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xml" ContentType="application/vnd.openxmlformats-officedocument.presentationml.tags+xml"/>
  <Override PartName="/ppt/notesSlides/notesSlide5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2"/>
  </p:notesMasterIdLst>
  <p:handoutMasterIdLst>
    <p:handoutMasterId r:id="rId363"/>
  </p:handoutMasterIdLst>
  <p:sldIdLst>
    <p:sldId id="276" r:id="rId2"/>
    <p:sldId id="1409" r:id="rId3"/>
    <p:sldId id="277" r:id="rId4"/>
    <p:sldId id="1230" r:id="rId5"/>
    <p:sldId id="1414" r:id="rId6"/>
    <p:sldId id="1415" r:id="rId7"/>
    <p:sldId id="1416" r:id="rId8"/>
    <p:sldId id="1410" r:id="rId9"/>
    <p:sldId id="298" r:id="rId10"/>
    <p:sldId id="1376" r:id="rId11"/>
    <p:sldId id="1377" r:id="rId12"/>
    <p:sldId id="1378" r:id="rId13"/>
    <p:sldId id="1379" r:id="rId14"/>
    <p:sldId id="1380" r:id="rId15"/>
    <p:sldId id="1101" r:id="rId16"/>
    <p:sldId id="1476" r:id="rId17"/>
    <p:sldId id="1381" r:id="rId18"/>
    <p:sldId id="610" r:id="rId19"/>
    <p:sldId id="749" r:id="rId20"/>
    <p:sldId id="1386" r:id="rId21"/>
    <p:sldId id="1387" r:id="rId22"/>
    <p:sldId id="751" r:id="rId23"/>
    <p:sldId id="752" r:id="rId24"/>
    <p:sldId id="753" r:id="rId25"/>
    <p:sldId id="754" r:id="rId26"/>
    <p:sldId id="1388" r:id="rId27"/>
    <p:sldId id="756" r:id="rId28"/>
    <p:sldId id="1389" r:id="rId29"/>
    <p:sldId id="758" r:id="rId30"/>
    <p:sldId id="1564" r:id="rId31"/>
    <p:sldId id="1390" r:id="rId32"/>
    <p:sldId id="760" r:id="rId33"/>
    <p:sldId id="1561" r:id="rId34"/>
    <p:sldId id="332" r:id="rId35"/>
    <p:sldId id="685" r:id="rId36"/>
    <p:sldId id="743" r:id="rId37"/>
    <p:sldId id="1360" r:id="rId38"/>
    <p:sldId id="1434" r:id="rId39"/>
    <p:sldId id="333" r:id="rId40"/>
    <p:sldId id="334" r:id="rId41"/>
    <p:sldId id="1188" r:id="rId42"/>
    <p:sldId id="291" r:id="rId43"/>
    <p:sldId id="564" r:id="rId44"/>
    <p:sldId id="335" r:id="rId45"/>
    <p:sldId id="1549" r:id="rId46"/>
    <p:sldId id="1558" r:id="rId47"/>
    <p:sldId id="1011" r:id="rId48"/>
    <p:sldId id="1012" r:id="rId49"/>
    <p:sldId id="1013" r:id="rId50"/>
    <p:sldId id="336" r:id="rId51"/>
    <p:sldId id="1562" r:id="rId52"/>
    <p:sldId id="1475" r:id="rId53"/>
    <p:sldId id="764" r:id="rId54"/>
    <p:sldId id="766" r:id="rId55"/>
    <p:sldId id="833" r:id="rId56"/>
    <p:sldId id="1083" r:id="rId57"/>
    <p:sldId id="350" r:id="rId58"/>
    <p:sldId id="834" r:id="rId59"/>
    <p:sldId id="1093" r:id="rId60"/>
    <p:sldId id="767" r:id="rId61"/>
    <p:sldId id="1548" r:id="rId62"/>
    <p:sldId id="1362" r:id="rId63"/>
    <p:sldId id="889" r:id="rId64"/>
    <p:sldId id="890" r:id="rId65"/>
    <p:sldId id="742" r:id="rId66"/>
    <p:sldId id="325" r:id="rId67"/>
    <p:sldId id="891" r:id="rId68"/>
    <p:sldId id="892" r:id="rId69"/>
    <p:sldId id="893" r:id="rId70"/>
    <p:sldId id="895" r:id="rId71"/>
    <p:sldId id="896" r:id="rId72"/>
    <p:sldId id="1550" r:id="rId73"/>
    <p:sldId id="898" r:id="rId74"/>
    <p:sldId id="899" r:id="rId75"/>
    <p:sldId id="900" r:id="rId76"/>
    <p:sldId id="901" r:id="rId77"/>
    <p:sldId id="902" r:id="rId78"/>
    <p:sldId id="903" r:id="rId79"/>
    <p:sldId id="904" r:id="rId80"/>
    <p:sldId id="1433" r:id="rId81"/>
    <p:sldId id="1406" r:id="rId82"/>
    <p:sldId id="1412" r:id="rId83"/>
    <p:sldId id="1435" r:id="rId84"/>
    <p:sldId id="310" r:id="rId85"/>
    <p:sldId id="1363" r:id="rId86"/>
    <p:sldId id="260" r:id="rId87"/>
    <p:sldId id="906" r:id="rId88"/>
    <p:sldId id="296" r:id="rId89"/>
    <p:sldId id="1127" r:id="rId90"/>
    <p:sldId id="270" r:id="rId91"/>
    <p:sldId id="1229" r:id="rId92"/>
    <p:sldId id="438" r:id="rId93"/>
    <p:sldId id="1214" r:id="rId94"/>
    <p:sldId id="1193" r:id="rId95"/>
    <p:sldId id="771" r:id="rId96"/>
    <p:sldId id="871" r:id="rId97"/>
    <p:sldId id="1551" r:id="rId98"/>
    <p:sldId id="294" r:id="rId99"/>
    <p:sldId id="783" r:id="rId100"/>
    <p:sldId id="744" r:id="rId101"/>
    <p:sldId id="785" r:id="rId102"/>
    <p:sldId id="614" r:id="rId103"/>
    <p:sldId id="1537" r:id="rId104"/>
    <p:sldId id="1204" r:id="rId105"/>
    <p:sldId id="1207" r:id="rId106"/>
    <p:sldId id="1196" r:id="rId107"/>
    <p:sldId id="1215" r:id="rId108"/>
    <p:sldId id="943" r:id="rId109"/>
    <p:sldId id="1365" r:id="rId110"/>
    <p:sldId id="1366" r:id="rId111"/>
    <p:sldId id="525" r:id="rId112"/>
    <p:sldId id="687" r:id="rId113"/>
    <p:sldId id="688" r:id="rId114"/>
    <p:sldId id="1369" r:id="rId115"/>
    <p:sldId id="430" r:id="rId116"/>
    <p:sldId id="1146" r:id="rId117"/>
    <p:sldId id="1147" r:id="rId118"/>
    <p:sldId id="1143" r:id="rId119"/>
    <p:sldId id="1145" r:id="rId120"/>
    <p:sldId id="714" r:id="rId121"/>
    <p:sldId id="1170" r:id="rId122"/>
    <p:sldId id="1552" r:id="rId123"/>
    <p:sldId id="909" r:id="rId124"/>
    <p:sldId id="1151" r:id="rId125"/>
    <p:sldId id="1149" r:id="rId126"/>
    <p:sldId id="1265" r:id="rId127"/>
    <p:sldId id="1130" r:id="rId128"/>
    <p:sldId id="1067" r:id="rId129"/>
    <p:sldId id="763" r:id="rId130"/>
    <p:sldId id="770" r:id="rId131"/>
    <p:sldId id="862" r:id="rId132"/>
    <p:sldId id="570" r:id="rId133"/>
    <p:sldId id="1405" r:id="rId134"/>
    <p:sldId id="778" r:id="rId135"/>
    <p:sldId id="784" r:id="rId136"/>
    <p:sldId id="790" r:id="rId137"/>
    <p:sldId id="800" r:id="rId138"/>
    <p:sldId id="1068" r:id="rId139"/>
    <p:sldId id="295" r:id="rId140"/>
    <p:sldId id="1010" r:id="rId141"/>
    <p:sldId id="1216" r:id="rId142"/>
    <p:sldId id="453" r:id="rId143"/>
    <p:sldId id="302" r:id="rId144"/>
    <p:sldId id="1197" r:id="rId145"/>
    <p:sldId id="1069" r:id="rId146"/>
    <p:sldId id="1070" r:id="rId147"/>
    <p:sldId id="1240" r:id="rId148"/>
    <p:sldId id="1371" r:id="rId149"/>
    <p:sldId id="1239" r:id="rId150"/>
    <p:sldId id="524" r:id="rId151"/>
    <p:sldId id="501" r:id="rId152"/>
    <p:sldId id="684" r:id="rId153"/>
    <p:sldId id="506" r:id="rId154"/>
    <p:sldId id="1181" r:id="rId155"/>
    <p:sldId id="1102" r:id="rId156"/>
    <p:sldId id="487" r:id="rId157"/>
    <p:sldId id="960" r:id="rId158"/>
    <p:sldId id="964" r:id="rId159"/>
    <p:sldId id="1565" r:id="rId160"/>
    <p:sldId id="961" r:id="rId161"/>
    <p:sldId id="962" r:id="rId162"/>
    <p:sldId id="665" r:id="rId163"/>
    <p:sldId id="629" r:id="rId164"/>
    <p:sldId id="709" r:id="rId165"/>
    <p:sldId id="1218" r:id="rId166"/>
    <p:sldId id="1182" r:id="rId167"/>
    <p:sldId id="710" r:id="rId168"/>
    <p:sldId id="1183" r:id="rId169"/>
    <p:sldId id="631" r:id="rId170"/>
    <p:sldId id="1374" r:id="rId171"/>
    <p:sldId id="816" r:id="rId172"/>
    <p:sldId id="484" r:id="rId173"/>
    <p:sldId id="1192" r:id="rId174"/>
    <p:sldId id="485" r:id="rId175"/>
    <p:sldId id="410" r:id="rId176"/>
    <p:sldId id="488" r:id="rId177"/>
    <p:sldId id="1126" r:id="rId178"/>
    <p:sldId id="1219" r:id="rId179"/>
    <p:sldId id="494" r:id="rId180"/>
    <p:sldId id="1198" r:id="rId181"/>
    <p:sldId id="912" r:id="rId182"/>
    <p:sldId id="1554" r:id="rId183"/>
    <p:sldId id="1242" r:id="rId184"/>
    <p:sldId id="1407" r:id="rId185"/>
    <p:sldId id="1244" r:id="rId186"/>
    <p:sldId id="1246" r:id="rId187"/>
    <p:sldId id="1245" r:id="rId188"/>
    <p:sldId id="1408" r:id="rId189"/>
    <p:sldId id="1022" r:id="rId190"/>
    <p:sldId id="1154" r:id="rId191"/>
    <p:sldId id="1248" r:id="rId192"/>
    <p:sldId id="914" r:id="rId193"/>
    <p:sldId id="1555" r:id="rId194"/>
    <p:sldId id="696" r:id="rId195"/>
    <p:sldId id="1250" r:id="rId196"/>
    <p:sldId id="1060" r:id="rId197"/>
    <p:sldId id="723" r:id="rId198"/>
    <p:sldId id="1157" r:id="rId199"/>
    <p:sldId id="913" r:id="rId200"/>
    <p:sldId id="1556" r:id="rId201"/>
    <p:sldId id="692" r:id="rId202"/>
    <p:sldId id="1158" r:id="rId203"/>
    <p:sldId id="724" r:id="rId204"/>
    <p:sldId id="725" r:id="rId205"/>
    <p:sldId id="1159" r:id="rId206"/>
    <p:sldId id="726" r:id="rId207"/>
    <p:sldId id="1160" r:id="rId208"/>
    <p:sldId id="1162" r:id="rId209"/>
    <p:sldId id="1559" r:id="rId210"/>
    <p:sldId id="1228" r:id="rId211"/>
    <p:sldId id="284" r:id="rId212"/>
    <p:sldId id="1418" r:id="rId213"/>
    <p:sldId id="733" r:id="rId214"/>
    <p:sldId id="732" r:id="rId215"/>
    <p:sldId id="736" r:id="rId216"/>
    <p:sldId id="739" r:id="rId217"/>
    <p:sldId id="740" r:id="rId218"/>
    <p:sldId id="741" r:id="rId219"/>
    <p:sldId id="838" r:id="rId220"/>
    <p:sldId id="1444" r:id="rId221"/>
    <p:sldId id="1445" r:id="rId222"/>
    <p:sldId id="1446" r:id="rId223"/>
    <p:sldId id="745" r:id="rId224"/>
    <p:sldId id="1447" r:id="rId225"/>
    <p:sldId id="839" r:id="rId226"/>
    <p:sldId id="746" r:id="rId227"/>
    <p:sldId id="1448" r:id="rId228"/>
    <p:sldId id="1449" r:id="rId229"/>
    <p:sldId id="750" r:id="rId230"/>
    <p:sldId id="1450" r:id="rId231"/>
    <p:sldId id="1451" r:id="rId232"/>
    <p:sldId id="1452" r:id="rId233"/>
    <p:sldId id="840" r:id="rId234"/>
    <p:sldId id="1453" r:id="rId235"/>
    <p:sldId id="755" r:id="rId236"/>
    <p:sldId id="1454" r:id="rId237"/>
    <p:sldId id="841" r:id="rId238"/>
    <p:sldId id="757" r:id="rId239"/>
    <p:sldId id="1455" r:id="rId240"/>
    <p:sldId id="759" r:id="rId241"/>
    <p:sldId id="842" r:id="rId242"/>
    <p:sldId id="1456" r:id="rId243"/>
    <p:sldId id="761" r:id="rId244"/>
    <p:sldId id="762" r:id="rId245"/>
    <p:sldId id="1457" r:id="rId246"/>
    <p:sldId id="1458" r:id="rId247"/>
    <p:sldId id="836" r:id="rId248"/>
    <p:sldId id="1422" r:id="rId249"/>
    <p:sldId id="929" r:id="rId250"/>
    <p:sldId id="1477" r:id="rId251"/>
    <p:sldId id="1478" r:id="rId252"/>
    <p:sldId id="920" r:id="rId253"/>
    <p:sldId id="455" r:id="rId254"/>
    <p:sldId id="1538" r:id="rId255"/>
    <p:sldId id="451" r:id="rId256"/>
    <p:sldId id="1540" r:id="rId257"/>
    <p:sldId id="1539" r:id="rId258"/>
    <p:sldId id="1437" r:id="rId259"/>
    <p:sldId id="465" r:id="rId260"/>
    <p:sldId id="1560" r:id="rId261"/>
    <p:sldId id="286" r:id="rId262"/>
    <p:sldId id="486" r:id="rId263"/>
    <p:sldId id="1541" r:id="rId264"/>
    <p:sldId id="1438" r:id="rId265"/>
    <p:sldId id="921" r:id="rId266"/>
    <p:sldId id="923" r:id="rId267"/>
    <p:sldId id="924" r:id="rId268"/>
    <p:sldId id="489" r:id="rId269"/>
    <p:sldId id="925" r:id="rId270"/>
    <p:sldId id="490" r:id="rId271"/>
    <p:sldId id="495" r:id="rId272"/>
    <p:sldId id="926" r:id="rId273"/>
    <p:sldId id="498" r:id="rId274"/>
    <p:sldId id="500" r:id="rId275"/>
    <p:sldId id="1442" r:id="rId276"/>
    <p:sldId id="1557" r:id="rId277"/>
    <p:sldId id="469" r:id="rId278"/>
    <p:sldId id="1441" r:id="rId279"/>
    <p:sldId id="922" r:id="rId280"/>
    <p:sldId id="1533" r:id="rId281"/>
    <p:sldId id="1534" r:id="rId282"/>
    <p:sldId id="941" r:id="rId283"/>
    <p:sldId id="471" r:id="rId284"/>
    <p:sldId id="1535" r:id="rId285"/>
    <p:sldId id="1536" r:id="rId286"/>
    <p:sldId id="470" r:id="rId287"/>
    <p:sldId id="905" r:id="rId288"/>
    <p:sldId id="1425" r:id="rId289"/>
    <p:sldId id="1354" r:id="rId290"/>
    <p:sldId id="1174" r:id="rId291"/>
    <p:sldId id="911" r:id="rId292"/>
    <p:sldId id="1355" r:id="rId293"/>
    <p:sldId id="1075" r:id="rId294"/>
    <p:sldId id="1356" r:id="rId295"/>
    <p:sldId id="916" r:id="rId296"/>
    <p:sldId id="1175" r:id="rId297"/>
    <p:sldId id="748" r:id="rId298"/>
    <p:sldId id="747" r:id="rId299"/>
    <p:sldId id="311" r:id="rId300"/>
    <p:sldId id="609" r:id="rId301"/>
    <p:sldId id="917" r:id="rId302"/>
    <p:sldId id="314" r:id="rId303"/>
    <p:sldId id="1210" r:id="rId304"/>
    <p:sldId id="1490" r:id="rId305"/>
    <p:sldId id="1487" r:id="rId306"/>
    <p:sldId id="1426" r:id="rId307"/>
    <p:sldId id="1483" r:id="rId308"/>
    <p:sldId id="1484" r:id="rId309"/>
    <p:sldId id="1427" r:id="rId310"/>
    <p:sldId id="1481" r:id="rId311"/>
    <p:sldId id="1485" r:id="rId312"/>
    <p:sldId id="1482" r:id="rId313"/>
    <p:sldId id="1488" r:id="rId314"/>
    <p:sldId id="1491" r:id="rId315"/>
    <p:sldId id="1489" r:id="rId316"/>
    <p:sldId id="1429" r:id="rId317"/>
    <p:sldId id="1428" r:id="rId318"/>
    <p:sldId id="1502" r:id="rId319"/>
    <p:sldId id="1521" r:id="rId320"/>
    <p:sldId id="1516" r:id="rId321"/>
    <p:sldId id="1520" r:id="rId322"/>
    <p:sldId id="1519" r:id="rId323"/>
    <p:sldId id="1515" r:id="rId324"/>
    <p:sldId id="1430" r:id="rId325"/>
    <p:sldId id="1492" r:id="rId326"/>
    <p:sldId id="1493" r:id="rId327"/>
    <p:sldId id="1494" r:id="rId328"/>
    <p:sldId id="1495" r:id="rId329"/>
    <p:sldId id="1496" r:id="rId330"/>
    <p:sldId id="1497" r:id="rId331"/>
    <p:sldId id="1498" r:id="rId332"/>
    <p:sldId id="1499" r:id="rId333"/>
    <p:sldId id="1500" r:id="rId334"/>
    <p:sldId id="1504" r:id="rId335"/>
    <p:sldId id="1480" r:id="rId336"/>
    <p:sldId id="1513" r:id="rId337"/>
    <p:sldId id="1514" r:id="rId338"/>
    <p:sldId id="1501" r:id="rId339"/>
    <p:sldId id="1503" r:id="rId340"/>
    <p:sldId id="1505" r:id="rId341"/>
    <p:sldId id="1506" r:id="rId342"/>
    <p:sldId id="1507" r:id="rId343"/>
    <p:sldId id="1517" r:id="rId344"/>
    <p:sldId id="1508" r:id="rId345"/>
    <p:sldId id="1518" r:id="rId346"/>
    <p:sldId id="1509" r:id="rId347"/>
    <p:sldId id="1511" r:id="rId348"/>
    <p:sldId id="1510" r:id="rId349"/>
    <p:sldId id="1546" r:id="rId350"/>
    <p:sldId id="1542" r:id="rId351"/>
    <p:sldId id="1543" r:id="rId352"/>
    <p:sldId id="1544" r:id="rId353"/>
    <p:sldId id="1545" r:id="rId354"/>
    <p:sldId id="1547" r:id="rId355"/>
    <p:sldId id="482" r:id="rId356"/>
    <p:sldId id="948" r:id="rId357"/>
    <p:sldId id="858" r:id="rId358"/>
    <p:sldId id="1563" r:id="rId359"/>
    <p:sldId id="1008" r:id="rId360"/>
    <p:sldId id="497" r:id="rId361"/>
  </p:sldIdLst>
  <p:sldSz cx="12192000" cy="6858000"/>
  <p:notesSz cx="9144000" cy="6858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 userDrawn="1">
          <p15:clr>
            <a:srgbClr val="A4A3A4"/>
          </p15:clr>
        </p15:guide>
        <p15:guide id="2" pos="105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tosz Stępień" initials="BS" lastIdx="1" clrIdx="0">
    <p:extLst>
      <p:ext uri="{19B8F6BF-5375-455C-9EA6-DF929625EA0E}">
        <p15:presenceInfo xmlns:p15="http://schemas.microsoft.com/office/powerpoint/2012/main" userId="S::bartek@spoldzielniasocjalnafado.onmicrosoft.com::264defc9-61ec-4cbd-8dbb-85978765bc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B34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52" autoAdjust="0"/>
    <p:restoredTop sz="89538" autoAdjust="0"/>
  </p:normalViewPr>
  <p:slideViewPr>
    <p:cSldViewPr snapToGrid="0">
      <p:cViewPr varScale="1">
        <p:scale>
          <a:sx n="58" d="100"/>
          <a:sy n="58" d="100"/>
        </p:scale>
        <p:origin x="360" y="268"/>
      </p:cViewPr>
      <p:guideLst>
        <p:guide orient="horz" pos="119"/>
        <p:guide pos="1050"/>
      </p:guideLst>
    </p:cSldViewPr>
  </p:slideViewPr>
  <p:outlineViewPr>
    <p:cViewPr>
      <p:scale>
        <a:sx n="33" d="100"/>
        <a:sy n="33" d="100"/>
      </p:scale>
      <p:origin x="0" y="-407640"/>
    </p:cViewPr>
  </p:outlineViewPr>
  <p:notesTextViewPr>
    <p:cViewPr>
      <p:scale>
        <a:sx n="1" d="1"/>
        <a:sy n="1" d="1"/>
      </p:scale>
      <p:origin x="0" y="0"/>
    </p:cViewPr>
  </p:notesTextViewPr>
  <p:notesViewPr>
    <p:cSldViewPr snapToGrid="0">
      <p:cViewPr varScale="1">
        <p:scale>
          <a:sx n="62" d="100"/>
          <a:sy n="62" d="100"/>
        </p:scale>
        <p:origin x="2400"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viewProps" Target="viewProps.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tableStyles" Target="tableStyles.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notesMaster" Target="notesMasters/notesMaster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handoutMaster" Target="handoutMasters/handout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theme" Target="theme/theme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7B9287-AA7B-4EED-A056-ED292CA46D83}"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pl-PL"/>
        </a:p>
      </dgm:t>
    </dgm:pt>
    <dgm:pt modelId="{CD54075E-736E-4B7A-99F9-1FCAC0FB09B7}">
      <dgm:prSet phldrT="[Tekst]" custT="1"/>
      <dgm:spPr>
        <a:solidFill>
          <a:srgbClr val="002060"/>
        </a:solidFill>
      </dgm:spPr>
      <dgm:t>
        <a:bodyPr/>
        <a:lstStyle/>
        <a:p>
          <a:pPr algn="ctr"/>
          <a:r>
            <a:rPr lang="pl-PL" sz="2400" dirty="0"/>
            <a:t>STEREOTYP</a:t>
          </a:r>
        </a:p>
      </dgm:t>
    </dgm:pt>
    <dgm:pt modelId="{0E984DA9-01B8-4A30-86A7-8D4630A6D50B}" type="parTrans" cxnId="{6E8A74D0-285D-4E8F-8FBC-5E9BA1F5DB51}">
      <dgm:prSet/>
      <dgm:spPr/>
      <dgm:t>
        <a:bodyPr/>
        <a:lstStyle/>
        <a:p>
          <a:endParaRPr lang="pl-PL"/>
        </a:p>
      </dgm:t>
    </dgm:pt>
    <dgm:pt modelId="{863167FE-4A04-47A2-9001-FB4649A85E27}" type="sibTrans" cxnId="{6E8A74D0-285D-4E8F-8FBC-5E9BA1F5DB51}">
      <dgm:prSet/>
      <dgm:spPr>
        <a:solidFill>
          <a:srgbClr val="002060"/>
        </a:solidFill>
      </dgm:spPr>
      <dgm:t>
        <a:bodyPr/>
        <a:lstStyle/>
        <a:p>
          <a:endParaRPr lang="pl-PL"/>
        </a:p>
      </dgm:t>
    </dgm:pt>
    <dgm:pt modelId="{1E672048-B81A-4B95-9107-743E1B1BA0ED}">
      <dgm:prSet phldrT="[Tekst]" custT="1"/>
      <dgm:spPr>
        <a:solidFill>
          <a:schemeClr val="bg1"/>
        </a:solidFill>
      </dgm:spPr>
      <dgm:t>
        <a:bodyPr/>
        <a:lstStyle/>
        <a:p>
          <a:r>
            <a:rPr lang="pl-PL" sz="2000" b="1" dirty="0"/>
            <a:t>przekonanie </a:t>
          </a:r>
          <a:r>
            <a:rPr lang="pl-PL" sz="2000" dirty="0"/>
            <a:t>uogólnione</a:t>
          </a:r>
          <a:br>
            <a:rPr lang="pl-PL" sz="2000" dirty="0"/>
          </a:br>
          <a:r>
            <a:rPr lang="pl-PL" sz="2000" dirty="0"/>
            <a:t>o grupie</a:t>
          </a:r>
        </a:p>
      </dgm:t>
    </dgm:pt>
    <dgm:pt modelId="{81605E3D-8E44-4840-AED4-12981311AE7E}" type="parTrans" cxnId="{1AD7F1D6-9BC7-4CEF-BD5A-F68039FCF7C2}">
      <dgm:prSet/>
      <dgm:spPr/>
      <dgm:t>
        <a:bodyPr/>
        <a:lstStyle/>
        <a:p>
          <a:endParaRPr lang="pl-PL"/>
        </a:p>
      </dgm:t>
    </dgm:pt>
    <dgm:pt modelId="{D97C27B9-1C11-4F17-A40E-40DBB92BF459}" type="sibTrans" cxnId="{1AD7F1D6-9BC7-4CEF-BD5A-F68039FCF7C2}">
      <dgm:prSet/>
      <dgm:spPr/>
      <dgm:t>
        <a:bodyPr/>
        <a:lstStyle/>
        <a:p>
          <a:endParaRPr lang="pl-PL"/>
        </a:p>
      </dgm:t>
    </dgm:pt>
    <dgm:pt modelId="{CB4F8303-4AD5-48E8-A0F9-F388B18AF703}">
      <dgm:prSet phldrT="[Tekst]" custT="1"/>
      <dgm:spPr>
        <a:solidFill>
          <a:srgbClr val="002060"/>
        </a:solidFill>
      </dgm:spPr>
      <dgm:t>
        <a:bodyPr/>
        <a:lstStyle/>
        <a:p>
          <a:pPr algn="ctr"/>
          <a:r>
            <a:rPr lang="pl-PL" sz="2400" dirty="0"/>
            <a:t>UPRZEDZENIE</a:t>
          </a:r>
        </a:p>
      </dgm:t>
    </dgm:pt>
    <dgm:pt modelId="{E747E55B-33D2-4AFE-A3E6-48000BC7426E}" type="parTrans" cxnId="{9A945945-8C4E-4512-ABC6-2F932A3B7FEB}">
      <dgm:prSet/>
      <dgm:spPr/>
      <dgm:t>
        <a:bodyPr/>
        <a:lstStyle/>
        <a:p>
          <a:endParaRPr lang="pl-PL"/>
        </a:p>
      </dgm:t>
    </dgm:pt>
    <dgm:pt modelId="{60E53463-F06D-4D3E-A618-2499E36208DA}" type="sibTrans" cxnId="{9A945945-8C4E-4512-ABC6-2F932A3B7FEB}">
      <dgm:prSet/>
      <dgm:spPr>
        <a:solidFill>
          <a:srgbClr val="002060"/>
        </a:solidFill>
      </dgm:spPr>
      <dgm:t>
        <a:bodyPr/>
        <a:lstStyle/>
        <a:p>
          <a:endParaRPr lang="pl-PL"/>
        </a:p>
      </dgm:t>
    </dgm:pt>
    <dgm:pt modelId="{11E86933-8A2D-4D31-A27B-B336A1067FA8}">
      <dgm:prSet phldrT="[Tekst]" custT="1"/>
      <dgm:spPr>
        <a:solidFill>
          <a:schemeClr val="lt1">
            <a:hueOff val="0"/>
            <a:satOff val="0"/>
            <a:lumOff val="0"/>
          </a:schemeClr>
        </a:solidFill>
      </dgm:spPr>
      <dgm:t>
        <a:bodyPr/>
        <a:lstStyle/>
        <a:p>
          <a:r>
            <a:rPr lang="pl-PL" sz="2000" b="1" dirty="0"/>
            <a:t>postawa</a:t>
          </a:r>
          <a:r>
            <a:rPr lang="pl-PL" sz="2000" dirty="0"/>
            <a:t> zbudowana na stereotypie </a:t>
          </a:r>
          <a:br>
            <a:rPr lang="pl-PL" sz="2000" dirty="0"/>
          </a:br>
          <a:r>
            <a:rPr lang="pl-PL" sz="2000" dirty="0"/>
            <a:t>i uczuciach</a:t>
          </a:r>
        </a:p>
      </dgm:t>
    </dgm:pt>
    <dgm:pt modelId="{429D40F8-DAD2-44A0-AE40-5A1458B05C79}" type="parTrans" cxnId="{939A84C3-9135-4A53-BA91-0145AF21DB03}">
      <dgm:prSet/>
      <dgm:spPr/>
      <dgm:t>
        <a:bodyPr/>
        <a:lstStyle/>
        <a:p>
          <a:endParaRPr lang="pl-PL"/>
        </a:p>
      </dgm:t>
    </dgm:pt>
    <dgm:pt modelId="{2D1FB6B5-BE42-43A4-A2A4-5C8507137AB0}" type="sibTrans" cxnId="{939A84C3-9135-4A53-BA91-0145AF21DB03}">
      <dgm:prSet/>
      <dgm:spPr/>
      <dgm:t>
        <a:bodyPr/>
        <a:lstStyle/>
        <a:p>
          <a:endParaRPr lang="pl-PL"/>
        </a:p>
      </dgm:t>
    </dgm:pt>
    <dgm:pt modelId="{9DBD0E81-39AB-4EDC-BB5B-105E6457F44C}">
      <dgm:prSet phldrT="[Tekst]" custT="1"/>
      <dgm:spPr>
        <a:solidFill>
          <a:srgbClr val="002060"/>
        </a:solidFill>
      </dgm:spPr>
      <dgm:t>
        <a:bodyPr/>
        <a:lstStyle/>
        <a:p>
          <a:pPr algn="ctr"/>
          <a:r>
            <a:rPr lang="pl-PL" sz="2400" dirty="0"/>
            <a:t>DYSKRYMINACJA</a:t>
          </a:r>
        </a:p>
      </dgm:t>
    </dgm:pt>
    <dgm:pt modelId="{50C02933-F71A-4B50-90B9-F56023B71191}" type="parTrans" cxnId="{FFA2A106-CFEB-4D26-AA8E-0BCEF87582F7}">
      <dgm:prSet/>
      <dgm:spPr/>
      <dgm:t>
        <a:bodyPr/>
        <a:lstStyle/>
        <a:p>
          <a:endParaRPr lang="pl-PL"/>
        </a:p>
      </dgm:t>
    </dgm:pt>
    <dgm:pt modelId="{335D682C-4BDA-4404-A372-CE9FB7552118}" type="sibTrans" cxnId="{FFA2A106-CFEB-4D26-AA8E-0BCEF87582F7}">
      <dgm:prSet/>
      <dgm:spPr/>
      <dgm:t>
        <a:bodyPr/>
        <a:lstStyle/>
        <a:p>
          <a:endParaRPr lang="pl-PL"/>
        </a:p>
      </dgm:t>
    </dgm:pt>
    <dgm:pt modelId="{46EDB219-A14F-4292-8A39-F87714CA1C7A}">
      <dgm:prSet phldrT="[Tekst]" custT="1"/>
      <dgm:spPr>
        <a:solidFill>
          <a:schemeClr val="lt1">
            <a:hueOff val="0"/>
            <a:satOff val="0"/>
            <a:lumOff val="0"/>
          </a:schemeClr>
        </a:solidFill>
      </dgm:spPr>
      <dgm:t>
        <a:bodyPr/>
        <a:lstStyle/>
        <a:p>
          <a:r>
            <a:rPr lang="pl-PL" sz="2000" b="1" dirty="0"/>
            <a:t>zachowanie</a:t>
          </a:r>
          <a:r>
            <a:rPr lang="pl-PL" sz="2000" dirty="0"/>
            <a:t> wobec osób ze stereotypizowanej grupy</a:t>
          </a:r>
        </a:p>
      </dgm:t>
    </dgm:pt>
    <dgm:pt modelId="{3E898A4B-8147-4A30-B484-65E9DA254283}" type="parTrans" cxnId="{B8CE7E56-8063-4861-92DD-0FC44232A5EB}">
      <dgm:prSet/>
      <dgm:spPr/>
      <dgm:t>
        <a:bodyPr/>
        <a:lstStyle/>
        <a:p>
          <a:endParaRPr lang="pl-PL"/>
        </a:p>
      </dgm:t>
    </dgm:pt>
    <dgm:pt modelId="{5B350974-A18D-4E19-98F4-7D43688E5501}" type="sibTrans" cxnId="{B8CE7E56-8063-4861-92DD-0FC44232A5EB}">
      <dgm:prSet/>
      <dgm:spPr/>
      <dgm:t>
        <a:bodyPr/>
        <a:lstStyle/>
        <a:p>
          <a:endParaRPr lang="pl-PL"/>
        </a:p>
      </dgm:t>
    </dgm:pt>
    <dgm:pt modelId="{5D3C38B7-F2CD-4624-BD53-920EBE8A3A8D}" type="pres">
      <dgm:prSet presAssocID="{857B9287-AA7B-4EED-A056-ED292CA46D83}" presName="linearFlow" presStyleCnt="0">
        <dgm:presLayoutVars>
          <dgm:dir/>
          <dgm:animLvl val="lvl"/>
          <dgm:resizeHandles val="exact"/>
        </dgm:presLayoutVars>
      </dgm:prSet>
      <dgm:spPr/>
    </dgm:pt>
    <dgm:pt modelId="{A83DDCE5-44A1-40B7-BEC3-859AAA4DEA1A}" type="pres">
      <dgm:prSet presAssocID="{CD54075E-736E-4B7A-99F9-1FCAC0FB09B7}" presName="composite" presStyleCnt="0"/>
      <dgm:spPr/>
    </dgm:pt>
    <dgm:pt modelId="{4912784A-470A-480C-8D8B-CB0BCEF18C23}" type="pres">
      <dgm:prSet presAssocID="{CD54075E-736E-4B7A-99F9-1FCAC0FB09B7}" presName="parTx" presStyleLbl="node1" presStyleIdx="0" presStyleCnt="3">
        <dgm:presLayoutVars>
          <dgm:chMax val="0"/>
          <dgm:chPref val="0"/>
          <dgm:bulletEnabled val="1"/>
        </dgm:presLayoutVars>
      </dgm:prSet>
      <dgm:spPr/>
    </dgm:pt>
    <dgm:pt modelId="{B64793F4-10D4-4AA5-8EC3-EC790FB4E35C}" type="pres">
      <dgm:prSet presAssocID="{CD54075E-736E-4B7A-99F9-1FCAC0FB09B7}" presName="parSh" presStyleLbl="node1" presStyleIdx="0" presStyleCnt="3"/>
      <dgm:spPr/>
    </dgm:pt>
    <dgm:pt modelId="{9301AF6D-A240-4DFF-9870-E24849F38E73}" type="pres">
      <dgm:prSet presAssocID="{CD54075E-736E-4B7A-99F9-1FCAC0FB09B7}" presName="desTx" presStyleLbl="fgAcc1" presStyleIdx="0" presStyleCnt="3" custScaleY="67119" custLinFactNeighborX="616" custLinFactNeighborY="-10053">
        <dgm:presLayoutVars>
          <dgm:bulletEnabled val="1"/>
        </dgm:presLayoutVars>
      </dgm:prSet>
      <dgm:spPr/>
    </dgm:pt>
    <dgm:pt modelId="{55608DE7-2CC9-4A2C-B8B4-5E2F8762D2F7}" type="pres">
      <dgm:prSet presAssocID="{863167FE-4A04-47A2-9001-FB4649A85E27}" presName="sibTrans" presStyleLbl="sibTrans2D1" presStyleIdx="0" presStyleCnt="2"/>
      <dgm:spPr/>
    </dgm:pt>
    <dgm:pt modelId="{437FD301-A6F6-48E2-9AD1-E99724181D2F}" type="pres">
      <dgm:prSet presAssocID="{863167FE-4A04-47A2-9001-FB4649A85E27}" presName="connTx" presStyleLbl="sibTrans2D1" presStyleIdx="0" presStyleCnt="2"/>
      <dgm:spPr/>
    </dgm:pt>
    <dgm:pt modelId="{CA612CAB-A2F3-4320-A5F7-72376DC8C2DD}" type="pres">
      <dgm:prSet presAssocID="{CB4F8303-4AD5-48E8-A0F9-F388B18AF703}" presName="composite" presStyleCnt="0"/>
      <dgm:spPr/>
    </dgm:pt>
    <dgm:pt modelId="{73F6061C-5791-4EE4-AB94-4017AE1021E1}" type="pres">
      <dgm:prSet presAssocID="{CB4F8303-4AD5-48E8-A0F9-F388B18AF703}" presName="parTx" presStyleLbl="node1" presStyleIdx="0" presStyleCnt="3">
        <dgm:presLayoutVars>
          <dgm:chMax val="0"/>
          <dgm:chPref val="0"/>
          <dgm:bulletEnabled val="1"/>
        </dgm:presLayoutVars>
      </dgm:prSet>
      <dgm:spPr/>
    </dgm:pt>
    <dgm:pt modelId="{3E95B22A-D1C9-4131-B46A-097D53B211C1}" type="pres">
      <dgm:prSet presAssocID="{CB4F8303-4AD5-48E8-A0F9-F388B18AF703}" presName="parSh" presStyleLbl="node1" presStyleIdx="1" presStyleCnt="3"/>
      <dgm:spPr/>
    </dgm:pt>
    <dgm:pt modelId="{72C3BDA6-967D-4595-ACE5-74A22B9AA388}" type="pres">
      <dgm:prSet presAssocID="{CB4F8303-4AD5-48E8-A0F9-F388B18AF703}" presName="desTx" presStyleLbl="fgAcc1" presStyleIdx="1" presStyleCnt="3" custScaleY="68342" custLinFactNeighborX="-1847" custLinFactNeighborY="-9177">
        <dgm:presLayoutVars>
          <dgm:bulletEnabled val="1"/>
        </dgm:presLayoutVars>
      </dgm:prSet>
      <dgm:spPr/>
    </dgm:pt>
    <dgm:pt modelId="{DE873825-01C9-4100-84BA-0F3ECD4B0023}" type="pres">
      <dgm:prSet presAssocID="{60E53463-F06D-4D3E-A618-2499E36208DA}" presName="sibTrans" presStyleLbl="sibTrans2D1" presStyleIdx="1" presStyleCnt="2"/>
      <dgm:spPr/>
    </dgm:pt>
    <dgm:pt modelId="{B1885D60-9747-4C5D-A1C0-3FBFD70F897B}" type="pres">
      <dgm:prSet presAssocID="{60E53463-F06D-4D3E-A618-2499E36208DA}" presName="connTx" presStyleLbl="sibTrans2D1" presStyleIdx="1" presStyleCnt="2"/>
      <dgm:spPr/>
    </dgm:pt>
    <dgm:pt modelId="{51A788E8-D9AA-4523-92D9-FA796533DC27}" type="pres">
      <dgm:prSet presAssocID="{9DBD0E81-39AB-4EDC-BB5B-105E6457F44C}" presName="composite" presStyleCnt="0"/>
      <dgm:spPr/>
    </dgm:pt>
    <dgm:pt modelId="{C5EADD85-220D-46C2-ACAF-F79682F543DE}" type="pres">
      <dgm:prSet presAssocID="{9DBD0E81-39AB-4EDC-BB5B-105E6457F44C}" presName="parTx" presStyleLbl="node1" presStyleIdx="1" presStyleCnt="3">
        <dgm:presLayoutVars>
          <dgm:chMax val="0"/>
          <dgm:chPref val="0"/>
          <dgm:bulletEnabled val="1"/>
        </dgm:presLayoutVars>
      </dgm:prSet>
      <dgm:spPr/>
    </dgm:pt>
    <dgm:pt modelId="{40FFA5D8-E424-4495-A21A-42F080275E7A}" type="pres">
      <dgm:prSet presAssocID="{9DBD0E81-39AB-4EDC-BB5B-105E6457F44C}" presName="parSh" presStyleLbl="node1" presStyleIdx="2" presStyleCnt="3"/>
      <dgm:spPr/>
    </dgm:pt>
    <dgm:pt modelId="{DE4852CD-345E-4E95-A442-32332FE2776E}" type="pres">
      <dgm:prSet presAssocID="{9DBD0E81-39AB-4EDC-BB5B-105E6457F44C}" presName="desTx" presStyleLbl="fgAcc1" presStyleIdx="2" presStyleCnt="3" custScaleY="68762" custLinFactNeighborX="-1622" custLinFactNeighborY="-8974">
        <dgm:presLayoutVars>
          <dgm:bulletEnabled val="1"/>
        </dgm:presLayoutVars>
      </dgm:prSet>
      <dgm:spPr/>
    </dgm:pt>
  </dgm:ptLst>
  <dgm:cxnLst>
    <dgm:cxn modelId="{FFA2A106-CFEB-4D26-AA8E-0BCEF87582F7}" srcId="{857B9287-AA7B-4EED-A056-ED292CA46D83}" destId="{9DBD0E81-39AB-4EDC-BB5B-105E6457F44C}" srcOrd="2" destOrd="0" parTransId="{50C02933-F71A-4B50-90B9-F56023B71191}" sibTransId="{335D682C-4BDA-4404-A372-CE9FB7552118}"/>
    <dgm:cxn modelId="{BA818513-4B83-4B02-9BA9-4E6A757A3BB2}" type="presOf" srcId="{60E53463-F06D-4D3E-A618-2499E36208DA}" destId="{DE873825-01C9-4100-84BA-0F3ECD4B0023}" srcOrd="0" destOrd="0" presId="urn:microsoft.com/office/officeart/2005/8/layout/process3"/>
    <dgm:cxn modelId="{9A945945-8C4E-4512-ABC6-2F932A3B7FEB}" srcId="{857B9287-AA7B-4EED-A056-ED292CA46D83}" destId="{CB4F8303-4AD5-48E8-A0F9-F388B18AF703}" srcOrd="1" destOrd="0" parTransId="{E747E55B-33D2-4AFE-A3E6-48000BC7426E}" sibTransId="{60E53463-F06D-4D3E-A618-2499E36208DA}"/>
    <dgm:cxn modelId="{8A431669-4F5E-41B8-90CC-36970F9F9E3B}" type="presOf" srcId="{CD54075E-736E-4B7A-99F9-1FCAC0FB09B7}" destId="{B64793F4-10D4-4AA5-8EC3-EC790FB4E35C}" srcOrd="1" destOrd="0" presId="urn:microsoft.com/office/officeart/2005/8/layout/process3"/>
    <dgm:cxn modelId="{719EF94A-4CCA-4AD0-A655-C60EFA0137D7}" type="presOf" srcId="{857B9287-AA7B-4EED-A056-ED292CA46D83}" destId="{5D3C38B7-F2CD-4624-BD53-920EBE8A3A8D}" srcOrd="0" destOrd="0" presId="urn:microsoft.com/office/officeart/2005/8/layout/process3"/>
    <dgm:cxn modelId="{6B7D9B55-0675-4F45-B64D-7A17C160A10D}" type="presOf" srcId="{1E672048-B81A-4B95-9107-743E1B1BA0ED}" destId="{9301AF6D-A240-4DFF-9870-E24849F38E73}" srcOrd="0" destOrd="0" presId="urn:microsoft.com/office/officeart/2005/8/layout/process3"/>
    <dgm:cxn modelId="{B8CE7E56-8063-4861-92DD-0FC44232A5EB}" srcId="{9DBD0E81-39AB-4EDC-BB5B-105E6457F44C}" destId="{46EDB219-A14F-4292-8A39-F87714CA1C7A}" srcOrd="0" destOrd="0" parTransId="{3E898A4B-8147-4A30-B484-65E9DA254283}" sibTransId="{5B350974-A18D-4E19-98F4-7D43688E5501}"/>
    <dgm:cxn modelId="{50BAC291-6B10-4257-839F-5889A311498B}" type="presOf" srcId="{9DBD0E81-39AB-4EDC-BB5B-105E6457F44C}" destId="{40FFA5D8-E424-4495-A21A-42F080275E7A}" srcOrd="1" destOrd="0" presId="urn:microsoft.com/office/officeart/2005/8/layout/process3"/>
    <dgm:cxn modelId="{5A419C98-F27D-44F4-8D0E-FF288241F551}" type="presOf" srcId="{CB4F8303-4AD5-48E8-A0F9-F388B18AF703}" destId="{3E95B22A-D1C9-4131-B46A-097D53B211C1}" srcOrd="1" destOrd="0" presId="urn:microsoft.com/office/officeart/2005/8/layout/process3"/>
    <dgm:cxn modelId="{939A84C3-9135-4A53-BA91-0145AF21DB03}" srcId="{CB4F8303-4AD5-48E8-A0F9-F388B18AF703}" destId="{11E86933-8A2D-4D31-A27B-B336A1067FA8}" srcOrd="0" destOrd="0" parTransId="{429D40F8-DAD2-44A0-AE40-5A1458B05C79}" sibTransId="{2D1FB6B5-BE42-43A4-A2A4-5C8507137AB0}"/>
    <dgm:cxn modelId="{6E8A74D0-285D-4E8F-8FBC-5E9BA1F5DB51}" srcId="{857B9287-AA7B-4EED-A056-ED292CA46D83}" destId="{CD54075E-736E-4B7A-99F9-1FCAC0FB09B7}" srcOrd="0" destOrd="0" parTransId="{0E984DA9-01B8-4A30-86A7-8D4630A6D50B}" sibTransId="{863167FE-4A04-47A2-9001-FB4649A85E27}"/>
    <dgm:cxn modelId="{437FD6D3-E4F8-44A8-9C0B-6C8678FCD53F}" type="presOf" srcId="{863167FE-4A04-47A2-9001-FB4649A85E27}" destId="{55608DE7-2CC9-4A2C-B8B4-5E2F8762D2F7}" srcOrd="0" destOrd="0" presId="urn:microsoft.com/office/officeart/2005/8/layout/process3"/>
    <dgm:cxn modelId="{A3D8F9D5-9324-4D94-A0A2-A167ABD98F43}" type="presOf" srcId="{CB4F8303-4AD5-48E8-A0F9-F388B18AF703}" destId="{73F6061C-5791-4EE4-AB94-4017AE1021E1}" srcOrd="0" destOrd="0" presId="urn:microsoft.com/office/officeart/2005/8/layout/process3"/>
    <dgm:cxn modelId="{1AD7F1D6-9BC7-4CEF-BD5A-F68039FCF7C2}" srcId="{CD54075E-736E-4B7A-99F9-1FCAC0FB09B7}" destId="{1E672048-B81A-4B95-9107-743E1B1BA0ED}" srcOrd="0" destOrd="0" parTransId="{81605E3D-8E44-4840-AED4-12981311AE7E}" sibTransId="{D97C27B9-1C11-4F17-A40E-40DBB92BF459}"/>
    <dgm:cxn modelId="{FC6873DD-F93F-4624-AF81-5EF243F5E3EA}" type="presOf" srcId="{9DBD0E81-39AB-4EDC-BB5B-105E6457F44C}" destId="{C5EADD85-220D-46C2-ACAF-F79682F543DE}" srcOrd="0" destOrd="0" presId="urn:microsoft.com/office/officeart/2005/8/layout/process3"/>
    <dgm:cxn modelId="{5972BAE0-943D-445A-B99B-8E489DAA61EB}" type="presOf" srcId="{46EDB219-A14F-4292-8A39-F87714CA1C7A}" destId="{DE4852CD-345E-4E95-A442-32332FE2776E}" srcOrd="0" destOrd="0" presId="urn:microsoft.com/office/officeart/2005/8/layout/process3"/>
    <dgm:cxn modelId="{C4CC69EB-990E-4195-8288-51F27AFDB5FA}" type="presOf" srcId="{CD54075E-736E-4B7A-99F9-1FCAC0FB09B7}" destId="{4912784A-470A-480C-8D8B-CB0BCEF18C23}" srcOrd="0" destOrd="0" presId="urn:microsoft.com/office/officeart/2005/8/layout/process3"/>
    <dgm:cxn modelId="{9D00B6F9-38E0-4D6B-A5CC-2EF87C6B4626}" type="presOf" srcId="{60E53463-F06D-4D3E-A618-2499E36208DA}" destId="{B1885D60-9747-4C5D-A1C0-3FBFD70F897B}" srcOrd="1" destOrd="0" presId="urn:microsoft.com/office/officeart/2005/8/layout/process3"/>
    <dgm:cxn modelId="{89794CFC-EF98-4B40-A177-D7D24109CE87}" type="presOf" srcId="{11E86933-8A2D-4D31-A27B-B336A1067FA8}" destId="{72C3BDA6-967D-4595-ACE5-74A22B9AA388}" srcOrd="0" destOrd="0" presId="urn:microsoft.com/office/officeart/2005/8/layout/process3"/>
    <dgm:cxn modelId="{757DBFFF-5D7F-4609-BB22-5317903D1611}" type="presOf" srcId="{863167FE-4A04-47A2-9001-FB4649A85E27}" destId="{437FD301-A6F6-48E2-9AD1-E99724181D2F}" srcOrd="1" destOrd="0" presId="urn:microsoft.com/office/officeart/2005/8/layout/process3"/>
    <dgm:cxn modelId="{DCD37DD1-65AB-419D-8196-F60F9588E9A6}" type="presParOf" srcId="{5D3C38B7-F2CD-4624-BD53-920EBE8A3A8D}" destId="{A83DDCE5-44A1-40B7-BEC3-859AAA4DEA1A}" srcOrd="0" destOrd="0" presId="urn:microsoft.com/office/officeart/2005/8/layout/process3"/>
    <dgm:cxn modelId="{9A67730B-5139-4134-880B-623B800C30DF}" type="presParOf" srcId="{A83DDCE5-44A1-40B7-BEC3-859AAA4DEA1A}" destId="{4912784A-470A-480C-8D8B-CB0BCEF18C23}" srcOrd="0" destOrd="0" presId="urn:microsoft.com/office/officeart/2005/8/layout/process3"/>
    <dgm:cxn modelId="{26A734E3-1228-4285-928E-11F2F5B3C050}" type="presParOf" srcId="{A83DDCE5-44A1-40B7-BEC3-859AAA4DEA1A}" destId="{B64793F4-10D4-4AA5-8EC3-EC790FB4E35C}" srcOrd="1" destOrd="0" presId="urn:microsoft.com/office/officeart/2005/8/layout/process3"/>
    <dgm:cxn modelId="{70E959E4-82A1-410A-82AB-6FD397664795}" type="presParOf" srcId="{A83DDCE5-44A1-40B7-BEC3-859AAA4DEA1A}" destId="{9301AF6D-A240-4DFF-9870-E24849F38E73}" srcOrd="2" destOrd="0" presId="urn:microsoft.com/office/officeart/2005/8/layout/process3"/>
    <dgm:cxn modelId="{FCFFC1E6-5F83-421A-8C9A-2E90F25DCC2A}" type="presParOf" srcId="{5D3C38B7-F2CD-4624-BD53-920EBE8A3A8D}" destId="{55608DE7-2CC9-4A2C-B8B4-5E2F8762D2F7}" srcOrd="1" destOrd="0" presId="urn:microsoft.com/office/officeart/2005/8/layout/process3"/>
    <dgm:cxn modelId="{669EA8B4-6C5E-4B34-BC82-B72EEA6E8CA8}" type="presParOf" srcId="{55608DE7-2CC9-4A2C-B8B4-5E2F8762D2F7}" destId="{437FD301-A6F6-48E2-9AD1-E99724181D2F}" srcOrd="0" destOrd="0" presId="urn:microsoft.com/office/officeart/2005/8/layout/process3"/>
    <dgm:cxn modelId="{E86D63A6-1936-466F-B625-7FB68A099ED9}" type="presParOf" srcId="{5D3C38B7-F2CD-4624-BD53-920EBE8A3A8D}" destId="{CA612CAB-A2F3-4320-A5F7-72376DC8C2DD}" srcOrd="2" destOrd="0" presId="urn:microsoft.com/office/officeart/2005/8/layout/process3"/>
    <dgm:cxn modelId="{51D67884-FA35-488B-ACD3-CED4179F741B}" type="presParOf" srcId="{CA612CAB-A2F3-4320-A5F7-72376DC8C2DD}" destId="{73F6061C-5791-4EE4-AB94-4017AE1021E1}" srcOrd="0" destOrd="0" presId="urn:microsoft.com/office/officeart/2005/8/layout/process3"/>
    <dgm:cxn modelId="{5FA4977C-CD00-4AAF-A697-2F3AA5C0DF17}" type="presParOf" srcId="{CA612CAB-A2F3-4320-A5F7-72376DC8C2DD}" destId="{3E95B22A-D1C9-4131-B46A-097D53B211C1}" srcOrd="1" destOrd="0" presId="urn:microsoft.com/office/officeart/2005/8/layout/process3"/>
    <dgm:cxn modelId="{B4303A1C-365C-4397-AA9E-50880D9F0A1D}" type="presParOf" srcId="{CA612CAB-A2F3-4320-A5F7-72376DC8C2DD}" destId="{72C3BDA6-967D-4595-ACE5-74A22B9AA388}" srcOrd="2" destOrd="0" presId="urn:microsoft.com/office/officeart/2005/8/layout/process3"/>
    <dgm:cxn modelId="{FA8FB862-4691-4241-8C43-035AEF4A3B16}" type="presParOf" srcId="{5D3C38B7-F2CD-4624-BD53-920EBE8A3A8D}" destId="{DE873825-01C9-4100-84BA-0F3ECD4B0023}" srcOrd="3" destOrd="0" presId="urn:microsoft.com/office/officeart/2005/8/layout/process3"/>
    <dgm:cxn modelId="{A16911DD-A26C-4AAA-82EF-1221455756A2}" type="presParOf" srcId="{DE873825-01C9-4100-84BA-0F3ECD4B0023}" destId="{B1885D60-9747-4C5D-A1C0-3FBFD70F897B}" srcOrd="0" destOrd="0" presId="urn:microsoft.com/office/officeart/2005/8/layout/process3"/>
    <dgm:cxn modelId="{3A86824D-82DB-442B-B36F-E37DCAF42E08}" type="presParOf" srcId="{5D3C38B7-F2CD-4624-BD53-920EBE8A3A8D}" destId="{51A788E8-D9AA-4523-92D9-FA796533DC27}" srcOrd="4" destOrd="0" presId="urn:microsoft.com/office/officeart/2005/8/layout/process3"/>
    <dgm:cxn modelId="{6D196CE5-F516-409A-A9ED-15D61D67C52E}" type="presParOf" srcId="{51A788E8-D9AA-4523-92D9-FA796533DC27}" destId="{C5EADD85-220D-46C2-ACAF-F79682F543DE}" srcOrd="0" destOrd="0" presId="urn:microsoft.com/office/officeart/2005/8/layout/process3"/>
    <dgm:cxn modelId="{2F294BC9-92D7-4D66-8E15-1FD9F369D2E9}" type="presParOf" srcId="{51A788E8-D9AA-4523-92D9-FA796533DC27}" destId="{40FFA5D8-E424-4495-A21A-42F080275E7A}" srcOrd="1" destOrd="0" presId="urn:microsoft.com/office/officeart/2005/8/layout/process3"/>
    <dgm:cxn modelId="{3AF6DA64-D364-4766-BCC9-CA6D8B40FE58}" type="presParOf" srcId="{51A788E8-D9AA-4523-92D9-FA796533DC27}" destId="{DE4852CD-345E-4E95-A442-32332FE2776E}"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793F4-10D4-4AA5-8EC3-EC790FB4E35C}">
      <dsp:nvSpPr>
        <dsp:cNvPr id="0" name=""/>
        <dsp:cNvSpPr/>
      </dsp:nvSpPr>
      <dsp:spPr>
        <a:xfrm>
          <a:off x="5907" y="12503"/>
          <a:ext cx="2686092" cy="185760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pl-PL" sz="2400" kern="1200" dirty="0"/>
            <a:t>STEREOTYP</a:t>
          </a:r>
        </a:p>
      </dsp:txBody>
      <dsp:txXfrm>
        <a:off x="5907" y="12503"/>
        <a:ext cx="2686092" cy="1074436"/>
      </dsp:txXfrm>
    </dsp:sp>
    <dsp:sp modelId="{9301AF6D-A240-4DFF-9870-E24849F38E73}">
      <dsp:nvSpPr>
        <dsp:cNvPr id="0" name=""/>
        <dsp:cNvSpPr/>
      </dsp:nvSpPr>
      <dsp:spPr>
        <a:xfrm>
          <a:off x="572617" y="1245145"/>
          <a:ext cx="2686092" cy="1662403"/>
        </a:xfrm>
        <a:prstGeom prst="roundRect">
          <a:avLst>
            <a:gd name="adj" fmla="val 10000"/>
          </a:avLst>
        </a:prstGeom>
        <a:solidFill>
          <a:schemeClr val="bg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pl-PL" sz="2000" b="1" kern="1200" dirty="0"/>
            <a:t>przekonanie </a:t>
          </a:r>
          <a:r>
            <a:rPr lang="pl-PL" sz="2000" kern="1200" dirty="0"/>
            <a:t>uogólnione</a:t>
          </a:r>
          <a:br>
            <a:rPr lang="pl-PL" sz="2000" kern="1200" dirty="0"/>
          </a:br>
          <a:r>
            <a:rPr lang="pl-PL" sz="2000" kern="1200" dirty="0"/>
            <a:t>o grupie</a:t>
          </a:r>
        </a:p>
      </dsp:txBody>
      <dsp:txXfrm>
        <a:off x="621307" y="1293835"/>
        <a:ext cx="2588712" cy="1565023"/>
      </dsp:txXfrm>
    </dsp:sp>
    <dsp:sp modelId="{55608DE7-2CC9-4A2C-B8B4-5E2F8762D2F7}">
      <dsp:nvSpPr>
        <dsp:cNvPr id="0" name=""/>
        <dsp:cNvSpPr/>
      </dsp:nvSpPr>
      <dsp:spPr>
        <a:xfrm rot="21593967">
          <a:off x="3099200" y="211512"/>
          <a:ext cx="863269" cy="668759"/>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pl-PL" sz="2900" kern="1200"/>
        </a:p>
      </dsp:txBody>
      <dsp:txXfrm>
        <a:off x="3099200" y="345440"/>
        <a:ext cx="662641" cy="401255"/>
      </dsp:txXfrm>
    </dsp:sp>
    <dsp:sp modelId="{3E95B22A-D1C9-4131-B46A-097D53B211C1}">
      <dsp:nvSpPr>
        <dsp:cNvPr id="0" name=""/>
        <dsp:cNvSpPr/>
      </dsp:nvSpPr>
      <dsp:spPr>
        <a:xfrm>
          <a:off x="4320807" y="4930"/>
          <a:ext cx="2686092" cy="185760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pl-PL" sz="2400" kern="1200" dirty="0"/>
            <a:t>UPRZEDZENIE</a:t>
          </a:r>
        </a:p>
      </dsp:txBody>
      <dsp:txXfrm>
        <a:off x="4320807" y="4930"/>
        <a:ext cx="2686092" cy="1074436"/>
      </dsp:txXfrm>
    </dsp:sp>
    <dsp:sp modelId="{72C3BDA6-967D-4595-ACE5-74A22B9AA388}">
      <dsp:nvSpPr>
        <dsp:cNvPr id="0" name=""/>
        <dsp:cNvSpPr/>
      </dsp:nvSpPr>
      <dsp:spPr>
        <a:xfrm>
          <a:off x="4821358" y="1244124"/>
          <a:ext cx="2686092" cy="1692694"/>
        </a:xfrm>
        <a:prstGeom prst="roundRect">
          <a:avLst>
            <a:gd name="adj" fmla="val 100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pl-PL" sz="2000" b="1" kern="1200" dirty="0"/>
            <a:t>postawa</a:t>
          </a:r>
          <a:r>
            <a:rPr lang="pl-PL" sz="2000" kern="1200" dirty="0"/>
            <a:t> zbudowana na stereotypie </a:t>
          </a:r>
          <a:br>
            <a:rPr lang="pl-PL" sz="2000" kern="1200" dirty="0"/>
          </a:br>
          <a:r>
            <a:rPr lang="pl-PL" sz="2000" kern="1200" dirty="0"/>
            <a:t>i uczuciach</a:t>
          </a:r>
        </a:p>
      </dsp:txBody>
      <dsp:txXfrm>
        <a:off x="4870935" y="1293701"/>
        <a:ext cx="2586938" cy="1593540"/>
      </dsp:txXfrm>
    </dsp:sp>
    <dsp:sp modelId="{DE873825-01C9-4100-84BA-0F3ECD4B0023}">
      <dsp:nvSpPr>
        <dsp:cNvPr id="0" name=""/>
        <dsp:cNvSpPr/>
      </dsp:nvSpPr>
      <dsp:spPr>
        <a:xfrm rot="21597928">
          <a:off x="7414101" y="206454"/>
          <a:ext cx="863268" cy="668759"/>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pl-PL" sz="2900" kern="1200"/>
        </a:p>
      </dsp:txBody>
      <dsp:txXfrm>
        <a:off x="7414101" y="340266"/>
        <a:ext cx="662640" cy="401255"/>
      </dsp:txXfrm>
    </dsp:sp>
    <dsp:sp modelId="{40FFA5D8-E424-4495-A21A-42F080275E7A}">
      <dsp:nvSpPr>
        <dsp:cNvPr id="0" name=""/>
        <dsp:cNvSpPr/>
      </dsp:nvSpPr>
      <dsp:spPr>
        <a:xfrm>
          <a:off x="8635706" y="2329"/>
          <a:ext cx="2686092" cy="185760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pl-PL" sz="2400" kern="1200" dirty="0"/>
            <a:t>DYSKRYMINACJA</a:t>
          </a:r>
        </a:p>
      </dsp:txBody>
      <dsp:txXfrm>
        <a:off x="8635706" y="2329"/>
        <a:ext cx="2686092" cy="1074436"/>
      </dsp:txXfrm>
    </dsp:sp>
    <dsp:sp modelId="{DE4852CD-345E-4E95-A442-32332FE2776E}">
      <dsp:nvSpPr>
        <dsp:cNvPr id="0" name=""/>
        <dsp:cNvSpPr/>
      </dsp:nvSpPr>
      <dsp:spPr>
        <a:xfrm>
          <a:off x="9142301" y="1241349"/>
          <a:ext cx="2686092" cy="1703097"/>
        </a:xfrm>
        <a:prstGeom prst="roundRect">
          <a:avLst>
            <a:gd name="adj" fmla="val 10000"/>
          </a:avLst>
        </a:prstGeom>
        <a:solidFill>
          <a:schemeClr val="lt1">
            <a:hueOff val="0"/>
            <a:satOff val="0"/>
            <a:lum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pl-PL" sz="2000" b="1" kern="1200" dirty="0"/>
            <a:t>zachowanie</a:t>
          </a:r>
          <a:r>
            <a:rPr lang="pl-PL" sz="2000" kern="1200" dirty="0"/>
            <a:t> wobec osób ze stereotypizowanej grupy</a:t>
          </a:r>
        </a:p>
      </dsp:txBody>
      <dsp:txXfrm>
        <a:off x="9192183" y="1291231"/>
        <a:ext cx="2586328" cy="16033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1BCFFB7D-2017-4949-A118-73F506457F82}"/>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CF5FB60F-DEB5-4CA7-A996-14E2C4189C00}"/>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351BC8C-CEE9-461C-A1D2-255A746B257E}" type="datetimeFigureOut">
              <a:rPr lang="pl-PL" smtClean="0"/>
              <a:t>7.12.2025</a:t>
            </a:fld>
            <a:endParaRPr lang="pl-PL"/>
          </a:p>
        </p:txBody>
      </p:sp>
      <p:sp>
        <p:nvSpPr>
          <p:cNvPr id="4" name="Symbol zastępczy stopki 3">
            <a:extLst>
              <a:ext uri="{FF2B5EF4-FFF2-40B4-BE49-F238E27FC236}">
                <a16:creationId xmlns:a16="http://schemas.microsoft.com/office/drawing/2014/main" id="{9C9684A4-379F-4AE3-8405-28C0C0DE2777}"/>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10A2358B-5769-435C-AC33-F191EFD84ACE}"/>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6F496B5-4BA8-47F1-B689-758415D317C8}" type="slidenum">
              <a:rPr lang="pl-PL" smtClean="0"/>
              <a:t>‹#›</a:t>
            </a:fld>
            <a:endParaRPr lang="pl-PL"/>
          </a:p>
        </p:txBody>
      </p:sp>
    </p:spTree>
    <p:extLst>
      <p:ext uri="{BB962C8B-B14F-4D97-AF65-F5344CB8AC3E}">
        <p14:creationId xmlns:p14="http://schemas.microsoft.com/office/powerpoint/2010/main" val="2429883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9913F82-E3ED-4C39-A465-6DE2F917567C}" type="datetimeFigureOut">
              <a:rPr lang="pl-PL" smtClean="0"/>
              <a:t>7.12.2025</a:t>
            </a:fld>
            <a:endParaRPr lang="pl-PL"/>
          </a:p>
        </p:txBody>
      </p:sp>
      <p:sp>
        <p:nvSpPr>
          <p:cNvPr id="4" name="Symbol zastępczy obrazu slajdu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D09EBFD-D88F-4D6A-9672-DBC1316AB3A5}" type="slidenum">
              <a:rPr lang="pl-PL" smtClean="0"/>
              <a:t>‹#›</a:t>
            </a:fld>
            <a:endParaRPr lang="pl-PL"/>
          </a:p>
        </p:txBody>
      </p:sp>
    </p:spTree>
    <p:extLst>
      <p:ext uri="{BB962C8B-B14F-4D97-AF65-F5344CB8AC3E}">
        <p14:creationId xmlns:p14="http://schemas.microsoft.com/office/powerpoint/2010/main" val="117297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4med-ortopedia.pl/"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4med-ortopedia.pl/"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reha-activ.p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4fizjo.pl/pol_m_ZDROWIE-I-URODA_AKCESORIA-I-SPRZET-POMOCNICZY_Balkoniki-i-chodziki-4669.html"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altron.com/store/p19/Maltron_Single_Hand_Keyboards_-_US_English.html"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s://www.tobiidynavox.com/pages/what-is-eye-track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blenetinc.com/bigtrack-2/"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www.pretorianuk.com/optimax-joystick/"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romedyczny.pl/krzeslo-ewakucacyjne-escape-chair-st-b.html"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nvda.pl/"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sklep.altix.pl/pl/alva-640-comfort"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totupoint.pl/strona.php?nazwa=start"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vitolog.b-cdn.net/wp-content/uploads/2025/04/39454.jpg" TargetMode="External"/><Relationship Id="rId2" Type="http://schemas.openxmlformats.org/officeDocument/2006/relationships/slide" Target="../slides/slide158.xml"/><Relationship Id="rId1" Type="http://schemas.openxmlformats.org/officeDocument/2006/relationships/notesMaster" Target="../notesMasters/notesMaster1.xml"/><Relationship Id="rId5" Type="http://schemas.openxmlformats.org/officeDocument/2006/relationships/hyperlink" Target="https://zdrowie-polakow.pl/wp-content/uploads/2018/02/implant.jpg" TargetMode="External"/><Relationship Id="rId4" Type="http://schemas.openxmlformats.org/officeDocument/2006/relationships/hyperlink" Target="https://medicfon.pl/aparaty/openitc.pn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cho-system.pl/wytyczne-dostepnosci-pfos%202020.pdf" TargetMode="External"/><Relationship Id="rId2" Type="http://schemas.openxmlformats.org/officeDocument/2006/relationships/slide" Target="../slides/slide160.xml"/><Relationship Id="rId1" Type="http://schemas.openxmlformats.org/officeDocument/2006/relationships/notesMaster" Target="../notesMasters/notesMaster1.xml"/><Relationship Id="rId4" Type="http://schemas.openxmlformats.org/officeDocument/2006/relationships/hyperlink" Target="https://budowlaneabc.gov.pl/standardy-projektowania-budynkow-dla-osob-niepelnosprawnych/budynek/elementy-wyposazenia-ulatwiajace-orientacje-w-budynku-oraz-przekaz-informacji/petle-indukcyjne/"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pzg.warszawa.pl/wp-content/uploads/2019/05/Schemat_dzialania_tlumacza_w.png" TargetMode="External"/><Relationship Id="rId2" Type="http://schemas.openxmlformats.org/officeDocument/2006/relationships/slide" Target="../slides/slide163.xml"/><Relationship Id="rId1" Type="http://schemas.openxmlformats.org/officeDocument/2006/relationships/notesMaster" Target="../notesMasters/notesMaster1.xml"/><Relationship Id="rId4" Type="http://schemas.openxmlformats.org/officeDocument/2006/relationships/hyperlink" Target="https://archiwum.niepelnosprawni.pl/files/nowe.niepelnosprawni.pl/public/2021_bis/abcdostepnosci_tlumacz_jezyka_migowego_1.jpg"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dozabawy.logios.dev/" TargetMode="External"/><Relationship Id="rId2" Type="http://schemas.openxmlformats.org/officeDocument/2006/relationships/slide" Target="../slides/slide169.xml"/><Relationship Id="rId1" Type="http://schemas.openxmlformats.org/officeDocument/2006/relationships/notesMaster" Target="../notesMasters/notesMaster1.xml"/><Relationship Id="rId4" Type="http://schemas.openxmlformats.org/officeDocument/2006/relationships/hyperlink" Target="https://jasnopis.pl/"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3</a:t>
            </a:fld>
            <a:endParaRPr lang="pl-PL"/>
          </a:p>
        </p:txBody>
      </p:sp>
    </p:spTree>
    <p:extLst>
      <p:ext uri="{BB962C8B-B14F-4D97-AF65-F5344CB8AC3E}">
        <p14:creationId xmlns:p14="http://schemas.microsoft.com/office/powerpoint/2010/main" val="286227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https://www.architectureanddesign.com.au/product/corian-for-public-bathrooms</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27</a:t>
            </a:fld>
            <a:endParaRPr lang="pl-PL"/>
          </a:p>
        </p:txBody>
      </p:sp>
    </p:spTree>
    <p:extLst>
      <p:ext uri="{BB962C8B-B14F-4D97-AF65-F5344CB8AC3E}">
        <p14:creationId xmlns:p14="http://schemas.microsoft.com/office/powerpoint/2010/main" val="3836253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28</a:t>
            </a:fld>
            <a:endParaRPr lang="pl-PL"/>
          </a:p>
        </p:txBody>
      </p:sp>
    </p:spTree>
    <p:extLst>
      <p:ext uri="{BB962C8B-B14F-4D97-AF65-F5344CB8AC3E}">
        <p14:creationId xmlns:p14="http://schemas.microsoft.com/office/powerpoint/2010/main" val="190705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30</a:t>
            </a:fld>
            <a:endParaRPr lang="pl-PL"/>
          </a:p>
        </p:txBody>
      </p:sp>
    </p:spTree>
    <p:extLst>
      <p:ext uri="{BB962C8B-B14F-4D97-AF65-F5344CB8AC3E}">
        <p14:creationId xmlns:p14="http://schemas.microsoft.com/office/powerpoint/2010/main" val="340104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31</a:t>
            </a:fld>
            <a:endParaRPr lang="pl-PL"/>
          </a:p>
        </p:txBody>
      </p:sp>
    </p:spTree>
    <p:extLst>
      <p:ext uri="{BB962C8B-B14F-4D97-AF65-F5344CB8AC3E}">
        <p14:creationId xmlns:p14="http://schemas.microsoft.com/office/powerpoint/2010/main" val="2763969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r>
              <a:rPr lang="pl-PL" dirty="0"/>
              <a:t>… bo </a:t>
            </a:r>
            <a:r>
              <a:rPr lang="pl-PL" dirty="0" err="1"/>
              <a:t>normalsi</a:t>
            </a:r>
            <a:r>
              <a:rPr lang="pl-PL" dirty="0"/>
              <a:t> nie istnieją – ani podział na </a:t>
            </a:r>
            <a:r>
              <a:rPr lang="pl-PL" dirty="0" err="1"/>
              <a:t>OzN</a:t>
            </a:r>
            <a:r>
              <a:rPr lang="pl-PL" dirty="0"/>
              <a:t> i </a:t>
            </a:r>
            <a:r>
              <a:rPr lang="pl-PL" dirty="0" err="1"/>
              <a:t>ObN</a:t>
            </a:r>
            <a:endParaRPr lang="pl-PL" dirty="0"/>
          </a:p>
          <a:p>
            <a:r>
              <a:rPr lang="pl-PL" dirty="0"/>
              <a:t>https://pl.pinterest.com/Happymoonn/universal-design/</a:t>
            </a:r>
          </a:p>
          <a:p>
            <a:endParaRPr lang="pl-PL" dirty="0"/>
          </a:p>
        </p:txBody>
      </p:sp>
      <p:sp>
        <p:nvSpPr>
          <p:cNvPr id="4" name="Symbol zastępczy numeru slajdu 3"/>
          <p:cNvSpPr>
            <a:spLocks noGrp="1"/>
          </p:cNvSpPr>
          <p:nvPr>
            <p:ph type="sldNum" sz="quarter" idx="5"/>
          </p:nvPr>
        </p:nvSpPr>
        <p:spPr/>
        <p:txBody>
          <a:bodyPr/>
          <a:lstStyle/>
          <a:p>
            <a:fld id="{06D6517D-7092-45A3-9153-D177A3FADC35}" type="slidenum">
              <a:rPr lang="pl-PL" smtClean="0"/>
              <a:t>35</a:t>
            </a:fld>
            <a:endParaRPr lang="pl-PL"/>
          </a:p>
        </p:txBody>
      </p:sp>
    </p:spTree>
    <p:extLst>
      <p:ext uri="{BB962C8B-B14F-4D97-AF65-F5344CB8AC3E}">
        <p14:creationId xmlns:p14="http://schemas.microsoft.com/office/powerpoint/2010/main" val="3277324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https://www.victorinox.com/pl-PL/Produkty/No%C5%BCe-kuchenne-i-profesjonalne/Tarki-i%C2%A0obieraczki/Obieraczka-do-pomidor%C3%B3w-i-kiwi/p/7.6079.4</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36</a:t>
            </a:fld>
            <a:endParaRPr lang="pl-PL"/>
          </a:p>
        </p:txBody>
      </p:sp>
    </p:spTree>
    <p:extLst>
      <p:ext uri="{BB962C8B-B14F-4D97-AF65-F5344CB8AC3E}">
        <p14:creationId xmlns:p14="http://schemas.microsoft.com/office/powerpoint/2010/main" val="274335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6225B-8DDB-9045-0D88-F6C1FB13D98F}"/>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BC931F7-5131-C041-6148-4A675FCF6765}"/>
              </a:ext>
            </a:extLst>
          </p:cNvPr>
          <p:cNvSpPr>
            <a:spLocks noGrp="1" noRot="1" noChangeAspect="1"/>
          </p:cNvSpPr>
          <p:nvPr>
            <p:ph type="sldImg"/>
          </p:nvPr>
        </p:nvSpPr>
        <p:spPr/>
        <p:txBody>
          <a:bodyPr/>
          <a:lstStyle/>
          <a:p>
            <a:endParaRPr lang="pl-PL"/>
          </a:p>
        </p:txBody>
      </p:sp>
      <p:sp>
        <p:nvSpPr>
          <p:cNvPr id="3" name="Symbol zastępczy notatek 2">
            <a:extLst>
              <a:ext uri="{FF2B5EF4-FFF2-40B4-BE49-F238E27FC236}">
                <a16:creationId xmlns:a16="http://schemas.microsoft.com/office/drawing/2014/main" id="{04958F54-8671-2B5D-6AEC-CEEAE868A71B}"/>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4337B790-2933-671A-BB22-B8D99ECCEB3A}"/>
              </a:ext>
            </a:extLst>
          </p:cNvPr>
          <p:cNvSpPr>
            <a:spLocks noGrp="1"/>
          </p:cNvSpPr>
          <p:nvPr>
            <p:ph type="sldNum" sz="quarter" idx="5"/>
          </p:nvPr>
        </p:nvSpPr>
        <p:spPr/>
        <p:txBody>
          <a:bodyPr/>
          <a:lstStyle/>
          <a:p>
            <a:fld id="{DD09EBFD-D88F-4D6A-9672-DBC1316AB3A5}" type="slidenum">
              <a:rPr lang="pl-PL" smtClean="0"/>
              <a:t>38</a:t>
            </a:fld>
            <a:endParaRPr lang="pl-PL"/>
          </a:p>
        </p:txBody>
      </p:sp>
    </p:spTree>
    <p:extLst>
      <p:ext uri="{BB962C8B-B14F-4D97-AF65-F5344CB8AC3E}">
        <p14:creationId xmlns:p14="http://schemas.microsoft.com/office/powerpoint/2010/main" val="2476133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Budowlane ABC (budowlaneabc.gov.pl)</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41</a:t>
            </a:fld>
            <a:endParaRPr lang="pl-PL"/>
          </a:p>
        </p:txBody>
      </p:sp>
    </p:spTree>
    <p:extLst>
      <p:ext uri="{BB962C8B-B14F-4D97-AF65-F5344CB8AC3E}">
        <p14:creationId xmlns:p14="http://schemas.microsoft.com/office/powerpoint/2010/main" val="243535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53</a:t>
            </a:fld>
            <a:endParaRPr lang="pl-PL"/>
          </a:p>
        </p:txBody>
      </p:sp>
    </p:spTree>
    <p:extLst>
      <p:ext uri="{BB962C8B-B14F-4D97-AF65-F5344CB8AC3E}">
        <p14:creationId xmlns:p14="http://schemas.microsoft.com/office/powerpoint/2010/main" val="3045690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54</a:t>
            </a:fld>
            <a:endParaRPr lang="pl-PL"/>
          </a:p>
        </p:txBody>
      </p:sp>
    </p:spTree>
    <p:extLst>
      <p:ext uri="{BB962C8B-B14F-4D97-AF65-F5344CB8AC3E}">
        <p14:creationId xmlns:p14="http://schemas.microsoft.com/office/powerpoint/2010/main" val="366199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3BD87-2097-0A7D-B37D-462BFD0253E8}"/>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2E1A3FC-7283-8A1E-F68B-E606B7CB6331}"/>
              </a:ext>
            </a:extLst>
          </p:cNvPr>
          <p:cNvSpPr>
            <a:spLocks noGrp="1" noRot="1" noChangeAspect="1"/>
          </p:cNvSpPr>
          <p:nvPr>
            <p:ph type="sldImg"/>
          </p:nvPr>
        </p:nvSpPr>
        <p:spPr/>
        <p:txBody>
          <a:bodyPr/>
          <a:lstStyle/>
          <a:p>
            <a:endParaRPr lang="pl-PL"/>
          </a:p>
        </p:txBody>
      </p:sp>
      <p:sp>
        <p:nvSpPr>
          <p:cNvPr id="3" name="Symbol zastępczy notatek 2">
            <a:extLst>
              <a:ext uri="{FF2B5EF4-FFF2-40B4-BE49-F238E27FC236}">
                <a16:creationId xmlns:a16="http://schemas.microsoft.com/office/drawing/2014/main" id="{7E6055DE-1D10-31B8-236E-5B74ECC8C5BE}"/>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406C00A8-C9FA-1104-D8A4-104AD14AAE98}"/>
              </a:ext>
            </a:extLst>
          </p:cNvPr>
          <p:cNvSpPr>
            <a:spLocks noGrp="1"/>
          </p:cNvSpPr>
          <p:nvPr>
            <p:ph type="sldNum" sz="quarter" idx="5"/>
          </p:nvPr>
        </p:nvSpPr>
        <p:spPr/>
        <p:txBody>
          <a:bodyPr/>
          <a:lstStyle/>
          <a:p>
            <a:fld id="{DD09EBFD-D88F-4D6A-9672-DBC1316AB3A5}" type="slidenum">
              <a:rPr lang="pl-PL" smtClean="0"/>
              <a:t>4</a:t>
            </a:fld>
            <a:endParaRPr lang="pl-PL"/>
          </a:p>
        </p:txBody>
      </p:sp>
    </p:spTree>
    <p:extLst>
      <p:ext uri="{BB962C8B-B14F-4D97-AF65-F5344CB8AC3E}">
        <p14:creationId xmlns:p14="http://schemas.microsoft.com/office/powerpoint/2010/main" val="1188247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56</a:t>
            </a:fld>
            <a:endParaRPr lang="pl-PL"/>
          </a:p>
        </p:txBody>
      </p:sp>
    </p:spTree>
    <p:extLst>
      <p:ext uri="{BB962C8B-B14F-4D97-AF65-F5344CB8AC3E}">
        <p14:creationId xmlns:p14="http://schemas.microsoft.com/office/powerpoint/2010/main" val="3284705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57</a:t>
            </a:fld>
            <a:endParaRPr lang="pl-PL"/>
          </a:p>
        </p:txBody>
      </p:sp>
    </p:spTree>
    <p:extLst>
      <p:ext uri="{BB962C8B-B14F-4D97-AF65-F5344CB8AC3E}">
        <p14:creationId xmlns:p14="http://schemas.microsoft.com/office/powerpoint/2010/main" val="1645524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62</a:t>
            </a:fld>
            <a:endParaRPr lang="pl-PL"/>
          </a:p>
        </p:txBody>
      </p:sp>
    </p:spTree>
    <p:extLst>
      <p:ext uri="{BB962C8B-B14F-4D97-AF65-F5344CB8AC3E}">
        <p14:creationId xmlns:p14="http://schemas.microsoft.com/office/powerpoint/2010/main" val="3118734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https://hdsunflower.com/pl/ </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77</a:t>
            </a:fld>
            <a:endParaRPr lang="pl-PL"/>
          </a:p>
        </p:txBody>
      </p:sp>
    </p:spTree>
    <p:extLst>
      <p:ext uri="{BB962C8B-B14F-4D97-AF65-F5344CB8AC3E}">
        <p14:creationId xmlns:p14="http://schemas.microsoft.com/office/powerpoint/2010/main" val="2258456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84</a:t>
            </a:fld>
            <a:endParaRPr lang="pl-PL"/>
          </a:p>
        </p:txBody>
      </p:sp>
    </p:spTree>
    <p:extLst>
      <p:ext uri="{BB962C8B-B14F-4D97-AF65-F5344CB8AC3E}">
        <p14:creationId xmlns:p14="http://schemas.microsoft.com/office/powerpoint/2010/main" val="491877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86</a:t>
            </a:fld>
            <a:endParaRPr lang="pl-PL"/>
          </a:p>
        </p:txBody>
      </p:sp>
    </p:spTree>
    <p:extLst>
      <p:ext uri="{BB962C8B-B14F-4D97-AF65-F5344CB8AC3E}">
        <p14:creationId xmlns:p14="http://schemas.microsoft.com/office/powerpoint/2010/main" val="2327448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3"/>
              </a:rPr>
              <a:t>4 </a:t>
            </a:r>
            <a:r>
              <a:rPr lang="pl-PL" sz="1200" u="sng" kern="1200" dirty="0" err="1">
                <a:solidFill>
                  <a:schemeClr val="tx1"/>
                </a:solidFill>
                <a:effectLst/>
                <a:latin typeface="+mn-lt"/>
                <a:ea typeface="+mn-ea"/>
                <a:cs typeface="+mn-cs"/>
                <a:hlinkClick r:id="rId3"/>
              </a:rPr>
              <a:t>med</a:t>
            </a:r>
            <a:r>
              <a:rPr lang="pl-PL" sz="1200" kern="1200" dirty="0">
                <a:solidFill>
                  <a:schemeClr val="tx1"/>
                </a:solidFill>
                <a:effectLst/>
                <a:latin typeface="+mn-lt"/>
                <a:ea typeface="+mn-ea"/>
                <a:cs typeface="+mn-cs"/>
              </a:rPr>
              <a:t> </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88</a:t>
            </a:fld>
            <a:endParaRPr lang="pl-PL"/>
          </a:p>
        </p:txBody>
      </p:sp>
    </p:spTree>
    <p:extLst>
      <p:ext uri="{BB962C8B-B14F-4D97-AF65-F5344CB8AC3E}">
        <p14:creationId xmlns:p14="http://schemas.microsoft.com/office/powerpoint/2010/main" val="374935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3"/>
              </a:rPr>
              <a:t>4 </a:t>
            </a:r>
            <a:r>
              <a:rPr lang="pl-PL" sz="1200" u="sng" kern="1200" dirty="0" err="1">
                <a:solidFill>
                  <a:schemeClr val="tx1"/>
                </a:solidFill>
                <a:effectLst/>
                <a:latin typeface="+mn-lt"/>
                <a:ea typeface="+mn-ea"/>
                <a:cs typeface="+mn-cs"/>
                <a:hlinkClick r:id="rId3"/>
              </a:rPr>
              <a:t>med</a:t>
            </a:r>
            <a:r>
              <a:rPr lang="pl-P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err="1">
                <a:solidFill>
                  <a:schemeClr val="tx1"/>
                </a:solidFill>
                <a:effectLst/>
                <a:latin typeface="+mn-lt"/>
                <a:ea typeface="+mn-ea"/>
                <a:cs typeface="+mn-cs"/>
                <a:hlinkClick r:id="rId4"/>
              </a:rPr>
              <a:t>Reha</a:t>
            </a:r>
            <a:r>
              <a:rPr lang="pl-PL" sz="1200" u="sng" kern="1200" dirty="0">
                <a:solidFill>
                  <a:schemeClr val="tx1"/>
                </a:solidFill>
                <a:effectLst/>
                <a:latin typeface="+mn-lt"/>
                <a:ea typeface="+mn-ea"/>
                <a:cs typeface="+mn-cs"/>
                <a:hlinkClick r:id="rId4"/>
              </a:rPr>
              <a:t> Active</a:t>
            </a:r>
            <a:r>
              <a:rPr lang="pl-PL" sz="1200" kern="1200" dirty="0">
                <a:solidFill>
                  <a:schemeClr val="tx1"/>
                </a:solidFill>
                <a:effectLst/>
                <a:latin typeface="+mn-lt"/>
                <a:ea typeface="+mn-ea"/>
                <a:cs typeface="+mn-cs"/>
              </a:rPr>
              <a:t> </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89</a:t>
            </a:fld>
            <a:endParaRPr lang="pl-PL"/>
          </a:p>
        </p:txBody>
      </p:sp>
    </p:spTree>
    <p:extLst>
      <p:ext uri="{BB962C8B-B14F-4D97-AF65-F5344CB8AC3E}">
        <p14:creationId xmlns:p14="http://schemas.microsoft.com/office/powerpoint/2010/main" val="648446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3"/>
              </a:rPr>
              <a:t>4Fizjo</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90</a:t>
            </a:fld>
            <a:endParaRPr lang="pl-PL"/>
          </a:p>
        </p:txBody>
      </p:sp>
    </p:spTree>
    <p:extLst>
      <p:ext uri="{BB962C8B-B14F-4D97-AF65-F5344CB8AC3E}">
        <p14:creationId xmlns:p14="http://schemas.microsoft.com/office/powerpoint/2010/main" val="120876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3"/>
              </a:rPr>
              <a:t>przykładowa dostosowana klawiatura</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4"/>
              </a:rPr>
              <a:t>przykładowy </a:t>
            </a:r>
            <a:r>
              <a:rPr lang="pl-PL" sz="1200" u="sng" kern="1200" dirty="0" err="1">
                <a:solidFill>
                  <a:schemeClr val="tx1"/>
                </a:solidFill>
                <a:effectLst/>
                <a:latin typeface="+mn-lt"/>
                <a:ea typeface="+mn-ea"/>
                <a:cs typeface="+mn-cs"/>
                <a:hlinkClick r:id="rId4"/>
              </a:rPr>
              <a:t>eyetracker</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91</a:t>
            </a:fld>
            <a:endParaRPr lang="pl-PL"/>
          </a:p>
        </p:txBody>
      </p:sp>
    </p:spTree>
    <p:extLst>
      <p:ext uri="{BB962C8B-B14F-4D97-AF65-F5344CB8AC3E}">
        <p14:creationId xmlns:p14="http://schemas.microsoft.com/office/powerpoint/2010/main" val="174642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18</a:t>
            </a:fld>
            <a:endParaRPr lang="pl-PL"/>
          </a:p>
        </p:txBody>
      </p:sp>
    </p:spTree>
    <p:extLst>
      <p:ext uri="{BB962C8B-B14F-4D97-AF65-F5344CB8AC3E}">
        <p14:creationId xmlns:p14="http://schemas.microsoft.com/office/powerpoint/2010/main" val="202606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3"/>
              </a:rPr>
              <a:t>przykładowy trackball</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4"/>
              </a:rPr>
              <a:t>przykładowy joystick</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92</a:t>
            </a:fld>
            <a:endParaRPr lang="pl-PL"/>
          </a:p>
        </p:txBody>
      </p:sp>
    </p:spTree>
    <p:extLst>
      <p:ext uri="{BB962C8B-B14F-4D97-AF65-F5344CB8AC3E}">
        <p14:creationId xmlns:p14="http://schemas.microsoft.com/office/powerpoint/2010/main" val="501507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93</a:t>
            </a:fld>
            <a:endParaRPr lang="pl-PL"/>
          </a:p>
        </p:txBody>
      </p:sp>
    </p:spTree>
    <p:extLst>
      <p:ext uri="{BB962C8B-B14F-4D97-AF65-F5344CB8AC3E}">
        <p14:creationId xmlns:p14="http://schemas.microsoft.com/office/powerpoint/2010/main" val="4202371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94</a:t>
            </a:fld>
            <a:endParaRPr lang="pl-PL"/>
          </a:p>
        </p:txBody>
      </p:sp>
    </p:spTree>
    <p:extLst>
      <p:ext uri="{BB962C8B-B14F-4D97-AF65-F5344CB8AC3E}">
        <p14:creationId xmlns:p14="http://schemas.microsoft.com/office/powerpoint/2010/main" val="2339821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95</a:t>
            </a:fld>
            <a:endParaRPr lang="pl-PL"/>
          </a:p>
        </p:txBody>
      </p:sp>
    </p:spTree>
    <p:extLst>
      <p:ext uri="{BB962C8B-B14F-4D97-AF65-F5344CB8AC3E}">
        <p14:creationId xmlns:p14="http://schemas.microsoft.com/office/powerpoint/2010/main" val="4053445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96</a:t>
            </a:fld>
            <a:endParaRPr lang="pl-PL"/>
          </a:p>
        </p:txBody>
      </p:sp>
    </p:spTree>
    <p:extLst>
      <p:ext uri="{BB962C8B-B14F-4D97-AF65-F5344CB8AC3E}">
        <p14:creationId xmlns:p14="http://schemas.microsoft.com/office/powerpoint/2010/main" val="3440135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99</a:t>
            </a:fld>
            <a:endParaRPr lang="pl-PL"/>
          </a:p>
        </p:txBody>
      </p:sp>
    </p:spTree>
    <p:extLst>
      <p:ext uri="{BB962C8B-B14F-4D97-AF65-F5344CB8AC3E}">
        <p14:creationId xmlns:p14="http://schemas.microsoft.com/office/powerpoint/2010/main" val="3127142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100</a:t>
            </a:fld>
            <a:endParaRPr lang="pl-PL"/>
          </a:p>
        </p:txBody>
      </p:sp>
    </p:spTree>
    <p:extLst>
      <p:ext uri="{BB962C8B-B14F-4D97-AF65-F5344CB8AC3E}">
        <p14:creationId xmlns:p14="http://schemas.microsoft.com/office/powerpoint/2010/main" val="1365659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101</a:t>
            </a:fld>
            <a:endParaRPr lang="pl-PL"/>
          </a:p>
        </p:txBody>
      </p:sp>
    </p:spTree>
    <p:extLst>
      <p:ext uri="{BB962C8B-B14F-4D97-AF65-F5344CB8AC3E}">
        <p14:creationId xmlns:p14="http://schemas.microsoft.com/office/powerpoint/2010/main" val="1491232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Źródła: </a:t>
            </a:r>
            <a:r>
              <a:rPr lang="pl-PL" sz="1200" u="sng" kern="1200" dirty="0">
                <a:solidFill>
                  <a:schemeClr val="tx1"/>
                </a:solidFill>
                <a:effectLst/>
                <a:latin typeface="+mn-lt"/>
                <a:ea typeface="+mn-ea"/>
                <a:cs typeface="+mn-cs"/>
                <a:hlinkClick r:id="rId3"/>
              </a:rPr>
              <a:t>Krzesło ewakuacyjne ESCAPE-CHAIR ST-B</a:t>
            </a:r>
            <a:r>
              <a:rPr lang="pl-PL" sz="1200" kern="1200" dirty="0">
                <a:solidFill>
                  <a:schemeClr val="tx1"/>
                </a:solidFill>
                <a:effectLst/>
                <a:latin typeface="+mn-lt"/>
                <a:ea typeface="+mn-ea"/>
                <a:cs typeface="+mn-cs"/>
              </a:rPr>
              <a:t>,</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102</a:t>
            </a:fld>
            <a:endParaRPr lang="pl-PL"/>
          </a:p>
        </p:txBody>
      </p:sp>
    </p:spTree>
    <p:extLst>
      <p:ext uri="{BB962C8B-B14F-4D97-AF65-F5344CB8AC3E}">
        <p14:creationId xmlns:p14="http://schemas.microsoft.com/office/powerpoint/2010/main" val="2204027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115</a:t>
            </a:fld>
            <a:endParaRPr lang="pl-PL"/>
          </a:p>
        </p:txBody>
      </p:sp>
    </p:spTree>
    <p:extLst>
      <p:ext uri="{BB962C8B-B14F-4D97-AF65-F5344CB8AC3E}">
        <p14:creationId xmlns:p14="http://schemas.microsoft.com/office/powerpoint/2010/main" val="258474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21</a:t>
            </a:fld>
            <a:endParaRPr lang="pl-PL"/>
          </a:p>
        </p:txBody>
      </p:sp>
    </p:spTree>
    <p:extLst>
      <p:ext uri="{BB962C8B-B14F-4D97-AF65-F5344CB8AC3E}">
        <p14:creationId xmlns:p14="http://schemas.microsoft.com/office/powerpoint/2010/main" val="3963895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D09EBFD-D88F-4D6A-9672-DBC1316AB3A5}" type="slidenum">
              <a:rPr lang="pl-PL" smtClean="0"/>
              <a:t>116</a:t>
            </a:fld>
            <a:endParaRPr lang="pl-PL"/>
          </a:p>
        </p:txBody>
      </p:sp>
    </p:spTree>
    <p:extLst>
      <p:ext uri="{BB962C8B-B14F-4D97-AF65-F5344CB8AC3E}">
        <p14:creationId xmlns:p14="http://schemas.microsoft.com/office/powerpoint/2010/main" val="1548141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opracowanie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117</a:t>
            </a:fld>
            <a:endParaRPr lang="pl-PL"/>
          </a:p>
        </p:txBody>
      </p:sp>
    </p:spTree>
    <p:extLst>
      <p:ext uri="{BB962C8B-B14F-4D97-AF65-F5344CB8AC3E}">
        <p14:creationId xmlns:p14="http://schemas.microsoft.com/office/powerpoint/2010/main" val="41161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Źródła: </a:t>
            </a:r>
            <a:r>
              <a:rPr lang="pl-PL" sz="1200" u="sng" kern="1200" dirty="0">
                <a:solidFill>
                  <a:schemeClr val="tx1"/>
                </a:solidFill>
                <a:effectLst/>
                <a:latin typeface="+mn-lt"/>
                <a:ea typeface="+mn-ea"/>
                <a:cs typeface="+mn-cs"/>
                <a:hlinkClick r:id="rId3"/>
              </a:rPr>
              <a:t>symbol programu </a:t>
            </a:r>
            <a:r>
              <a:rPr lang="pl-PL" sz="1200" u="sng" kern="1200" dirty="0" err="1">
                <a:solidFill>
                  <a:schemeClr val="tx1"/>
                </a:solidFill>
                <a:effectLst/>
                <a:latin typeface="+mn-lt"/>
                <a:ea typeface="+mn-ea"/>
                <a:cs typeface="+mn-cs"/>
                <a:hlinkClick r:id="rId3"/>
              </a:rPr>
              <a:t>NVDA</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Źródła: </a:t>
            </a:r>
            <a:r>
              <a:rPr lang="pl-PL" sz="1200" u="sng" kern="1200" dirty="0">
                <a:solidFill>
                  <a:schemeClr val="tx1"/>
                </a:solidFill>
                <a:effectLst/>
                <a:latin typeface="+mn-lt"/>
                <a:ea typeface="+mn-ea"/>
                <a:cs typeface="+mn-cs"/>
                <a:hlinkClick r:id="rId4"/>
              </a:rPr>
              <a:t>przykładowy monitor brajlowski</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119</a:t>
            </a:fld>
            <a:endParaRPr lang="pl-PL"/>
          </a:p>
        </p:txBody>
      </p:sp>
    </p:spTree>
    <p:extLst>
      <p:ext uri="{BB962C8B-B14F-4D97-AF65-F5344CB8AC3E}">
        <p14:creationId xmlns:p14="http://schemas.microsoft.com/office/powerpoint/2010/main" val="47725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opracowanie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120</a:t>
            </a:fld>
            <a:endParaRPr lang="pl-PL"/>
          </a:p>
        </p:txBody>
      </p:sp>
    </p:spTree>
    <p:extLst>
      <p:ext uri="{BB962C8B-B14F-4D97-AF65-F5344CB8AC3E}">
        <p14:creationId xmlns:p14="http://schemas.microsoft.com/office/powerpoint/2010/main" val="2906665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123</a:t>
            </a:fld>
            <a:endParaRPr lang="pl-PL"/>
          </a:p>
        </p:txBody>
      </p:sp>
    </p:spTree>
    <p:extLst>
      <p:ext uri="{BB962C8B-B14F-4D97-AF65-F5344CB8AC3E}">
        <p14:creationId xmlns:p14="http://schemas.microsoft.com/office/powerpoint/2010/main" val="4102062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err="1">
                <a:solidFill>
                  <a:schemeClr val="tx1"/>
                </a:solidFill>
                <a:effectLst/>
                <a:latin typeface="+mn-lt"/>
                <a:ea typeface="+mn-ea"/>
                <a:cs typeface="+mn-cs"/>
                <a:hlinkClick r:id="rId3"/>
              </a:rPr>
              <a:t>TOTUPOINT</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124</a:t>
            </a:fld>
            <a:endParaRPr lang="pl-PL"/>
          </a:p>
        </p:txBody>
      </p:sp>
    </p:spTree>
    <p:extLst>
      <p:ext uri="{BB962C8B-B14F-4D97-AF65-F5344CB8AC3E}">
        <p14:creationId xmlns:p14="http://schemas.microsoft.com/office/powerpoint/2010/main" val="1164717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Praktyczny poradnik o prawach osób poruszających się z psem przewodnikiem, Jarosław Jaruga, Polski Związek Niewidomych., Warszawa, 2023</a:t>
            </a:r>
          </a:p>
          <a:p>
            <a:r>
              <a:rPr lang="pl-PL" dirty="0"/>
              <a:t>Źródło: </a:t>
            </a:r>
            <a:r>
              <a:rPr lang="pl-PL" dirty="0" err="1"/>
              <a:t>PFRON</a:t>
            </a:r>
            <a:r>
              <a:rPr lang="pl-PL" dirty="0"/>
              <a:t> (https://www.pfron.org.pl/komunikaty-z-regionu/szczegoly-komunikatu/news/pies-asystujacy-bez-biletu-udogodnienie-dla-osob-niepelnosprawnych-w-pkp-intercity/)</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126</a:t>
            </a:fld>
            <a:endParaRPr lang="pl-PL"/>
          </a:p>
        </p:txBody>
      </p:sp>
    </p:spTree>
    <p:extLst>
      <p:ext uri="{BB962C8B-B14F-4D97-AF65-F5344CB8AC3E}">
        <p14:creationId xmlns:p14="http://schemas.microsoft.com/office/powerpoint/2010/main" val="2292062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129</a:t>
            </a:fld>
            <a:endParaRPr lang="pl-PL"/>
          </a:p>
        </p:txBody>
      </p:sp>
    </p:spTree>
    <p:extLst>
      <p:ext uri="{BB962C8B-B14F-4D97-AF65-F5344CB8AC3E}">
        <p14:creationId xmlns:p14="http://schemas.microsoft.com/office/powerpoint/2010/main" val="3663746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130</a:t>
            </a:fld>
            <a:endParaRPr lang="pl-PL"/>
          </a:p>
        </p:txBody>
      </p:sp>
    </p:spTree>
    <p:extLst>
      <p:ext uri="{BB962C8B-B14F-4D97-AF65-F5344CB8AC3E}">
        <p14:creationId xmlns:p14="http://schemas.microsoft.com/office/powerpoint/2010/main" val="1138932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131</a:t>
            </a:fld>
            <a:endParaRPr lang="pl-PL"/>
          </a:p>
        </p:txBody>
      </p:sp>
    </p:spTree>
    <p:extLst>
      <p:ext uri="{BB962C8B-B14F-4D97-AF65-F5344CB8AC3E}">
        <p14:creationId xmlns:p14="http://schemas.microsoft.com/office/powerpoint/2010/main" val="316859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22</a:t>
            </a:fld>
            <a:endParaRPr lang="pl-PL"/>
          </a:p>
        </p:txBody>
      </p:sp>
    </p:spTree>
    <p:extLst>
      <p:ext uri="{BB962C8B-B14F-4D97-AF65-F5344CB8AC3E}">
        <p14:creationId xmlns:p14="http://schemas.microsoft.com/office/powerpoint/2010/main" val="4152063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pPr marL="228600" indent="-228600">
              <a:buAutoNum type="arabicParenBoth"/>
            </a:pPr>
            <a:r>
              <a:rPr lang="pl-PL" dirty="0"/>
              <a:t>To po lewej to schody, specjalnie foto w pionie (lewa krawędź powinna być na dole), do tych schodów dało się dojść z widocznej strony (brak poręczy, barierek), widać je?</a:t>
            </a:r>
          </a:p>
          <a:p>
            <a:pPr marL="228600" indent="-228600">
              <a:buAutoNum type="arabicParenBoth"/>
            </a:pPr>
            <a:r>
              <a:rPr lang="pl-PL" dirty="0"/>
              <a:t>To samo</a:t>
            </a:r>
          </a:p>
          <a:p>
            <a:pPr marL="228600" indent="-228600">
              <a:buAutoNum type="arabicParenBoth"/>
            </a:pPr>
            <a:r>
              <a:rPr lang="pl-PL" dirty="0"/>
              <a:t>Mozaika utrudnia rozpoznanie (każdemu) gdzie się zaczyna, gdzie się kończy dany stopień/ bieg schodów (ale poręcze spoko – po obu stronach i kontrastowe do koloru ścian)</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132</a:t>
            </a:fld>
            <a:endParaRPr lang="pl-PL"/>
          </a:p>
        </p:txBody>
      </p:sp>
    </p:spTree>
    <p:extLst>
      <p:ext uri="{BB962C8B-B14F-4D97-AF65-F5344CB8AC3E}">
        <p14:creationId xmlns:p14="http://schemas.microsoft.com/office/powerpoint/2010/main" val="4111122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133</a:t>
            </a:fld>
            <a:endParaRPr lang="pl-PL"/>
          </a:p>
        </p:txBody>
      </p:sp>
    </p:spTree>
    <p:extLst>
      <p:ext uri="{BB962C8B-B14F-4D97-AF65-F5344CB8AC3E}">
        <p14:creationId xmlns:p14="http://schemas.microsoft.com/office/powerpoint/2010/main" val="27274954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135</a:t>
            </a:fld>
            <a:endParaRPr lang="pl-PL"/>
          </a:p>
        </p:txBody>
      </p:sp>
    </p:spTree>
    <p:extLst>
      <p:ext uri="{BB962C8B-B14F-4D97-AF65-F5344CB8AC3E}">
        <p14:creationId xmlns:p14="http://schemas.microsoft.com/office/powerpoint/2010/main" val="3626827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136</a:t>
            </a:fld>
            <a:endParaRPr lang="pl-PL"/>
          </a:p>
        </p:txBody>
      </p:sp>
    </p:spTree>
    <p:extLst>
      <p:ext uri="{BB962C8B-B14F-4D97-AF65-F5344CB8AC3E}">
        <p14:creationId xmlns:p14="http://schemas.microsoft.com/office/powerpoint/2010/main" val="32518871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Źródło: zasoby własne</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137</a:t>
            </a:fld>
            <a:endParaRPr lang="pl-PL"/>
          </a:p>
        </p:txBody>
      </p:sp>
    </p:spTree>
    <p:extLst>
      <p:ext uri="{BB962C8B-B14F-4D97-AF65-F5344CB8AC3E}">
        <p14:creationId xmlns:p14="http://schemas.microsoft.com/office/powerpoint/2010/main" val="5373543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r>
              <a:rPr lang="pl-PL" dirty="0"/>
              <a:t>Źródło: opracowanie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143</a:t>
            </a:fld>
            <a:endParaRPr lang="pl-PL"/>
          </a:p>
        </p:txBody>
      </p:sp>
    </p:spTree>
    <p:extLst>
      <p:ext uri="{BB962C8B-B14F-4D97-AF65-F5344CB8AC3E}">
        <p14:creationId xmlns:p14="http://schemas.microsoft.com/office/powerpoint/2010/main" val="12783447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6D6517D-7092-45A3-9153-D177A3FADC35}" type="slidenum">
              <a:rPr lang="pl-PL" smtClean="0"/>
              <a:t>152</a:t>
            </a:fld>
            <a:endParaRPr lang="pl-PL"/>
          </a:p>
        </p:txBody>
      </p:sp>
    </p:spTree>
    <p:extLst>
      <p:ext uri="{BB962C8B-B14F-4D97-AF65-F5344CB8AC3E}">
        <p14:creationId xmlns:p14="http://schemas.microsoft.com/office/powerpoint/2010/main" val="23571068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153</a:t>
            </a:fld>
            <a:endParaRPr lang="pl-PL"/>
          </a:p>
        </p:txBody>
      </p:sp>
    </p:spTree>
    <p:extLst>
      <p:ext uri="{BB962C8B-B14F-4D97-AF65-F5344CB8AC3E}">
        <p14:creationId xmlns:p14="http://schemas.microsoft.com/office/powerpoint/2010/main" val="3704730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156</a:t>
            </a:fld>
            <a:endParaRPr lang="pl-PL"/>
          </a:p>
        </p:txBody>
      </p:sp>
    </p:spTree>
    <p:extLst>
      <p:ext uri="{BB962C8B-B14F-4D97-AF65-F5344CB8AC3E}">
        <p14:creationId xmlns:p14="http://schemas.microsoft.com/office/powerpoint/2010/main" val="2093823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Źródła: </a:t>
            </a:r>
            <a:r>
              <a:rPr lang="pl-PL" sz="1200" u="sng" kern="1200" dirty="0">
                <a:solidFill>
                  <a:schemeClr val="tx1"/>
                </a:solidFill>
                <a:effectLst/>
                <a:latin typeface="+mn-lt"/>
                <a:ea typeface="+mn-ea"/>
                <a:cs typeface="+mn-cs"/>
                <a:hlinkClick r:id="rId3"/>
              </a:rPr>
              <a:t>aparat zewnętrzny</a:t>
            </a:r>
            <a:r>
              <a:rPr lang="pl-PL" sz="1200" kern="1200" dirty="0">
                <a:solidFill>
                  <a:schemeClr val="tx1"/>
                </a:solidFill>
                <a:effectLst/>
                <a:latin typeface="+mn-lt"/>
                <a:ea typeface="+mn-ea"/>
                <a:cs typeface="+mn-cs"/>
              </a:rPr>
              <a:t>, </a:t>
            </a:r>
            <a:r>
              <a:rPr lang="pl-PL" sz="1200" u="sng" kern="1200" dirty="0">
                <a:solidFill>
                  <a:schemeClr val="tx1"/>
                </a:solidFill>
                <a:effectLst/>
                <a:latin typeface="+mn-lt"/>
                <a:ea typeface="+mn-ea"/>
                <a:cs typeface="+mn-cs"/>
                <a:hlinkClick r:id="rId4"/>
              </a:rPr>
              <a:t>aparat </a:t>
            </a:r>
            <a:r>
              <a:rPr lang="pl-PL" sz="1200" u="sng" kern="1200" dirty="0" err="1">
                <a:solidFill>
                  <a:schemeClr val="tx1"/>
                </a:solidFill>
                <a:effectLst/>
                <a:latin typeface="+mn-lt"/>
                <a:ea typeface="+mn-ea"/>
                <a:cs typeface="+mn-cs"/>
                <a:hlinkClick r:id="rId4"/>
              </a:rPr>
              <a:t>wewnątrzuszny</a:t>
            </a:r>
            <a:r>
              <a:rPr lang="pl-PL" sz="1200" kern="1200" dirty="0">
                <a:solidFill>
                  <a:schemeClr val="tx1"/>
                </a:solidFill>
                <a:effectLst/>
                <a:latin typeface="+mn-lt"/>
                <a:ea typeface="+mn-ea"/>
                <a:cs typeface="+mn-cs"/>
              </a:rPr>
              <a:t>, </a:t>
            </a:r>
            <a:r>
              <a:rPr lang="pl-PL" sz="1200" u="sng" kern="1200" dirty="0">
                <a:solidFill>
                  <a:schemeClr val="tx1"/>
                </a:solidFill>
                <a:effectLst/>
                <a:latin typeface="+mn-lt"/>
                <a:ea typeface="+mn-ea"/>
                <a:cs typeface="+mn-cs"/>
                <a:hlinkClick r:id="rId5"/>
              </a:rPr>
              <a:t>implant ślimakowy</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158</a:t>
            </a:fld>
            <a:endParaRPr lang="pl-PL"/>
          </a:p>
        </p:txBody>
      </p:sp>
    </p:spTree>
    <p:extLst>
      <p:ext uri="{BB962C8B-B14F-4D97-AF65-F5344CB8AC3E}">
        <p14:creationId xmlns:p14="http://schemas.microsoft.com/office/powerpoint/2010/main" val="249259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https://aedmax24.pl/userdata/public/gfx/774/Tablica_Instrukcja_HS1.jpg</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23</a:t>
            </a:fld>
            <a:endParaRPr lang="pl-PL"/>
          </a:p>
        </p:txBody>
      </p:sp>
    </p:spTree>
    <p:extLst>
      <p:ext uri="{BB962C8B-B14F-4D97-AF65-F5344CB8AC3E}">
        <p14:creationId xmlns:p14="http://schemas.microsoft.com/office/powerpoint/2010/main" val="2085607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3"/>
              </a:rPr>
              <a:t>Słabosłyszący w przestrzeni publicznej. Wytyczne dostępności, Polska Fundacja Osób słabosłyszących</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4"/>
              </a:rPr>
              <a:t>Budowlane ABC, pętle indukcyjne</a:t>
            </a:r>
            <a:r>
              <a:rPr lang="pl-P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3"/>
              </a:rPr>
              <a:t>Słabosłyszący w przestrzeni publicznej. Wytyczne dostępności, Polska Fundacja Osób słabosłyszących</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160</a:t>
            </a:fld>
            <a:endParaRPr lang="pl-PL"/>
          </a:p>
        </p:txBody>
      </p:sp>
    </p:spTree>
    <p:extLst>
      <p:ext uri="{BB962C8B-B14F-4D97-AF65-F5344CB8AC3E}">
        <p14:creationId xmlns:p14="http://schemas.microsoft.com/office/powerpoint/2010/main" val="42519330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162</a:t>
            </a:fld>
            <a:endParaRPr lang="pl-PL"/>
          </a:p>
        </p:txBody>
      </p:sp>
    </p:spTree>
    <p:extLst>
      <p:ext uri="{BB962C8B-B14F-4D97-AF65-F5344CB8AC3E}">
        <p14:creationId xmlns:p14="http://schemas.microsoft.com/office/powerpoint/2010/main" val="32882438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err="1">
                <a:solidFill>
                  <a:schemeClr val="tx1"/>
                </a:solidFill>
                <a:effectLst/>
                <a:latin typeface="+mn-lt"/>
                <a:ea typeface="+mn-ea"/>
                <a:cs typeface="+mn-cs"/>
                <a:hlinkClick r:id="rId3"/>
              </a:rPr>
              <a:t>PZG</a:t>
            </a:r>
            <a:r>
              <a:rPr lang="pl-PL" sz="1200" u="sng" kern="1200" dirty="0">
                <a:solidFill>
                  <a:schemeClr val="tx1"/>
                </a:solidFill>
                <a:effectLst/>
                <a:latin typeface="+mn-lt"/>
                <a:ea typeface="+mn-ea"/>
                <a:cs typeface="+mn-cs"/>
                <a:hlinkClick r:id="rId3"/>
              </a:rPr>
              <a:t> Warszawa</a:t>
            </a:r>
            <a:r>
              <a:rPr lang="pl-P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a:t>
            </a:r>
            <a:r>
              <a:rPr lang="pl-PL" sz="1200" u="sng" kern="1200" dirty="0">
                <a:solidFill>
                  <a:schemeClr val="tx1"/>
                </a:solidFill>
                <a:effectLst/>
                <a:latin typeface="+mn-lt"/>
                <a:ea typeface="+mn-ea"/>
                <a:cs typeface="+mn-cs"/>
                <a:hlinkClick r:id="rId4"/>
              </a:rPr>
              <a:t>Niepełnosprawni.pl</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163</a:t>
            </a:fld>
            <a:endParaRPr lang="pl-PL"/>
          </a:p>
        </p:txBody>
      </p:sp>
    </p:spTree>
    <p:extLst>
      <p:ext uri="{BB962C8B-B14F-4D97-AF65-F5344CB8AC3E}">
        <p14:creationId xmlns:p14="http://schemas.microsoft.com/office/powerpoint/2010/main" val="10212808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Źródło: opracowanie własne na podstawie narzędzia </a:t>
            </a:r>
            <a:r>
              <a:rPr lang="pl-PL" sz="1200" u="sng" kern="1200" dirty="0" err="1">
                <a:solidFill>
                  <a:schemeClr val="tx1"/>
                </a:solidFill>
                <a:effectLst/>
                <a:latin typeface="+mn-lt"/>
                <a:ea typeface="+mn-ea"/>
                <a:cs typeface="+mn-cs"/>
                <a:hlinkClick r:id="rId3"/>
              </a:rPr>
              <a:t>Logios</a:t>
            </a:r>
            <a:r>
              <a:rPr lang="pl-PL" sz="1200" kern="1200" dirty="0">
                <a:solidFill>
                  <a:schemeClr val="tx1"/>
                </a:solidFill>
                <a:effectLst/>
                <a:latin typeface="+mn-lt"/>
                <a:ea typeface="+mn-ea"/>
                <a:cs typeface="+mn-cs"/>
              </a:rPr>
              <a:t> i </a:t>
            </a:r>
            <a:r>
              <a:rPr lang="pl-PL" sz="1200" u="sng" kern="1200" dirty="0" err="1">
                <a:solidFill>
                  <a:schemeClr val="tx1"/>
                </a:solidFill>
                <a:effectLst/>
                <a:latin typeface="+mn-lt"/>
                <a:ea typeface="+mn-ea"/>
                <a:cs typeface="+mn-cs"/>
                <a:hlinkClick r:id="rId4"/>
              </a:rPr>
              <a:t>Jasnopis</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169</a:t>
            </a:fld>
            <a:endParaRPr lang="pl-PL"/>
          </a:p>
        </p:txBody>
      </p:sp>
    </p:spTree>
    <p:extLst>
      <p:ext uri="{BB962C8B-B14F-4D97-AF65-F5344CB8AC3E}">
        <p14:creationId xmlns:p14="http://schemas.microsoft.com/office/powerpoint/2010/main" val="25495221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https://naszesprawy.eu/aktualnosci/tlumacz-jezyka-migowego-w-prawym-dolnym-rogu-powinien-zajmowac-jedna-osma-ekranu/</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171</a:t>
            </a:fld>
            <a:endParaRPr lang="pl-PL"/>
          </a:p>
        </p:txBody>
      </p:sp>
    </p:spTree>
    <p:extLst>
      <p:ext uri="{BB962C8B-B14F-4D97-AF65-F5344CB8AC3E}">
        <p14:creationId xmlns:p14="http://schemas.microsoft.com/office/powerpoint/2010/main" val="38368528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r>
              <a:rPr lang="pl-PL" dirty="0"/>
              <a:t>Źródło: https://www.spreadthesign.com/pl.pl/search/</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177</a:t>
            </a:fld>
            <a:endParaRPr lang="pl-PL"/>
          </a:p>
        </p:txBody>
      </p:sp>
    </p:spTree>
    <p:extLst>
      <p:ext uri="{BB962C8B-B14F-4D97-AF65-F5344CB8AC3E}">
        <p14:creationId xmlns:p14="http://schemas.microsoft.com/office/powerpoint/2010/main" val="24146845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8A09C-040F-6A28-4191-2419B47A75A2}"/>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A486437-D7E2-AFF9-D598-2391FCAE468D}"/>
              </a:ext>
            </a:extLst>
          </p:cNvPr>
          <p:cNvSpPr>
            <a:spLocks noGrp="1" noRot="1" noChangeAspect="1"/>
          </p:cNvSpPr>
          <p:nvPr>
            <p:ph type="sldImg"/>
          </p:nvPr>
        </p:nvSpPr>
        <p:spPr/>
        <p:txBody>
          <a:bodyPr/>
          <a:lstStyle/>
          <a:p>
            <a:endParaRPr lang="pl-PL"/>
          </a:p>
        </p:txBody>
      </p:sp>
      <p:sp>
        <p:nvSpPr>
          <p:cNvPr id="3" name="Symbol zastępczy notatek 2">
            <a:extLst>
              <a:ext uri="{FF2B5EF4-FFF2-40B4-BE49-F238E27FC236}">
                <a16:creationId xmlns:a16="http://schemas.microsoft.com/office/drawing/2014/main" id="{35F08D97-6B78-0568-F147-79C12E998A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a:extLst>
              <a:ext uri="{FF2B5EF4-FFF2-40B4-BE49-F238E27FC236}">
                <a16:creationId xmlns:a16="http://schemas.microsoft.com/office/drawing/2014/main" id="{BBD40A99-137A-102A-F63D-BE51DEB3C600}"/>
              </a:ext>
            </a:extLst>
          </p:cNvPr>
          <p:cNvSpPr>
            <a:spLocks noGrp="1"/>
          </p:cNvSpPr>
          <p:nvPr>
            <p:ph type="sldNum" sz="quarter" idx="5"/>
          </p:nvPr>
        </p:nvSpPr>
        <p:spPr/>
        <p:txBody>
          <a:bodyPr/>
          <a:lstStyle/>
          <a:p>
            <a:fld id="{DD09EBFD-D88F-4D6A-9672-DBC1316AB3A5}" type="slidenum">
              <a:rPr lang="pl-PL" smtClean="0"/>
              <a:t>178</a:t>
            </a:fld>
            <a:endParaRPr lang="pl-PL"/>
          </a:p>
        </p:txBody>
      </p:sp>
    </p:spTree>
    <p:extLst>
      <p:ext uri="{BB962C8B-B14F-4D97-AF65-F5344CB8AC3E}">
        <p14:creationId xmlns:p14="http://schemas.microsoft.com/office/powerpoint/2010/main" val="17518504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https://www.inclusion-europe.eu/easy-to-read-standards-guidelines/</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208</a:t>
            </a:fld>
            <a:endParaRPr lang="pl-PL"/>
          </a:p>
        </p:txBody>
      </p:sp>
    </p:spTree>
    <p:extLst>
      <p:ext uri="{BB962C8B-B14F-4D97-AF65-F5344CB8AC3E}">
        <p14:creationId xmlns:p14="http://schemas.microsoft.com/office/powerpoint/2010/main" val="353252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https://www.funduszeeuropejskie.gov.pl/deklaracja-dostepnosci/</a:t>
            </a:r>
          </a:p>
          <a:p>
            <a:r>
              <a:rPr lang="pl-PL" dirty="0"/>
              <a:t>Źródło: https://psoni.org.pl/publikacje/?order=DESC&amp;search=konwencja&amp;category%5B%5D=90&amp;category%5B%5D=92&amp;category%5B%5D=94</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209</a:t>
            </a:fld>
            <a:endParaRPr lang="pl-PL"/>
          </a:p>
        </p:txBody>
      </p:sp>
    </p:spTree>
    <p:extLst>
      <p:ext uri="{BB962C8B-B14F-4D97-AF65-F5344CB8AC3E}">
        <p14:creationId xmlns:p14="http://schemas.microsoft.com/office/powerpoint/2010/main" val="7247906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t>Źródło: Źródło: M. </a:t>
            </a:r>
            <a:r>
              <a:rPr lang="pl-PL" sz="1200" dirty="0" err="1"/>
              <a:t>Perdeus</a:t>
            </a:r>
            <a:r>
              <a:rPr lang="pl-PL" sz="1200" dirty="0"/>
              <a:t> Białek, D. Nowak Adamczyk, Równe traktowanie na Uniwersytecie Jagiellońskim. Przewodnik po zasadach wsparcia edukacyjnego dla studentów i doktorantów, Kraków 2013, s. 10</a:t>
            </a:r>
          </a:p>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259</a:t>
            </a:fld>
            <a:endParaRPr lang="pl-PL"/>
          </a:p>
        </p:txBody>
      </p:sp>
    </p:spTree>
    <p:extLst>
      <p:ext uri="{BB962C8B-B14F-4D97-AF65-F5344CB8AC3E}">
        <p14:creationId xmlns:p14="http://schemas.microsoft.com/office/powerpoint/2010/main" val="2055783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https://www.ovb-heimatzeitungen.de/publication/19-01-2019</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24</a:t>
            </a:fld>
            <a:endParaRPr lang="pl-PL"/>
          </a:p>
        </p:txBody>
      </p:sp>
    </p:spTree>
    <p:extLst>
      <p:ext uri="{BB962C8B-B14F-4D97-AF65-F5344CB8AC3E}">
        <p14:creationId xmlns:p14="http://schemas.microsoft.com/office/powerpoint/2010/main" val="39078933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63033-193D-509B-E6D9-3AE4B0969314}"/>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7AC0D2F-8FF8-F216-186D-0289007B26E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64F2505A-9535-EEF2-64EB-7AB9AD431E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t>Źródło: Źródło: M. </a:t>
            </a:r>
            <a:r>
              <a:rPr lang="pl-PL" sz="1200" dirty="0" err="1"/>
              <a:t>Perdeus</a:t>
            </a:r>
            <a:r>
              <a:rPr lang="pl-PL" sz="1200" dirty="0"/>
              <a:t> Białek, D. Nowak Adamczyk, Równe traktowanie na Uniwersytecie Jagiellońskim. Przewodnik po zasadach wsparcia edukacyjnego dla studentów i doktorantów, Kraków 2013, s. 10</a:t>
            </a:r>
          </a:p>
          <a:p>
            <a:endParaRPr lang="pl-PL" dirty="0"/>
          </a:p>
        </p:txBody>
      </p:sp>
      <p:sp>
        <p:nvSpPr>
          <p:cNvPr id="4" name="Symbol zastępczy numeru slajdu 3">
            <a:extLst>
              <a:ext uri="{FF2B5EF4-FFF2-40B4-BE49-F238E27FC236}">
                <a16:creationId xmlns:a16="http://schemas.microsoft.com/office/drawing/2014/main" id="{40190718-B0DC-F3AB-958A-AA4D4C1DF8D2}"/>
              </a:ext>
            </a:extLst>
          </p:cNvPr>
          <p:cNvSpPr>
            <a:spLocks noGrp="1"/>
          </p:cNvSpPr>
          <p:nvPr>
            <p:ph type="sldNum" sz="quarter" idx="5"/>
          </p:nvPr>
        </p:nvSpPr>
        <p:spPr/>
        <p:txBody>
          <a:bodyPr/>
          <a:lstStyle/>
          <a:p>
            <a:fld id="{DD09EBFD-D88F-4D6A-9672-DBC1316AB3A5}" type="slidenum">
              <a:rPr lang="pl-PL" smtClean="0"/>
              <a:t>260</a:t>
            </a:fld>
            <a:endParaRPr lang="pl-PL"/>
          </a:p>
        </p:txBody>
      </p:sp>
    </p:spTree>
    <p:extLst>
      <p:ext uri="{BB962C8B-B14F-4D97-AF65-F5344CB8AC3E}">
        <p14:creationId xmlns:p14="http://schemas.microsoft.com/office/powerpoint/2010/main" val="22627728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261</a:t>
            </a:fld>
            <a:endParaRPr lang="pl-PL"/>
          </a:p>
        </p:txBody>
      </p:sp>
    </p:spTree>
    <p:extLst>
      <p:ext uri="{BB962C8B-B14F-4D97-AF65-F5344CB8AC3E}">
        <p14:creationId xmlns:p14="http://schemas.microsoft.com/office/powerpoint/2010/main" val="26128945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r>
              <a:rPr lang="pl-PL" dirty="0"/>
              <a:t>„Każdy ma prawo do nauki.” Tutaj jest kropka, więc należy to rozumieć w taki sposób, że prawo to nie jest warunkowane późniejszym wykonywaniem danego zawodu. Można np. skończyć studia medyczne i nie zdobyć prawa wykonywania zawodu, ale studiować może każdy. To czy np. po ukończeniu Akademii Muzycznej ktoś będzie coś z tym robił dalej, nie może być warunkiem przyjęcia i studiowania na zasadzie równości praw (to się należy każdemu z definicji prawa).</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292</a:t>
            </a:fld>
            <a:endParaRPr lang="pl-PL"/>
          </a:p>
        </p:txBody>
      </p:sp>
    </p:spTree>
    <p:extLst>
      <p:ext uri="{BB962C8B-B14F-4D97-AF65-F5344CB8AC3E}">
        <p14:creationId xmlns:p14="http://schemas.microsoft.com/office/powerpoint/2010/main" val="20483813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293</a:t>
            </a:fld>
            <a:endParaRPr lang="pl-PL"/>
          </a:p>
        </p:txBody>
      </p:sp>
    </p:spTree>
    <p:extLst>
      <p:ext uri="{BB962C8B-B14F-4D97-AF65-F5344CB8AC3E}">
        <p14:creationId xmlns:p14="http://schemas.microsoft.com/office/powerpoint/2010/main" val="32423028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r>
              <a:rPr lang="pl-PL" dirty="0"/>
              <a:t>Niepełnosprawność definiowana jako bariery po stronie otoczenia, nie jako posiadanie orzeczenia o niepełnosprawności – będzie o tym mowa dalej, przy modelach niepełnosprawności.</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295</a:t>
            </a:fld>
            <a:endParaRPr lang="pl-PL"/>
          </a:p>
        </p:txBody>
      </p:sp>
    </p:spTree>
    <p:extLst>
      <p:ext uri="{BB962C8B-B14F-4D97-AF65-F5344CB8AC3E}">
        <p14:creationId xmlns:p14="http://schemas.microsoft.com/office/powerpoint/2010/main" val="3164740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txBody>
          <a:bodyPr/>
          <a:lstStyle/>
          <a:p>
            <a:endParaRPr lang="pl-PL"/>
          </a:p>
        </p:txBody>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D09EBFD-D88F-4D6A-9672-DBC1316AB3A5}" type="slidenum">
              <a:rPr lang="pl-PL" smtClean="0"/>
              <a:t>355</a:t>
            </a:fld>
            <a:endParaRPr lang="pl-PL"/>
          </a:p>
        </p:txBody>
      </p:sp>
    </p:spTree>
    <p:extLst>
      <p:ext uri="{BB962C8B-B14F-4D97-AF65-F5344CB8AC3E}">
        <p14:creationId xmlns:p14="http://schemas.microsoft.com/office/powerpoint/2010/main" val="330209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25</a:t>
            </a:fld>
            <a:endParaRPr lang="pl-PL"/>
          </a:p>
        </p:txBody>
      </p:sp>
    </p:spTree>
    <p:extLst>
      <p:ext uri="{BB962C8B-B14F-4D97-AF65-F5344CB8AC3E}">
        <p14:creationId xmlns:p14="http://schemas.microsoft.com/office/powerpoint/2010/main" val="78175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Źródło: zasoby własne</a:t>
            </a:r>
          </a:p>
        </p:txBody>
      </p:sp>
      <p:sp>
        <p:nvSpPr>
          <p:cNvPr id="4" name="Symbol zastępczy numeru slajdu 3"/>
          <p:cNvSpPr>
            <a:spLocks noGrp="1"/>
          </p:cNvSpPr>
          <p:nvPr>
            <p:ph type="sldNum" sz="quarter" idx="5"/>
          </p:nvPr>
        </p:nvSpPr>
        <p:spPr/>
        <p:txBody>
          <a:bodyPr/>
          <a:lstStyle/>
          <a:p>
            <a:fld id="{DD09EBFD-D88F-4D6A-9672-DBC1316AB3A5}" type="slidenum">
              <a:rPr lang="pl-PL" smtClean="0"/>
              <a:t>26</a:t>
            </a:fld>
            <a:endParaRPr lang="pl-PL"/>
          </a:p>
        </p:txBody>
      </p:sp>
    </p:spTree>
    <p:extLst>
      <p:ext uri="{BB962C8B-B14F-4D97-AF65-F5344CB8AC3E}">
        <p14:creationId xmlns:p14="http://schemas.microsoft.com/office/powerpoint/2010/main" val="384452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normAutofit/>
          </a:bodyPr>
          <a:lstStyle>
            <a:lvl1pPr algn="ctr">
              <a:defRPr sz="4400"/>
            </a:lvl1pPr>
          </a:lstStyle>
          <a:p>
            <a:r>
              <a:rPr lang="pl-PL" dirty="0"/>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edytować styl wzorca podtytułu</a:t>
            </a:r>
          </a:p>
        </p:txBody>
      </p:sp>
    </p:spTree>
    <p:extLst>
      <p:ext uri="{BB962C8B-B14F-4D97-AF65-F5344CB8AC3E}">
        <p14:creationId xmlns:p14="http://schemas.microsoft.com/office/powerpoint/2010/main" val="3113143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a:xfrm>
            <a:off x="838200" y="6356350"/>
            <a:ext cx="2743200" cy="365125"/>
          </a:xfrm>
          <a:prstGeom prst="rect">
            <a:avLst/>
          </a:prstGeom>
        </p:spPr>
        <p:txBody>
          <a:bodyPr/>
          <a:lstStyle/>
          <a:p>
            <a:fld id="{D02E1B92-AEEF-4C43-AE66-4A8A459C2ECD}" type="datetimeFigureOut">
              <a:rPr lang="pl-PL" smtClean="0"/>
              <a:t>7.12.2025</a:t>
            </a:fld>
            <a:endParaRPr lang="pl-PL"/>
          </a:p>
        </p:txBody>
      </p:sp>
      <p:sp>
        <p:nvSpPr>
          <p:cNvPr id="5" name="Symbol zastępczy stopki 4"/>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610600" y="6356350"/>
            <a:ext cx="2743200" cy="365125"/>
          </a:xfrm>
          <a:prstGeom prst="rect">
            <a:avLst/>
          </a:prstGeom>
        </p:spPr>
        <p:txBody>
          <a:bodyPr/>
          <a:lstStyle/>
          <a:p>
            <a:fld id="{C6B8EFF7-78A3-413F-BCE9-9D6BBC51B7D3}" type="slidenum">
              <a:rPr lang="pl-PL" smtClean="0"/>
              <a:t>‹#›</a:t>
            </a:fld>
            <a:endParaRPr lang="pl-PL"/>
          </a:p>
        </p:txBody>
      </p:sp>
    </p:spTree>
    <p:extLst>
      <p:ext uri="{BB962C8B-B14F-4D97-AF65-F5344CB8AC3E}">
        <p14:creationId xmlns:p14="http://schemas.microsoft.com/office/powerpoint/2010/main" val="201878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a:xfrm>
            <a:off x="838200" y="6356350"/>
            <a:ext cx="2743200" cy="365125"/>
          </a:xfrm>
          <a:prstGeom prst="rect">
            <a:avLst/>
          </a:prstGeom>
        </p:spPr>
        <p:txBody>
          <a:bodyPr/>
          <a:lstStyle/>
          <a:p>
            <a:fld id="{D02E1B92-AEEF-4C43-AE66-4A8A459C2ECD}" type="datetimeFigureOut">
              <a:rPr lang="pl-PL" smtClean="0"/>
              <a:t>7.12.2025</a:t>
            </a:fld>
            <a:endParaRPr lang="pl-PL"/>
          </a:p>
        </p:txBody>
      </p:sp>
      <p:sp>
        <p:nvSpPr>
          <p:cNvPr id="5" name="Symbol zastępczy stopki 4"/>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610600" y="6356350"/>
            <a:ext cx="2743200" cy="365125"/>
          </a:xfrm>
          <a:prstGeom prst="rect">
            <a:avLst/>
          </a:prstGeom>
        </p:spPr>
        <p:txBody>
          <a:bodyPr/>
          <a:lstStyle/>
          <a:p>
            <a:fld id="{C6B8EFF7-78A3-413F-BCE9-9D6BBC51B7D3}" type="slidenum">
              <a:rPr lang="pl-PL" smtClean="0"/>
              <a:t>‹#›</a:t>
            </a:fld>
            <a:endParaRPr lang="pl-PL"/>
          </a:p>
        </p:txBody>
      </p:sp>
    </p:spTree>
    <p:extLst>
      <p:ext uri="{BB962C8B-B14F-4D97-AF65-F5344CB8AC3E}">
        <p14:creationId xmlns:p14="http://schemas.microsoft.com/office/powerpoint/2010/main" val="3663046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ajd z długim tekstem">
    <p:spTree>
      <p:nvGrpSpPr>
        <p:cNvPr id="1" name=""/>
        <p:cNvGrpSpPr/>
        <p:nvPr/>
      </p:nvGrpSpPr>
      <p:grpSpPr>
        <a:xfrm>
          <a:off x="0" y="0"/>
          <a:ext cx="0" cy="0"/>
          <a:chOff x="0" y="0"/>
          <a:chExt cx="0" cy="0"/>
        </a:xfrm>
      </p:grpSpPr>
      <p:sp>
        <p:nvSpPr>
          <p:cNvPr id="16" name="TextBox 4">
            <a:extLst>
              <a:ext uri="{FF2B5EF4-FFF2-40B4-BE49-F238E27FC236}">
                <a16:creationId xmlns:a16="http://schemas.microsoft.com/office/drawing/2014/main" id="{F5A073B8-336E-BE2A-178B-67C33DC82453}"/>
              </a:ext>
            </a:extLst>
          </p:cNvPr>
          <p:cNvSpPr txBox="1"/>
          <p:nvPr/>
        </p:nvSpPr>
        <p:spPr>
          <a:xfrm>
            <a:off x="8534400" y="-120550"/>
            <a:ext cx="3657600" cy="7021055"/>
          </a:xfrm>
          <a:prstGeom prst="rect">
            <a:avLst/>
          </a:prstGeom>
        </p:spPr>
        <p:txBody>
          <a:bodyPr lIns="33867" tIns="33867" rIns="33867" bIns="33867" rtlCol="0" anchor="ctr"/>
          <a:lstStyle/>
          <a:p>
            <a:pPr algn="ctr">
              <a:lnSpc>
                <a:spcPts val="2462"/>
              </a:lnSpc>
            </a:pPr>
            <a:endParaRPr lang="pl-PL" sz="1200" noProof="0" dirty="0">
              <a:latin typeface="Open Sans" panose="020B0606030504020204" pitchFamily="34" charset="0"/>
            </a:endParaRPr>
          </a:p>
        </p:txBody>
      </p:sp>
      <p:sp>
        <p:nvSpPr>
          <p:cNvPr id="26" name="Tytuł 25">
            <a:extLst>
              <a:ext uri="{FF2B5EF4-FFF2-40B4-BE49-F238E27FC236}">
                <a16:creationId xmlns:a16="http://schemas.microsoft.com/office/drawing/2014/main" id="{7509E56E-6D68-B34C-DEC5-2011CD8BE22F}"/>
              </a:ext>
            </a:extLst>
          </p:cNvPr>
          <p:cNvSpPr>
            <a:spLocks noGrp="1"/>
          </p:cNvSpPr>
          <p:nvPr>
            <p:ph type="title" hasCustomPrompt="1"/>
          </p:nvPr>
        </p:nvSpPr>
        <p:spPr>
          <a:xfrm>
            <a:off x="304800" y="183092"/>
            <a:ext cx="11074400" cy="858308"/>
          </a:xfrm>
        </p:spPr>
        <p:txBody>
          <a:bodyPr>
            <a:noAutofit/>
          </a:bodyPr>
          <a:lstStyle>
            <a:lvl1pPr algn="l">
              <a:lnSpc>
                <a:spcPct val="150000"/>
              </a:lnSpc>
              <a:defRPr sz="4000" b="0"/>
            </a:lvl1pPr>
          </a:lstStyle>
          <a:p>
            <a:r>
              <a:rPr lang="pl-PL" dirty="0"/>
              <a:t>Program szkolenia</a:t>
            </a:r>
          </a:p>
        </p:txBody>
      </p:sp>
      <p:sp>
        <p:nvSpPr>
          <p:cNvPr id="28" name="Symbol zastępczy tekstu 27">
            <a:extLst>
              <a:ext uri="{FF2B5EF4-FFF2-40B4-BE49-F238E27FC236}">
                <a16:creationId xmlns:a16="http://schemas.microsoft.com/office/drawing/2014/main" id="{6677DEB9-04D7-866E-DEAA-B23A3480F811}"/>
              </a:ext>
            </a:extLst>
          </p:cNvPr>
          <p:cNvSpPr>
            <a:spLocks noGrp="1"/>
          </p:cNvSpPr>
          <p:nvPr>
            <p:ph type="body" sz="quarter" idx="10"/>
          </p:nvPr>
        </p:nvSpPr>
        <p:spPr>
          <a:xfrm>
            <a:off x="355600" y="1244600"/>
            <a:ext cx="11023600" cy="5029200"/>
          </a:xfrm>
        </p:spPr>
        <p:txBody>
          <a:bodyPr/>
          <a:lstStyle>
            <a:lvl1pPr marL="0" indent="0">
              <a:lnSpc>
                <a:spcPct val="150000"/>
              </a:lnSpc>
              <a:buNone/>
              <a:defRPr lang="pl-PL" sz="2400" b="0" i="0" kern="1200" dirty="0" smtClean="0">
                <a:solidFill>
                  <a:schemeClr val="tx1"/>
                </a:solidFill>
                <a:latin typeface="+mn-lt"/>
                <a:ea typeface="+mn-ea"/>
                <a:cs typeface="+mn-cs"/>
              </a:defRPr>
            </a:lvl1pPr>
            <a:lvl2pPr marL="228611" indent="-228611">
              <a:lnSpc>
                <a:spcPct val="150000"/>
              </a:lnSpc>
              <a:buNone/>
              <a:defRPr lang="pl-PL" sz="1600" b="0" i="0" kern="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a:lvl3pPr>
            <a:lvl4pPr>
              <a:lnSpc>
                <a:spcPct val="150000"/>
              </a:lnSpc>
              <a:defRPr/>
            </a:lvl4pPr>
            <a:lvl5pPr>
              <a:lnSpc>
                <a:spcPct val="150000"/>
              </a:lnSpc>
              <a:defRPr/>
            </a:lvl5pPr>
          </a:lstStyle>
          <a:p>
            <a:pPr marL="228611" lvl="0" indent="-228611" algn="l" defTabSz="609630" rtl="0" eaLnBrk="1" latinLnBrk="0" hangingPunct="1">
              <a:lnSpc>
                <a:spcPct val="150000"/>
              </a:lnSpc>
              <a:spcBef>
                <a:spcPct val="20000"/>
              </a:spcBef>
              <a:buFont typeface="Arial" pitchFamily="34" charset="0"/>
              <a:buChar char="•"/>
            </a:pPr>
            <a:endParaRPr lang="pl-PL" dirty="0"/>
          </a:p>
        </p:txBody>
      </p:sp>
    </p:spTree>
    <p:extLst>
      <p:ext uri="{BB962C8B-B14F-4D97-AF65-F5344CB8AC3E}">
        <p14:creationId xmlns:p14="http://schemas.microsoft.com/office/powerpoint/2010/main" val="60340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200"/>
            </a:lvl1pPr>
          </a:lstStyle>
          <a:p>
            <a:r>
              <a:rPr lang="pl-PL" dirty="0"/>
              <a:t>Kliknij, aby edytować styl</a:t>
            </a:r>
          </a:p>
        </p:txBody>
      </p:sp>
      <p:sp>
        <p:nvSpPr>
          <p:cNvPr id="3" name="Symbol zastępczy zawartości 2"/>
          <p:cNvSpPr>
            <a:spLocks noGrp="1"/>
          </p:cNvSpPr>
          <p:nvPr>
            <p:ph idx="1"/>
          </p:nvPr>
        </p:nvSpPr>
        <p:spPr/>
        <p:txBody>
          <a:bodyPr>
            <a:normAutofit/>
          </a:bodyPr>
          <a:lstStyle>
            <a:lvl1pPr>
              <a:defRPr sz="2400"/>
            </a:lvl1pPr>
            <a:lvl2pPr>
              <a:defRPr sz="2400"/>
            </a:lvl2pPr>
            <a:lvl3pPr>
              <a:defRPr sz="2400"/>
            </a:lvl3pPr>
            <a:lvl4pPr>
              <a:defRPr sz="2400"/>
            </a:lvl4pPr>
            <a:lvl5pPr>
              <a:defRPr sz="24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61737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4000"/>
            </a:lvl1pPr>
          </a:lstStyle>
          <a:p>
            <a:r>
              <a:rPr lang="pl-PL" dirty="0"/>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edytować style wzorca tekstu</a:t>
            </a:r>
          </a:p>
        </p:txBody>
      </p:sp>
    </p:spTree>
    <p:extLst>
      <p:ext uri="{BB962C8B-B14F-4D97-AF65-F5344CB8AC3E}">
        <p14:creationId xmlns:p14="http://schemas.microsoft.com/office/powerpoint/2010/main" val="147559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200"/>
            </a:lvl1pPr>
          </a:lstStyle>
          <a:p>
            <a:r>
              <a:rPr lang="pl-PL" dirty="0"/>
              <a:t>Kliknij, aby edytować styl</a:t>
            </a:r>
          </a:p>
        </p:txBody>
      </p:sp>
      <p:sp>
        <p:nvSpPr>
          <p:cNvPr id="3" name="Symbol zastępczy zawartości 2"/>
          <p:cNvSpPr>
            <a:spLocks noGrp="1"/>
          </p:cNvSpPr>
          <p:nvPr>
            <p:ph sz="half" idx="1"/>
          </p:nvPr>
        </p:nvSpPr>
        <p:spPr>
          <a:xfrm>
            <a:off x="838200" y="1825625"/>
            <a:ext cx="5181600" cy="4351338"/>
          </a:xfrm>
        </p:spPr>
        <p:txBody>
          <a:bodyPr>
            <a:normAutofit/>
          </a:bodyPr>
          <a:lstStyle>
            <a:lvl1pPr>
              <a:defRPr sz="2400"/>
            </a:lvl1pPr>
            <a:lvl2pPr>
              <a:defRPr sz="2400"/>
            </a:lvl2pPr>
            <a:lvl3pPr>
              <a:defRPr sz="2400"/>
            </a:lvl3pPr>
            <a:lvl4pPr>
              <a:defRPr sz="2400"/>
            </a:lvl4pPr>
            <a:lvl5pPr>
              <a:defRPr sz="24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zawartości 3"/>
          <p:cNvSpPr>
            <a:spLocks noGrp="1"/>
          </p:cNvSpPr>
          <p:nvPr>
            <p:ph sz="half" idx="2"/>
          </p:nvPr>
        </p:nvSpPr>
        <p:spPr>
          <a:xfrm>
            <a:off x="6172200" y="1825625"/>
            <a:ext cx="5181600" cy="4351338"/>
          </a:xfrm>
        </p:spPr>
        <p:txBody>
          <a:bodyPr>
            <a:normAutofit/>
          </a:bodyPr>
          <a:lstStyle>
            <a:lvl1pPr>
              <a:defRPr sz="2400"/>
            </a:lvl1pPr>
            <a:lvl2pPr>
              <a:defRPr sz="2400"/>
            </a:lvl2pPr>
            <a:lvl3pPr>
              <a:defRPr sz="2400"/>
            </a:lvl3pPr>
            <a:lvl4pPr>
              <a:defRPr sz="2400"/>
            </a:lvl4pPr>
            <a:lvl5pPr>
              <a:defRPr sz="24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394529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lvl1pPr>
              <a:defRPr sz="3200"/>
            </a:lvl1pPr>
          </a:lstStyle>
          <a:p>
            <a:r>
              <a:rPr lang="pl-PL" dirty="0"/>
              <a:t>Kliknij, aby edytować styl</a:t>
            </a:r>
          </a:p>
        </p:txBody>
      </p:sp>
      <p:sp>
        <p:nvSpPr>
          <p:cNvPr id="3" name="Symbol zastępczy tekstu 2"/>
          <p:cNvSpPr>
            <a:spLocks noGrp="1"/>
          </p:cNvSpPr>
          <p:nvPr>
            <p:ph type="body" idx="1"/>
          </p:nvPr>
        </p:nvSpPr>
        <p:spPr>
          <a:xfrm>
            <a:off x="839788" y="1681163"/>
            <a:ext cx="5157787" cy="82391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p:cNvSpPr>
            <a:spLocks noGrp="1"/>
          </p:cNvSpPr>
          <p:nvPr>
            <p:ph type="body" sz="quarter" idx="3"/>
          </p:nvPr>
        </p:nvSpPr>
        <p:spPr>
          <a:xfrm>
            <a:off x="6172200" y="1681163"/>
            <a:ext cx="5183188" cy="82391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19287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200"/>
            </a:lvl1pPr>
          </a:lstStyle>
          <a:p>
            <a:r>
              <a:rPr lang="pl-PL" dirty="0"/>
              <a:t>Kliknij, aby edytować styl</a:t>
            </a:r>
          </a:p>
        </p:txBody>
      </p:sp>
    </p:spTree>
    <p:extLst>
      <p:ext uri="{BB962C8B-B14F-4D97-AF65-F5344CB8AC3E}">
        <p14:creationId xmlns:p14="http://schemas.microsoft.com/office/powerpoint/2010/main" val="331783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580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dirty="0"/>
              <a:t>Kliknij, aby edytować styl</a:t>
            </a:r>
          </a:p>
        </p:txBody>
      </p:sp>
      <p:sp>
        <p:nvSpPr>
          <p:cNvPr id="3" name="Symbol zastępczy zawartości 2"/>
          <p:cNvSpPr>
            <a:spLocks noGrp="1"/>
          </p:cNvSpPr>
          <p:nvPr>
            <p:ph idx="1"/>
          </p:nvPr>
        </p:nvSpPr>
        <p:spPr>
          <a:xfrm>
            <a:off x="5183188" y="987425"/>
            <a:ext cx="6172200" cy="4873625"/>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tekstu 3"/>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a:t>Kliknij, aby edytować style wzorca tekstu</a:t>
            </a:r>
          </a:p>
        </p:txBody>
      </p:sp>
    </p:spTree>
    <p:extLst>
      <p:ext uri="{BB962C8B-B14F-4D97-AF65-F5344CB8AC3E}">
        <p14:creationId xmlns:p14="http://schemas.microsoft.com/office/powerpoint/2010/main" val="779192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dirty="0"/>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a:t>Kliknij, aby edytować style wzorca tekstu</a:t>
            </a:r>
          </a:p>
        </p:txBody>
      </p:sp>
    </p:spTree>
    <p:extLst>
      <p:ext uri="{BB962C8B-B14F-4D97-AF65-F5344CB8AC3E}">
        <p14:creationId xmlns:p14="http://schemas.microsoft.com/office/powerpoint/2010/main" val="2619176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Prostokąt 3">
            <a:extLst>
              <a:ext uri="{FF2B5EF4-FFF2-40B4-BE49-F238E27FC236}">
                <a16:creationId xmlns:a16="http://schemas.microsoft.com/office/drawing/2014/main" id="{4BC0DDFE-91DF-A24B-C7D9-A41B357811C7}"/>
              </a:ext>
            </a:extLst>
          </p:cNvPr>
          <p:cNvSpPr/>
          <p:nvPr userDrawn="1"/>
        </p:nvSpPr>
        <p:spPr>
          <a:xfrm>
            <a:off x="1" y="6492875"/>
            <a:ext cx="12191999" cy="365124"/>
          </a:xfrm>
          <a:prstGeom prst="rect">
            <a:avLst/>
          </a:prstGeom>
          <a:solidFill>
            <a:srgbClr val="0B34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539065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2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2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0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4.wdp"/><Relationship Id="rId9" Type="http://schemas.openxmlformats.org/officeDocument/2006/relationships/image" Target="../media/image61.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FY5BoYDqiKk"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1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1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1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1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13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37.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jpeg"/><Relationship Id="rId7" Type="http://schemas.openxmlformats.org/officeDocument/2006/relationships/image" Target="../media/image92.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eg"/><Relationship Id="rId9" Type="http://schemas.openxmlformats.org/officeDocument/2006/relationships/image" Target="../media/image94.jpeg"/></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s://www.gov.pl/web/uzp/dostepnosc-cyfrowa-w-zamowieniach-publicznych" TargetMode="External"/><Relationship Id="rId2" Type="http://schemas.openxmlformats.org/officeDocument/2006/relationships/hyperlink" Target="https://www.power.gov.pl/strony/o-programie/dokumenty/wytyczne-dotyczace-realizacji-zasad-rownosciowych-w-ramach-funduszy-unijnych-na-lata-2021-2027/"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www.youtube.com/watch?v=WpJ2hrmn7qM&amp;t=4s" TargetMode="External"/><Relationship Id="rId2" Type="http://schemas.openxmlformats.org/officeDocument/2006/relationships/hyperlink" Target="https://www.youtube.com/watch?v=FY5BoYDqiKk" TargetMode="External"/><Relationship Id="rId1" Type="http://schemas.openxmlformats.org/officeDocument/2006/relationships/slideLayout" Target="../slideLayouts/slideLayout2.xml"/><Relationship Id="rId5" Type="http://schemas.openxmlformats.org/officeDocument/2006/relationships/hyperlink" Target="https://kulturabezbarier.org/wp-content/uploads/2019/12/Audiodeskrypcja-zasady-tworzenia.pdf" TargetMode="External"/><Relationship Id="rId4" Type="http://schemas.openxmlformats.org/officeDocument/2006/relationships/hyperlink" Target="https://www.tpgi.com/color-contrast-checker/" TargetMode="Externa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101.jpg"/><Relationship Id="rId4" Type="http://schemas.openxmlformats.org/officeDocument/2006/relationships/image" Target="../media/image10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dozabawy.logios.dev/"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hyperlink" Target="https://jasnopis.p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s://www.spreadthesign.com/pl.pl/search/"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hyperlink" Target="http://ppp.uni.wroc.pl/publikacje.html" TargetMode="External"/><Relationship Id="rId2" Type="http://schemas.openxmlformats.org/officeDocument/2006/relationships/hyperlink" Target="https://www.youtube.com/watch?v=s-gxgeMscFs" TargetMode="External"/><Relationship Id="rId1" Type="http://schemas.openxmlformats.org/officeDocument/2006/relationships/slideLayout" Target="../slideLayouts/slideLayout2.xml"/><Relationship Id="rId6" Type="http://schemas.openxmlformats.org/officeDocument/2006/relationships/hyperlink" Target="https://www.power.gov.pl/media/13589/DOSTePNE-WYDARZENIA-W-PRAKTYCE.pdf" TargetMode="External"/><Relationship Id="rId5" Type="http://schemas.openxmlformats.org/officeDocument/2006/relationships/hyperlink" Target="https://www.youtube.com/watch?v=yEmEWZyhAts" TargetMode="External"/><Relationship Id="rId4" Type="http://schemas.openxmlformats.org/officeDocument/2006/relationships/hyperlink" Target="https://www.gov.pl/web/sluzbacywilna/prosty-jezyk" TargetMode="Externa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youtube.com/watch?v=xpvnmP0aT-E"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hyperlink" Target="https://www.youtube.com/watch?v=AuB1lsHPAkw" TargetMode="External"/><Relationship Id="rId2" Type="http://schemas.openxmlformats.org/officeDocument/2006/relationships/hyperlink" Target="https://www.youtube.com/watch?v=vzr5VjpHHW4" TargetMode="Externa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youtube.com/watch?v=_VlgVPJQpPM&amp;list=PLSoHIHWmvfwr8IWDBijNXzpTf5NSRDdRm" TargetMode="Externa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youtube.com/watch?v=P_QFdDeKfr4" TargetMode="Externa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hyperlink" Target="https://cewis.uw.edu.pl/dzial/standardy/akty-prawne-zarzadzenia-uw/" TargetMode="External"/><Relationship Id="rId2" Type="http://schemas.openxmlformats.org/officeDocument/2006/relationships/hyperlink" Target="https://budowlaneabc.gov.pl/standardy-projektowania-budynkow-dla-osob-niepelnosprawnych/" TargetMode="External"/><Relationship Id="rId1" Type="http://schemas.openxmlformats.org/officeDocument/2006/relationships/slideLayout" Target="../slideLayouts/slideLayout2.xml"/><Relationship Id="rId5" Type="http://schemas.openxmlformats.org/officeDocument/2006/relationships/hyperlink" Target="https://dostepnosc.pwr.edu.pl/baza-wiedzy/standardy-dostepnosci-pwr" TargetMode="External"/><Relationship Id="rId4" Type="http://schemas.openxmlformats.org/officeDocument/2006/relationships/hyperlink" Target="https://bon.agh.edu.pl/p,125,centrum-wiedzy-o-dostepnosci" TargetMode="External"/></Relationships>
</file>

<file path=ppt/slides/_rels/slide3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hyperlink" Target="https://deklaracja-dostepnosci.info/generator" TargetMode="External"/><Relationship Id="rId2" Type="http://schemas.openxmlformats.org/officeDocument/2006/relationships/hyperlink" Target="https://deklaracja-dostepnosci.info/planer" TargetMode="Externa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5.xml.rels><?xml version="1.0" encoding="UTF-8" standalone="yes"?>
<Relationships xmlns="http://schemas.openxmlformats.org/package/2006/relationships"><Relationship Id="rId3" Type="http://schemas.openxmlformats.org/officeDocument/2006/relationships/hyperlink" Target="https://isap.sejm.gov.pl/isap.nsf/download.xsp/WDU20190001696/U/D20191696Lj.pdf"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www.funduszeeuropejskie.gov.pl/strony/o-funduszach/dokumenty/wytyczne-dotyczace-realizacji-zasad-rownosciowych-w-ramach-funduszy-unijnych-na-lata-2021-2027-1/" TargetMode="External"/><Relationship Id="rId5" Type="http://schemas.openxmlformats.org/officeDocument/2006/relationships/hyperlink" Target="https://bip.brpo.gov.pl/pl/content/konwencja-onz-o-prawach-osob-niepelnosprawnych" TargetMode="External"/><Relationship Id="rId4" Type="http://schemas.openxmlformats.org/officeDocument/2006/relationships/hyperlink" Target="http://isap.sejm.gov.pl/isap.nsf/download.xsp/WDU20190000848/O/D20190848.pdf" TargetMode="External"/></Relationships>
</file>

<file path=ppt/slides/_rels/slide356.xml.rels><?xml version="1.0" encoding="UTF-8" standalone="yes"?>
<Relationships xmlns="http://schemas.openxmlformats.org/package/2006/relationships"><Relationship Id="rId3" Type="http://schemas.openxmlformats.org/officeDocument/2006/relationships/hyperlink" Target="https://budowlaneabc.gov.pl/standardy-projektowania-budynkow-dla-osob-niepelnosprawnych/" TargetMode="External"/><Relationship Id="rId7" Type="http://schemas.openxmlformats.org/officeDocument/2006/relationships/hyperlink" Target="https://kulturabezbarier.org/wp-content/uploads/2019/12/Audiodeskrypcja-zasady-tworzenia.pdf" TargetMode="External"/><Relationship Id="rId2" Type="http://schemas.openxmlformats.org/officeDocument/2006/relationships/hyperlink" Target="https://www.gov.pl/web/sluzbacywilna/niezbednik-koordynatora-dostepnosci" TargetMode="External"/><Relationship Id="rId1" Type="http://schemas.openxmlformats.org/officeDocument/2006/relationships/slideLayout" Target="../slideLayouts/slideLayout2.xml"/><Relationship Id="rId6" Type="http://schemas.openxmlformats.org/officeDocument/2006/relationships/hyperlink" Target="https://amu.edu.pl/studenci/studenci-z-niepelnosprawnosciami/publikacje-i-informatory" TargetMode="External"/><Relationship Id="rId5" Type="http://schemas.openxmlformats.org/officeDocument/2006/relationships/hyperlink" Target="https://www.gov.pl/web/dostepnosc-cyfrowa" TargetMode="External"/><Relationship Id="rId4" Type="http://schemas.openxmlformats.org/officeDocument/2006/relationships/hyperlink" Target="https://www.w3.org/Translations/WCAG21-pl/" TargetMode="External"/></Relationships>
</file>

<file path=ppt/slides/_rels/slide357.xml.rels><?xml version="1.0" encoding="UTF-8" standalone="yes"?>
<Relationships xmlns="http://schemas.openxmlformats.org/package/2006/relationships"><Relationship Id="rId3" Type="http://schemas.openxmlformats.org/officeDocument/2006/relationships/hyperlink" Target="https://psoni.org.pl/wp-content/uploads/2015/09/Nie-piszcie-nic-o-nas-bez-nas-internet_0.pdf" TargetMode="External"/><Relationship Id="rId2" Type="http://schemas.openxmlformats.org/officeDocument/2006/relationships/hyperlink" Target="https://www.inclusion-europe.eu/easy-to-read-standards-guidelines/" TargetMode="Externa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hyperlink" Target="https://www.inclusion-europe.eu/wp-content/uploads/2020/06/Easy-to-read-checklist-Inclusion-Europe.pdf" TargetMode="External"/><Relationship Id="rId2" Type="http://schemas.openxmlformats.org/officeDocument/2006/relationships/hyperlink" Target="https://www.pfron.org.pl/fileadmin/News/Oddzialy/wielkopolski/2021/01_2021/Poradnik_nt._dostosowania_instytucji_i_uslug_publicznych_do_potrzeb_osob_z_niepelnosprawnoscia/Poradnik_dostosowanie_instytucji_i_uslug_do_potrzeb_osob_z_niepelnosprawnoscia.pdf?utm_campaign=pfron&amp;utm_source=df&amp;utm_medium=download" TargetMode="External"/><Relationship Id="rId1" Type="http://schemas.openxmlformats.org/officeDocument/2006/relationships/slideLayout" Target="../slideLayouts/slideLayout2.xml"/><Relationship Id="rId4" Type="http://schemas.openxmlformats.org/officeDocument/2006/relationships/hyperlink" Target="http://www.psoni.org.pl/" TargetMode="External"/></Relationships>
</file>

<file path=ppt/slides/_rels/slide359.xml.rels><?xml version="1.0" encoding="UTF-8" standalone="yes"?>
<Relationships xmlns="http://schemas.openxmlformats.org/package/2006/relationships"><Relationship Id="rId3" Type="http://schemas.openxmlformats.org/officeDocument/2006/relationships/hyperlink" Target="https://www.santander.pl/lp/inkluzywny-jezyk?fbclid=IwZXh0bgNhZW0CMTAAAR2Oq-NmLTDnQwDXspbhaIv1tyw5c-ccAdSZqY3wLMHRxtkox4qo4wPl-_w_aem_7clurNl-Uf0D_PvkynEGiA#wstep" TargetMode="External"/><Relationship Id="rId2" Type="http://schemas.openxmlformats.org/officeDocument/2006/relationships/hyperlink" Target="https://www.gov.pl/web/sluzbacywilna/prosty-jezyk" TargetMode="External"/><Relationship Id="rId1" Type="http://schemas.openxmlformats.org/officeDocument/2006/relationships/slideLayout" Target="../slideLayouts/slideLayout2.xml"/><Relationship Id="rId4" Type="http://schemas.openxmlformats.org/officeDocument/2006/relationships/hyperlink" Target="https://etykajezyka.p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8" Type="http://schemas.openxmlformats.org/officeDocument/2006/relationships/hyperlink" Target="https://www.youtube.com/watch?v=yEmEWZyhAts" TargetMode="External"/><Relationship Id="rId3" Type="http://schemas.openxmlformats.org/officeDocument/2006/relationships/hyperlink" Target="https://www.youtube.com/watch?v=Smi8LL635NQ" TargetMode="External"/><Relationship Id="rId7" Type="http://schemas.openxmlformats.org/officeDocument/2006/relationships/hyperlink" Target="https://www.youtube.com/watch?v=Zp04yYHXt8o" TargetMode="External"/><Relationship Id="rId2" Type="http://schemas.openxmlformats.org/officeDocument/2006/relationships/hyperlink" Target="https://www.youtube.com/watch?v=s-gxgeMscFs" TargetMode="External"/><Relationship Id="rId1" Type="http://schemas.openxmlformats.org/officeDocument/2006/relationships/slideLayout" Target="../slideLayouts/slideLayout2.xml"/><Relationship Id="rId6" Type="http://schemas.openxmlformats.org/officeDocument/2006/relationships/hyperlink" Target="https://www.youtube.com/watch?v=TpznGFLf9_k" TargetMode="External"/><Relationship Id="rId5" Type="http://schemas.openxmlformats.org/officeDocument/2006/relationships/hyperlink" Target="https://www.youtube.com/watch?v=ll8hWJkNZO4" TargetMode="External"/><Relationship Id="rId4" Type="http://schemas.openxmlformats.org/officeDocument/2006/relationships/hyperlink" Target="https://www.youtube.com/watch?v=UowL-QUTOW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gov.pl/web/dostepnosc-cyfrowa/wcag-21-w-skroci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kNMJaXuFuWQ"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8K9Gg164Bsw"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hdphoto3.wdp"/><Relationship Id="rId4" Type="http://schemas.openxmlformats.org/officeDocument/2006/relationships/image" Target="../media/image35.png"/></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9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UhQw-TYZByQ&amp;t=320s"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2">
            <a:extLst>
              <a:ext uri="{FF2B5EF4-FFF2-40B4-BE49-F238E27FC236}">
                <a16:creationId xmlns:a16="http://schemas.microsoft.com/office/drawing/2014/main" id="{56B09FA1-0079-463E-B3CD-F5F135F7BB93}"/>
              </a:ext>
            </a:extLst>
          </p:cNvPr>
          <p:cNvSpPr>
            <a:spLocks noGrp="1"/>
          </p:cNvSpPr>
          <p:nvPr>
            <p:ph type="ctrTitle"/>
          </p:nvPr>
        </p:nvSpPr>
        <p:spPr>
          <a:xfrm>
            <a:off x="1523999" y="2442109"/>
            <a:ext cx="9144000" cy="972754"/>
          </a:xfrm>
        </p:spPr>
        <p:txBody>
          <a:bodyPr>
            <a:normAutofit fontScale="90000"/>
          </a:bodyPr>
          <a:lstStyle/>
          <a:p>
            <a:r>
              <a:rPr lang="pl-PL" dirty="0"/>
              <a:t>Warsztaty </a:t>
            </a:r>
            <a:br>
              <a:rPr lang="pl-PL" dirty="0"/>
            </a:br>
            <a:r>
              <a:rPr lang="pl-PL" dirty="0"/>
              <a:t>dla Liderów Dostępności</a:t>
            </a:r>
          </a:p>
        </p:txBody>
      </p:sp>
      <p:sp>
        <p:nvSpPr>
          <p:cNvPr id="5" name="pole tekstowe 4">
            <a:extLst>
              <a:ext uri="{FF2B5EF4-FFF2-40B4-BE49-F238E27FC236}">
                <a16:creationId xmlns:a16="http://schemas.microsoft.com/office/drawing/2014/main" id="{82C98434-5FAB-103A-0A64-A1106C26BECE}"/>
              </a:ext>
            </a:extLst>
          </p:cNvPr>
          <p:cNvSpPr txBox="1"/>
          <p:nvPr/>
        </p:nvSpPr>
        <p:spPr>
          <a:xfrm>
            <a:off x="2701663" y="4706126"/>
            <a:ext cx="6788673" cy="1682064"/>
          </a:xfrm>
          <a:prstGeom prst="rect">
            <a:avLst/>
          </a:prstGeom>
          <a:noFill/>
        </p:spPr>
        <p:txBody>
          <a:bodyPr wrap="square" rtlCol="0">
            <a:spAutoFit/>
          </a:bodyPr>
          <a:lstStyle/>
          <a:p>
            <a:pPr algn="ctr">
              <a:lnSpc>
                <a:spcPct val="120000"/>
              </a:lnSpc>
              <a:spcBef>
                <a:spcPts val="600"/>
              </a:spcBef>
              <a:spcAft>
                <a:spcPts val="600"/>
              </a:spcAft>
            </a:pPr>
            <a:r>
              <a:rPr lang="pl-PL" sz="2400" dirty="0"/>
              <a:t>3-4 grudnia 2025</a:t>
            </a:r>
          </a:p>
          <a:p>
            <a:pPr algn="ctr">
              <a:lnSpc>
                <a:spcPct val="120000"/>
              </a:lnSpc>
              <a:spcBef>
                <a:spcPts val="600"/>
              </a:spcBef>
              <a:spcAft>
                <a:spcPts val="600"/>
              </a:spcAft>
            </a:pPr>
            <a:r>
              <a:rPr lang="pl-PL" sz="2400" dirty="0"/>
              <a:t>Politechnika Lubelska</a:t>
            </a:r>
          </a:p>
          <a:p>
            <a:pPr algn="ctr">
              <a:lnSpc>
                <a:spcPct val="120000"/>
              </a:lnSpc>
              <a:spcBef>
                <a:spcPts val="600"/>
              </a:spcBef>
              <a:spcAft>
                <a:spcPts val="600"/>
              </a:spcAft>
            </a:pPr>
            <a:r>
              <a:rPr lang="pl-PL" sz="2400" dirty="0"/>
              <a:t>Lublin</a:t>
            </a:r>
          </a:p>
        </p:txBody>
      </p:sp>
      <p:pic>
        <p:nvPicPr>
          <p:cNvPr id="4" name="Obraz 3" descr="logotypy Fundusze Europejskie dla Rozwoju Społecznego, Rzeczpospolita Polska, Dofinansowane przez Unię Europejską Narodowe Centrum Badań i Rozwoju">
            <a:extLst>
              <a:ext uri="{FF2B5EF4-FFF2-40B4-BE49-F238E27FC236}">
                <a16:creationId xmlns:a16="http://schemas.microsoft.com/office/drawing/2014/main" id="{8EAD32C8-FD78-305F-F457-4253C43644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3184" y="494635"/>
            <a:ext cx="10345632" cy="972754"/>
          </a:xfrm>
          <a:prstGeom prst="rect">
            <a:avLst/>
          </a:prstGeom>
          <a:noFill/>
          <a:ln>
            <a:noFill/>
          </a:ln>
        </p:spPr>
      </p:pic>
    </p:spTree>
    <p:extLst>
      <p:ext uri="{BB962C8B-B14F-4D97-AF65-F5344CB8AC3E}">
        <p14:creationId xmlns:p14="http://schemas.microsoft.com/office/powerpoint/2010/main" val="164628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010D4D-CB28-E446-B8BE-2EC59C1FC52D}"/>
              </a:ext>
            </a:extLst>
          </p:cNvPr>
          <p:cNvSpPr>
            <a:spLocks noGrp="1"/>
          </p:cNvSpPr>
          <p:nvPr>
            <p:ph type="title"/>
          </p:nvPr>
        </p:nvSpPr>
        <p:spPr/>
        <p:txBody>
          <a:bodyPr/>
          <a:lstStyle/>
          <a:p>
            <a:r>
              <a:rPr lang="pl-PL" dirty="0"/>
              <a:t>O czym mówimy, kiedy mówimy o dostępności?</a:t>
            </a:r>
          </a:p>
        </p:txBody>
      </p:sp>
      <p:sp>
        <p:nvSpPr>
          <p:cNvPr id="3" name="Symbol zastępczy zawartości 2">
            <a:extLst>
              <a:ext uri="{FF2B5EF4-FFF2-40B4-BE49-F238E27FC236}">
                <a16:creationId xmlns:a16="http://schemas.microsoft.com/office/drawing/2014/main" id="{049D34A7-9E08-AAE4-71C1-22BCCAC9F78E}"/>
              </a:ext>
            </a:extLst>
          </p:cNvPr>
          <p:cNvSpPr>
            <a:spLocks noGrp="1"/>
          </p:cNvSpPr>
          <p:nvPr>
            <p:ph idx="1"/>
          </p:nvPr>
        </p:nvSpPr>
        <p:spPr/>
        <p:txBody>
          <a:bodyPr/>
          <a:lstStyle/>
          <a:p>
            <a:r>
              <a:rPr lang="pl-PL" dirty="0"/>
              <a:t>Dostępność to </a:t>
            </a:r>
            <a:r>
              <a:rPr lang="pl-PL" b="1" dirty="0"/>
              <a:t>prawo człowieka</a:t>
            </a:r>
          </a:p>
          <a:p>
            <a:r>
              <a:rPr lang="pl-PL" dirty="0"/>
              <a:t>To zapewnienie każdemu możliwości </a:t>
            </a:r>
            <a:r>
              <a:rPr lang="pl-PL" b="1" dirty="0"/>
              <a:t>pełnego uczestnictwa </a:t>
            </a:r>
            <a:r>
              <a:rPr lang="pl-PL" dirty="0"/>
              <a:t>w życiu społecznym na </a:t>
            </a:r>
            <a:r>
              <a:rPr lang="pl-PL" b="1" dirty="0"/>
              <a:t>zasadzie równości </a:t>
            </a:r>
            <a:r>
              <a:rPr lang="pl-PL" dirty="0"/>
              <a:t>z innymi uczestnikami</a:t>
            </a:r>
          </a:p>
          <a:p>
            <a:r>
              <a:rPr lang="pl-PL" dirty="0"/>
              <a:t>To zapewnienie </a:t>
            </a:r>
            <a:r>
              <a:rPr lang="pl-PL" b="1" dirty="0"/>
              <a:t>niezależności</a:t>
            </a:r>
            <a:r>
              <a:rPr lang="pl-PL" dirty="0"/>
              <a:t> i swobody funkcjonowania w największym możliwym zakresie (dla danej osoby)</a:t>
            </a:r>
          </a:p>
          <a:p>
            <a:r>
              <a:rPr lang="pl-PL" dirty="0"/>
              <a:t>Zapewnienie dostępności to umożliwienie każdemu człowiekowi </a:t>
            </a:r>
            <a:r>
              <a:rPr lang="pl-PL" b="1" dirty="0"/>
              <a:t>decydowania o sobie i swoim życiu</a:t>
            </a:r>
          </a:p>
          <a:p>
            <a:endParaRPr lang="pl-PL" dirty="0"/>
          </a:p>
          <a:p>
            <a:endParaRPr lang="pl-PL" dirty="0"/>
          </a:p>
        </p:txBody>
      </p:sp>
    </p:spTree>
    <p:extLst>
      <p:ext uri="{BB962C8B-B14F-4D97-AF65-F5344CB8AC3E}">
        <p14:creationId xmlns:p14="http://schemas.microsoft.com/office/powerpoint/2010/main" val="10154222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EE5ED117-457A-5C15-2961-392EA6784FB7}"/>
              </a:ext>
            </a:extLst>
          </p:cNvPr>
          <p:cNvSpPr>
            <a:spLocks noGrp="1"/>
          </p:cNvSpPr>
          <p:nvPr>
            <p:ph type="title"/>
          </p:nvPr>
        </p:nvSpPr>
        <p:spPr/>
        <p:txBody>
          <a:bodyPr>
            <a:normAutofit/>
          </a:bodyPr>
          <a:lstStyle/>
          <a:p>
            <a:r>
              <a:rPr lang="pl-PL" dirty="0"/>
              <a:t>Przykłady toalet</a:t>
            </a:r>
          </a:p>
        </p:txBody>
      </p:sp>
      <p:pic>
        <p:nvPicPr>
          <p:cNvPr id="4" name="Symbol zastępczy zawartości 3" descr="toaleta dla OzN - przestrzeń zajęta sprzętami sprzątającymi ">
            <a:extLst>
              <a:ext uri="{FF2B5EF4-FFF2-40B4-BE49-F238E27FC236}">
                <a16:creationId xmlns:a16="http://schemas.microsoft.com/office/drawing/2014/main" id="{A88D7842-DD70-D2FB-C211-6B2C201A2A72}"/>
              </a:ext>
            </a:extLst>
          </p:cNvPr>
          <p:cNvPicPr>
            <a:picLocks noGrp="1" noChangeAspect="1"/>
          </p:cNvPicPr>
          <p:nvPr>
            <p:ph idx="1"/>
          </p:nvPr>
        </p:nvPicPr>
        <p:blipFill>
          <a:blip r:embed="rId3"/>
          <a:stretch>
            <a:fillRect/>
          </a:stretch>
        </p:blipFill>
        <p:spPr>
          <a:xfrm>
            <a:off x="641009" y="1343025"/>
            <a:ext cx="6776466" cy="4171950"/>
          </a:xfrm>
          <a:prstGeom prst="rect">
            <a:avLst/>
          </a:prstGeom>
          <a:ln w="19050">
            <a:solidFill>
              <a:schemeClr val="tx1"/>
            </a:solidFill>
          </a:ln>
        </p:spPr>
      </p:pic>
      <p:pic>
        <p:nvPicPr>
          <p:cNvPr id="5" name="Obraz 4" descr="niedostosowane toalety, traktowane jak pomieszczenia gospodarcze (przeszkody)">
            <a:extLst>
              <a:ext uri="{FF2B5EF4-FFF2-40B4-BE49-F238E27FC236}">
                <a16:creationId xmlns:a16="http://schemas.microsoft.com/office/drawing/2014/main" id="{B95E403F-1261-ADF1-80EF-4C76A3D17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60874" y="2039384"/>
            <a:ext cx="4249527" cy="2856809"/>
          </a:xfrm>
          <a:prstGeom prst="rect">
            <a:avLst/>
          </a:prstGeom>
          <a:ln w="19050">
            <a:solidFill>
              <a:schemeClr val="tx1"/>
            </a:solidFill>
          </a:ln>
        </p:spPr>
      </p:pic>
    </p:spTree>
    <p:extLst>
      <p:ext uri="{BB962C8B-B14F-4D97-AF65-F5344CB8AC3E}">
        <p14:creationId xmlns:p14="http://schemas.microsoft.com/office/powerpoint/2010/main" val="14305969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839354DB-A2A2-D768-9725-9D870F8877DC}"/>
              </a:ext>
            </a:extLst>
          </p:cNvPr>
          <p:cNvSpPr>
            <a:spLocks noGrp="1"/>
          </p:cNvSpPr>
          <p:nvPr>
            <p:ph type="title"/>
          </p:nvPr>
        </p:nvSpPr>
        <p:spPr/>
        <p:txBody>
          <a:bodyPr/>
          <a:lstStyle/>
          <a:p>
            <a:r>
              <a:rPr lang="pl-PL" dirty="0"/>
              <a:t>Przykład dostosowanej toalety</a:t>
            </a:r>
          </a:p>
        </p:txBody>
      </p:sp>
      <p:pic>
        <p:nvPicPr>
          <p:cNvPr id="4" name="Symbol zastępczy zawartości 3" descr="przykład dostosowanej toalety">
            <a:extLst>
              <a:ext uri="{FF2B5EF4-FFF2-40B4-BE49-F238E27FC236}">
                <a16:creationId xmlns:a16="http://schemas.microsoft.com/office/drawing/2014/main" id="{94BBA0D3-8A10-6FDB-B583-C0D25488537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1401"/>
          <a:stretch/>
        </p:blipFill>
        <p:spPr>
          <a:xfrm>
            <a:off x="838200" y="452807"/>
            <a:ext cx="10515599" cy="5502592"/>
          </a:xfrm>
          <a:prstGeom prst="rect">
            <a:avLst/>
          </a:prstGeom>
          <a:ln w="19050">
            <a:solidFill>
              <a:schemeClr val="tx1"/>
            </a:solidFill>
          </a:ln>
        </p:spPr>
      </p:pic>
    </p:spTree>
    <p:extLst>
      <p:ext uri="{BB962C8B-B14F-4D97-AF65-F5344CB8AC3E}">
        <p14:creationId xmlns:p14="http://schemas.microsoft.com/office/powerpoint/2010/main" val="39066290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08E267-FCAE-42BD-A0E3-82EE1342F61C}"/>
              </a:ext>
            </a:extLst>
          </p:cNvPr>
          <p:cNvSpPr>
            <a:spLocks noGrp="1"/>
          </p:cNvSpPr>
          <p:nvPr>
            <p:ph type="title"/>
          </p:nvPr>
        </p:nvSpPr>
        <p:spPr/>
        <p:txBody>
          <a:bodyPr/>
          <a:lstStyle/>
          <a:p>
            <a:r>
              <a:rPr lang="pl-PL" dirty="0"/>
              <a:t>Ewakuacja </a:t>
            </a:r>
          </a:p>
        </p:txBody>
      </p:sp>
      <p:sp>
        <p:nvSpPr>
          <p:cNvPr id="3" name="Symbol zastępczy zawartości 2">
            <a:extLst>
              <a:ext uri="{FF2B5EF4-FFF2-40B4-BE49-F238E27FC236}">
                <a16:creationId xmlns:a16="http://schemas.microsoft.com/office/drawing/2014/main" id="{17B368BC-F612-4963-AA3B-AB369DE8F065}"/>
              </a:ext>
            </a:extLst>
          </p:cNvPr>
          <p:cNvSpPr>
            <a:spLocks noGrp="1"/>
          </p:cNvSpPr>
          <p:nvPr>
            <p:ph idx="1"/>
          </p:nvPr>
        </p:nvSpPr>
        <p:spPr>
          <a:xfrm>
            <a:off x="838199" y="1825625"/>
            <a:ext cx="8436429" cy="4667250"/>
          </a:xfrm>
        </p:spPr>
        <p:txBody>
          <a:bodyPr>
            <a:noAutofit/>
          </a:bodyPr>
          <a:lstStyle/>
          <a:p>
            <a:pPr marL="0" indent="0">
              <a:lnSpc>
                <a:spcPct val="120000"/>
              </a:lnSpc>
              <a:spcBef>
                <a:spcPts val="600"/>
              </a:spcBef>
              <a:spcAft>
                <a:spcPts val="600"/>
              </a:spcAft>
              <a:buNone/>
            </a:pPr>
            <a:r>
              <a:rPr lang="pl-PL" b="1" dirty="0">
                <a:ea typeface="Arial" panose="020B0604020202020204" pitchFamily="34" charset="0"/>
              </a:rPr>
              <a:t>W obszarze ewakuacji należy zapewnić:</a:t>
            </a:r>
          </a:p>
          <a:p>
            <a:pPr marL="63500">
              <a:lnSpc>
                <a:spcPct val="120000"/>
              </a:lnSpc>
              <a:spcBef>
                <a:spcPts val="600"/>
              </a:spcBef>
              <a:spcAft>
                <a:spcPts val="600"/>
              </a:spcAft>
            </a:pPr>
            <a:r>
              <a:rPr lang="pl-PL" dirty="0">
                <a:ea typeface="Arial" panose="020B0604020202020204" pitchFamily="34" charset="0"/>
              </a:rPr>
              <a:t>I</a:t>
            </a:r>
            <a:r>
              <a:rPr lang="pl-PL" dirty="0">
                <a:effectLst/>
                <a:ea typeface="Arial" panose="020B0604020202020204" pitchFamily="34" charset="0"/>
              </a:rPr>
              <a:t>nformację o kierunkach i drogach ewakuacji w różnych formach</a:t>
            </a:r>
          </a:p>
          <a:p>
            <a:pPr marL="63500">
              <a:lnSpc>
                <a:spcPct val="120000"/>
              </a:lnSpc>
              <a:spcBef>
                <a:spcPts val="600"/>
              </a:spcBef>
              <a:spcAft>
                <a:spcPts val="600"/>
              </a:spcAft>
            </a:pPr>
            <a:r>
              <a:rPr lang="pl-PL" dirty="0">
                <a:ea typeface="Arial" panose="020B0604020202020204" pitchFamily="34" charset="0"/>
              </a:rPr>
              <a:t>P</a:t>
            </a:r>
            <a:r>
              <a:rPr lang="pl-PL" dirty="0">
                <a:effectLst/>
                <a:ea typeface="Arial" panose="020B0604020202020204" pitchFamily="34" charset="0"/>
              </a:rPr>
              <a:t>ozbawione barier drogi ewakuacyjne, pokoje oczekiwania na ewakuację, punkty zbiórki</a:t>
            </a:r>
          </a:p>
          <a:p>
            <a:pPr marL="63500">
              <a:lnSpc>
                <a:spcPct val="120000"/>
              </a:lnSpc>
              <a:spcBef>
                <a:spcPts val="600"/>
              </a:spcBef>
              <a:spcAft>
                <a:spcPts val="600"/>
              </a:spcAft>
            </a:pPr>
            <a:r>
              <a:rPr lang="pl-PL" dirty="0">
                <a:effectLst/>
                <a:ea typeface="Arial" panose="020B0604020202020204" pitchFamily="34" charset="0"/>
              </a:rPr>
              <a:t>Drzwi</a:t>
            </a:r>
            <a:r>
              <a:rPr lang="pl-PL" dirty="0">
                <a:ea typeface="Arial" panose="020B0604020202020204" pitchFamily="34" charset="0"/>
              </a:rPr>
              <a:t> i </a:t>
            </a:r>
            <a:r>
              <a:rPr lang="pl-PL" dirty="0">
                <a:effectLst/>
                <a:ea typeface="Arial" panose="020B0604020202020204" pitchFamily="34" charset="0"/>
              </a:rPr>
              <a:t>przegrody ogniowe i </a:t>
            </a:r>
            <a:r>
              <a:rPr lang="pl-PL" dirty="0" err="1">
                <a:effectLst/>
                <a:ea typeface="Arial" panose="020B0604020202020204" pitchFamily="34" charset="0"/>
              </a:rPr>
              <a:t>przeciwdymowe</a:t>
            </a:r>
            <a:r>
              <a:rPr lang="pl-PL" dirty="0">
                <a:effectLst/>
                <a:ea typeface="Arial" panose="020B0604020202020204" pitchFamily="34" charset="0"/>
              </a:rPr>
              <a:t>, schodowe wózki ewakuacyjne itp.</a:t>
            </a:r>
          </a:p>
          <a:p>
            <a:pPr>
              <a:lnSpc>
                <a:spcPct val="120000"/>
              </a:lnSpc>
              <a:spcBef>
                <a:spcPts val="600"/>
              </a:spcBef>
              <a:spcAft>
                <a:spcPts val="600"/>
              </a:spcAft>
            </a:pPr>
            <a:r>
              <a:rPr lang="pl-PL" dirty="0">
                <a:ea typeface="Arial" panose="020B0604020202020204" pitchFamily="34" charset="0"/>
              </a:rPr>
              <a:t>P</a:t>
            </a:r>
            <a:r>
              <a:rPr lang="pl-PL" dirty="0">
                <a:effectLst/>
                <a:ea typeface="Arial" panose="020B0604020202020204" pitchFamily="34" charset="0"/>
              </a:rPr>
              <a:t>rocedury ewakuacyjne i przeszkolenie pracowników</a:t>
            </a:r>
            <a:endParaRPr lang="pl-PL" b="0" i="0" u="none" strike="noStrike" baseline="0" dirty="0">
              <a:solidFill>
                <a:srgbClr val="000000"/>
              </a:solidFill>
            </a:endParaRPr>
          </a:p>
        </p:txBody>
      </p:sp>
      <p:pic>
        <p:nvPicPr>
          <p:cNvPr id="4" name="Symbol zastępczy zawartości 3" descr="krzesło ewakuacyjne">
            <a:extLst>
              <a:ext uri="{FF2B5EF4-FFF2-40B4-BE49-F238E27FC236}">
                <a16:creationId xmlns:a16="http://schemas.microsoft.com/office/drawing/2014/main" id="{656AF9C3-0442-4B32-A5FE-2EB6655C0473}"/>
              </a:ext>
            </a:extLst>
          </p:cNvPr>
          <p:cNvPicPr>
            <a:picLocks noChangeAspect="1"/>
          </p:cNvPicPr>
          <p:nvPr/>
        </p:nvPicPr>
        <p:blipFill rotWithShape="1">
          <a:blip r:embed="rId3"/>
          <a:srcRect l="5503" r="9887"/>
          <a:stretch/>
        </p:blipFill>
        <p:spPr>
          <a:xfrm>
            <a:off x="9442579" y="1690688"/>
            <a:ext cx="2220687" cy="3937913"/>
          </a:xfrm>
          <a:prstGeom prst="rect">
            <a:avLst/>
          </a:prstGeom>
        </p:spPr>
      </p:pic>
    </p:spTree>
    <p:extLst>
      <p:ext uri="{BB962C8B-B14F-4D97-AF65-F5344CB8AC3E}">
        <p14:creationId xmlns:p14="http://schemas.microsoft.com/office/powerpoint/2010/main" val="21586880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7A26BB-858B-51A1-BB87-81BEF0B92B01}"/>
              </a:ext>
            </a:extLst>
          </p:cNvPr>
          <p:cNvSpPr>
            <a:spLocks noGrp="1"/>
          </p:cNvSpPr>
          <p:nvPr>
            <p:ph type="title"/>
          </p:nvPr>
        </p:nvSpPr>
        <p:spPr/>
        <p:txBody>
          <a:bodyPr/>
          <a:lstStyle/>
          <a:p>
            <a:r>
              <a:rPr lang="pl-PL" dirty="0"/>
              <a:t>Rozwiązania architektoniczne dla osób z niepełnosprawnością ruchu (przykłady)</a:t>
            </a:r>
          </a:p>
        </p:txBody>
      </p:sp>
      <p:sp>
        <p:nvSpPr>
          <p:cNvPr id="3" name="Symbol zastępczy zawartości 2">
            <a:extLst>
              <a:ext uri="{FF2B5EF4-FFF2-40B4-BE49-F238E27FC236}">
                <a16:creationId xmlns:a16="http://schemas.microsoft.com/office/drawing/2014/main" id="{75B0BE46-C5B9-7079-2DB1-C7D17BEBE4AE}"/>
              </a:ext>
            </a:extLst>
          </p:cNvPr>
          <p:cNvSpPr>
            <a:spLocks noGrp="1"/>
          </p:cNvSpPr>
          <p:nvPr>
            <p:ph idx="1"/>
          </p:nvPr>
        </p:nvSpPr>
        <p:spPr/>
        <p:txBody>
          <a:bodyPr>
            <a:normAutofit/>
          </a:bodyPr>
          <a:lstStyle/>
          <a:p>
            <a:r>
              <a:rPr lang="pl-PL" dirty="0"/>
              <a:t>Wejście z poziomu chodnika, szerokie i bez progów</a:t>
            </a:r>
          </a:p>
          <a:p>
            <a:r>
              <a:rPr lang="pl-PL" dirty="0"/>
              <a:t>Jeśli pochylnie to o odpowiednich parametrach (m.in. nachylenie, poręcze, nawierzchnia)</a:t>
            </a:r>
          </a:p>
          <a:p>
            <a:r>
              <a:rPr lang="pl-PL" dirty="0"/>
              <a:t>Windy o odpowiednich parametrach (m.in. wymiary kabiny, panel sterujący, poręcze, lustro)</a:t>
            </a:r>
          </a:p>
          <a:p>
            <a:r>
              <a:rPr lang="pl-PL" dirty="0"/>
              <a:t>Dostosowane toalety dla osób z niepełnosprawnościami (m.in. przestrzeń manewrowa i transferowa, poręcze, dostosowana umywalka)</a:t>
            </a:r>
          </a:p>
          <a:p>
            <a:r>
              <a:rPr lang="pl-PL" dirty="0"/>
              <a:t>Sprzęt i procedury ewakuacyjne </a:t>
            </a:r>
          </a:p>
          <a:p>
            <a:endParaRPr lang="pl-PL" dirty="0"/>
          </a:p>
        </p:txBody>
      </p:sp>
    </p:spTree>
    <p:extLst>
      <p:ext uri="{BB962C8B-B14F-4D97-AF65-F5344CB8AC3E}">
        <p14:creationId xmlns:p14="http://schemas.microsoft.com/office/powerpoint/2010/main" val="39183129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1E4294-C801-B864-56D8-1FF5C61CDF29}"/>
              </a:ext>
            </a:extLst>
          </p:cNvPr>
          <p:cNvSpPr>
            <a:spLocks noGrp="1"/>
          </p:cNvSpPr>
          <p:nvPr>
            <p:ph type="title"/>
          </p:nvPr>
        </p:nvSpPr>
        <p:spPr/>
        <p:txBody>
          <a:bodyPr/>
          <a:lstStyle/>
          <a:p>
            <a:r>
              <a:rPr lang="pl-PL" dirty="0"/>
              <a:t>Bariery cyfrowe dla osób z niepełnosprawnością ruchu (przykłady)</a:t>
            </a:r>
          </a:p>
        </p:txBody>
      </p:sp>
      <p:sp>
        <p:nvSpPr>
          <p:cNvPr id="3" name="Symbol zastępczy zawartości 2">
            <a:extLst>
              <a:ext uri="{FF2B5EF4-FFF2-40B4-BE49-F238E27FC236}">
                <a16:creationId xmlns:a16="http://schemas.microsoft.com/office/drawing/2014/main" id="{3363DF20-C032-7C4B-7AC9-B18AAEDB1D17}"/>
              </a:ext>
            </a:extLst>
          </p:cNvPr>
          <p:cNvSpPr>
            <a:spLocks noGrp="1"/>
          </p:cNvSpPr>
          <p:nvPr>
            <p:ph idx="1"/>
          </p:nvPr>
        </p:nvSpPr>
        <p:spPr/>
        <p:txBody>
          <a:bodyPr>
            <a:normAutofit/>
          </a:bodyPr>
          <a:lstStyle/>
          <a:p>
            <a:pPr marL="0" indent="0">
              <a:lnSpc>
                <a:spcPct val="130000"/>
              </a:lnSpc>
              <a:buNone/>
            </a:pPr>
            <a:r>
              <a:rPr lang="pl-PL" dirty="0"/>
              <a:t>Częstymi barierami są: </a:t>
            </a:r>
          </a:p>
          <a:p>
            <a:pPr>
              <a:lnSpc>
                <a:spcPct val="130000"/>
              </a:lnSpc>
            </a:pPr>
            <a:r>
              <a:rPr lang="pl-PL" b="1" dirty="0"/>
              <a:t>Brak możliwości nawigowania klawiaturą</a:t>
            </a:r>
            <a:r>
              <a:rPr lang="pl-PL" dirty="0"/>
              <a:t> – czyli gdy nie można się dostać do wszystkich aktywnych elementów strony (linki, menu, itp.) za pomocą klawisza TAB, np. wymagane jest najechanie kursorem myszy i kliknięcie </a:t>
            </a:r>
          </a:p>
          <a:p>
            <a:pPr>
              <a:lnSpc>
                <a:spcPct val="130000"/>
              </a:lnSpc>
            </a:pPr>
            <a:r>
              <a:rPr lang="pl-PL" b="1" dirty="0"/>
              <a:t>Małe przyciski funkcyjne na stronie </a:t>
            </a:r>
            <a:r>
              <a:rPr lang="pl-PL" dirty="0"/>
              <a:t>–</a:t>
            </a:r>
            <a:r>
              <a:rPr lang="pl-PL" b="1" dirty="0"/>
              <a:t> </a:t>
            </a:r>
            <a:r>
              <a:rPr lang="pl-PL" dirty="0"/>
              <a:t>np. elementy menu, listy rozwijalne, przyciski „dalej” lub „pomiń” – mogą stanowić problem dla osób z drżeniem kończyn (trudność z trafieniem w przycisk)</a:t>
            </a:r>
          </a:p>
          <a:p>
            <a:endParaRPr lang="pl-PL" dirty="0"/>
          </a:p>
        </p:txBody>
      </p:sp>
    </p:spTree>
    <p:extLst>
      <p:ext uri="{BB962C8B-B14F-4D97-AF65-F5344CB8AC3E}">
        <p14:creationId xmlns:p14="http://schemas.microsoft.com/office/powerpoint/2010/main" val="13040402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E1DEB5-6C67-C989-5CC6-33461635886D}"/>
              </a:ext>
            </a:extLst>
          </p:cNvPr>
          <p:cNvSpPr>
            <a:spLocks noGrp="1"/>
          </p:cNvSpPr>
          <p:nvPr>
            <p:ph type="title"/>
          </p:nvPr>
        </p:nvSpPr>
        <p:spPr/>
        <p:txBody>
          <a:bodyPr/>
          <a:lstStyle/>
          <a:p>
            <a:r>
              <a:rPr lang="pl-PL" dirty="0"/>
              <a:t>Rozwiązania cyfrowe dla osób z niepełnosprawnością ruchu (przykłady)</a:t>
            </a:r>
          </a:p>
        </p:txBody>
      </p:sp>
      <p:sp>
        <p:nvSpPr>
          <p:cNvPr id="3" name="Symbol zastępczy zawartości 2">
            <a:extLst>
              <a:ext uri="{FF2B5EF4-FFF2-40B4-BE49-F238E27FC236}">
                <a16:creationId xmlns:a16="http://schemas.microsoft.com/office/drawing/2014/main" id="{FEE39F97-C723-CECC-A82C-ED6A7EA1944B}"/>
              </a:ext>
            </a:extLst>
          </p:cNvPr>
          <p:cNvSpPr>
            <a:spLocks noGrp="1"/>
          </p:cNvSpPr>
          <p:nvPr>
            <p:ph idx="1"/>
          </p:nvPr>
        </p:nvSpPr>
        <p:spPr/>
        <p:txBody>
          <a:bodyPr>
            <a:normAutofit/>
          </a:bodyPr>
          <a:lstStyle/>
          <a:p>
            <a:pPr>
              <a:lnSpc>
                <a:spcPct val="130000"/>
              </a:lnSpc>
            </a:pPr>
            <a:r>
              <a:rPr lang="pl-PL" b="1" dirty="0"/>
              <a:t>Możliwość nawigowania klawiaturą </a:t>
            </a:r>
            <a:r>
              <a:rPr lang="pl-PL" dirty="0"/>
              <a:t>– z zapewnieniem dostępności wszystkich funkcji</a:t>
            </a:r>
          </a:p>
          <a:p>
            <a:pPr>
              <a:lnSpc>
                <a:spcPct val="120000"/>
              </a:lnSpc>
            </a:pPr>
            <a:r>
              <a:rPr lang="pl-PL" b="1" dirty="0"/>
              <a:t>Duże widoczne przyciski funkcyjne </a:t>
            </a:r>
            <a:r>
              <a:rPr lang="pl-PL" dirty="0"/>
              <a:t>na stronie</a:t>
            </a:r>
          </a:p>
          <a:p>
            <a:pPr>
              <a:lnSpc>
                <a:spcPct val="120000"/>
              </a:lnSpc>
            </a:pPr>
            <a:r>
              <a:rPr lang="pl-PL" dirty="0"/>
              <a:t>Możliwość </a:t>
            </a:r>
            <a:r>
              <a:rPr lang="pl-PL" b="1" dirty="0"/>
              <a:t>dostosowania skrótów klawiszowych</a:t>
            </a:r>
            <a:r>
              <a:rPr lang="pl-PL" dirty="0"/>
              <a:t>, możliwość dotarcia do danej funkcji na kilka sposobów</a:t>
            </a:r>
          </a:p>
        </p:txBody>
      </p:sp>
    </p:spTree>
    <p:extLst>
      <p:ext uri="{BB962C8B-B14F-4D97-AF65-F5344CB8AC3E}">
        <p14:creationId xmlns:p14="http://schemas.microsoft.com/office/powerpoint/2010/main" val="22116222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FC3384-6CC1-A7EC-CB14-2BC2D0137D87}"/>
              </a:ext>
            </a:extLst>
          </p:cNvPr>
          <p:cNvSpPr>
            <a:spLocks noGrp="1"/>
          </p:cNvSpPr>
          <p:nvPr>
            <p:ph type="title"/>
          </p:nvPr>
        </p:nvSpPr>
        <p:spPr/>
        <p:txBody>
          <a:bodyPr>
            <a:normAutofit fontScale="90000"/>
          </a:bodyPr>
          <a:lstStyle/>
          <a:p>
            <a:r>
              <a:rPr lang="pl-PL" dirty="0"/>
              <a:t>Bariery informacyjno-komunikacyjne dla osób z niepełnosprawnością ruchu (przykłady)</a:t>
            </a:r>
          </a:p>
        </p:txBody>
      </p:sp>
      <p:sp>
        <p:nvSpPr>
          <p:cNvPr id="3" name="Symbol zastępczy zawartości 2">
            <a:extLst>
              <a:ext uri="{FF2B5EF4-FFF2-40B4-BE49-F238E27FC236}">
                <a16:creationId xmlns:a16="http://schemas.microsoft.com/office/drawing/2014/main" id="{62F1540E-4695-000B-91B8-24BAA59D4670}"/>
              </a:ext>
            </a:extLst>
          </p:cNvPr>
          <p:cNvSpPr>
            <a:spLocks noGrp="1"/>
          </p:cNvSpPr>
          <p:nvPr>
            <p:ph idx="1"/>
          </p:nvPr>
        </p:nvSpPr>
        <p:spPr/>
        <p:txBody>
          <a:bodyPr>
            <a:normAutofit/>
          </a:bodyPr>
          <a:lstStyle/>
          <a:p>
            <a:r>
              <a:rPr lang="pl-PL" dirty="0"/>
              <a:t>Pisanie odręczne </a:t>
            </a:r>
          </a:p>
          <a:p>
            <a:r>
              <a:rPr lang="pl-PL" dirty="0"/>
              <a:t>Komunikacja tylko werbalna (w przypadku osób z niepełnosprawnością mowy)</a:t>
            </a:r>
          </a:p>
          <a:p>
            <a:endParaRPr lang="pl-PL" dirty="0"/>
          </a:p>
        </p:txBody>
      </p:sp>
    </p:spTree>
    <p:extLst>
      <p:ext uri="{BB962C8B-B14F-4D97-AF65-F5344CB8AC3E}">
        <p14:creationId xmlns:p14="http://schemas.microsoft.com/office/powerpoint/2010/main" val="37746522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BAB04-3A6A-3D61-DD6E-6085919D0C3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888FD871-B56B-5CB6-F7B8-A6BA6B82ACB2}"/>
              </a:ext>
            </a:extLst>
          </p:cNvPr>
          <p:cNvSpPr>
            <a:spLocks noGrp="1"/>
          </p:cNvSpPr>
          <p:nvPr>
            <p:ph type="title"/>
          </p:nvPr>
        </p:nvSpPr>
        <p:spPr/>
        <p:txBody>
          <a:bodyPr>
            <a:normAutofit fontScale="90000"/>
          </a:bodyPr>
          <a:lstStyle/>
          <a:p>
            <a:r>
              <a:rPr lang="pl-PL" dirty="0"/>
              <a:t>Rozwiązania informacyjno-komunikacyjne dla osób z niepełnosprawnością ruchu (przykłady)</a:t>
            </a:r>
          </a:p>
        </p:txBody>
      </p:sp>
      <p:sp>
        <p:nvSpPr>
          <p:cNvPr id="3" name="Symbol zastępczy zawartości 2">
            <a:extLst>
              <a:ext uri="{FF2B5EF4-FFF2-40B4-BE49-F238E27FC236}">
                <a16:creationId xmlns:a16="http://schemas.microsoft.com/office/drawing/2014/main" id="{FDE63338-78DE-D74D-B1AB-35B8588B1715}"/>
              </a:ext>
            </a:extLst>
          </p:cNvPr>
          <p:cNvSpPr>
            <a:spLocks noGrp="1"/>
          </p:cNvSpPr>
          <p:nvPr>
            <p:ph idx="1"/>
          </p:nvPr>
        </p:nvSpPr>
        <p:spPr/>
        <p:txBody>
          <a:bodyPr>
            <a:normAutofit/>
          </a:bodyPr>
          <a:lstStyle/>
          <a:p>
            <a:pPr>
              <a:spcAft>
                <a:spcPts val="2400"/>
              </a:spcAft>
            </a:pPr>
            <a:r>
              <a:rPr lang="pl-PL" b="1" dirty="0"/>
              <a:t>Możliwość skorzystania z druku / formularza w wersji elektronicznej </a:t>
            </a:r>
            <a:r>
              <a:rPr lang="pl-PL" dirty="0"/>
              <a:t>(łatwiejsze w obsłudze niż wypisywanie ręczne w przypadku braku sprawności dłoni)</a:t>
            </a:r>
          </a:p>
          <a:p>
            <a:r>
              <a:rPr lang="pl-PL" b="1" dirty="0"/>
              <a:t>Możliwość komunikacji niewerbalnej </a:t>
            </a:r>
            <a:r>
              <a:rPr lang="pl-PL" dirty="0"/>
              <a:t>(np. pisemnej), pomoce do komunikacji niewerbalnej (AAC - ang. </a:t>
            </a:r>
            <a:r>
              <a:rPr lang="pl-PL" dirty="0" err="1"/>
              <a:t>Augmentative</a:t>
            </a:r>
            <a:r>
              <a:rPr lang="pl-PL" dirty="0"/>
              <a:t> and </a:t>
            </a:r>
            <a:r>
              <a:rPr lang="pl-PL" dirty="0" err="1"/>
              <a:t>Alternative</a:t>
            </a:r>
            <a:r>
              <a:rPr lang="pl-PL" dirty="0"/>
              <a:t> </a:t>
            </a:r>
            <a:r>
              <a:rPr lang="pl-PL" dirty="0" err="1"/>
              <a:t>Communication</a:t>
            </a:r>
            <a:r>
              <a:rPr lang="pl-PL" dirty="0"/>
              <a:t>, komunikacja alternatywna i wspierająca)</a:t>
            </a:r>
          </a:p>
          <a:p>
            <a:endParaRPr lang="pl-PL" dirty="0"/>
          </a:p>
        </p:txBody>
      </p:sp>
    </p:spTree>
    <p:extLst>
      <p:ext uri="{BB962C8B-B14F-4D97-AF65-F5344CB8AC3E}">
        <p14:creationId xmlns:p14="http://schemas.microsoft.com/office/powerpoint/2010/main" val="7904998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E58052-B73E-F532-59B1-C1F87A05FDF8}"/>
              </a:ext>
            </a:extLst>
          </p:cNvPr>
          <p:cNvSpPr>
            <a:spLocks noGrp="1"/>
          </p:cNvSpPr>
          <p:nvPr>
            <p:ph type="title"/>
          </p:nvPr>
        </p:nvSpPr>
        <p:spPr/>
        <p:txBody>
          <a:bodyPr/>
          <a:lstStyle/>
          <a:p>
            <a:r>
              <a:rPr lang="pl-PL" sz="2667" dirty="0"/>
              <a:t>Savoir vivre wobec osób z niepełnosprawnością ruchu (1 z 3)</a:t>
            </a:r>
          </a:p>
        </p:txBody>
      </p:sp>
      <p:sp>
        <p:nvSpPr>
          <p:cNvPr id="3" name="Symbol zastępczy tekstu 2">
            <a:extLst>
              <a:ext uri="{FF2B5EF4-FFF2-40B4-BE49-F238E27FC236}">
                <a16:creationId xmlns:a16="http://schemas.microsoft.com/office/drawing/2014/main" id="{C4E7DCCC-E86C-0F22-10D7-40BED016DBDE}"/>
              </a:ext>
            </a:extLst>
          </p:cNvPr>
          <p:cNvSpPr>
            <a:spLocks noGrp="1"/>
          </p:cNvSpPr>
          <p:nvPr>
            <p:ph idx="1"/>
          </p:nvPr>
        </p:nvSpPr>
        <p:spPr/>
        <p:txBody>
          <a:bodyPr>
            <a:normAutofit/>
          </a:bodyPr>
          <a:lstStyle/>
          <a:p>
            <a:pPr marL="304815" indent="-304815">
              <a:buFont typeface="Arial" panose="020B0604020202020204" pitchFamily="34" charset="0"/>
              <a:buChar char="•"/>
            </a:pPr>
            <a:r>
              <a:rPr lang="pl-PL" dirty="0"/>
              <a:t>Nie pchaj ani nie dotykaj czyjegoś wózka / kul - stanowią one część przestrzeni osobistej tej osoby. </a:t>
            </a:r>
          </a:p>
          <a:p>
            <a:r>
              <a:rPr lang="pl-PL" dirty="0"/>
              <a:t>Rozmawiając z osobą korzystająca z wózka, weź krzesło i usiądź na jej poziomie. Jeżeli nie jest to możliwe, stań w niewielkiej odległości (nie pochylaj się nad nią), żeby nie musiała ona nadwyrężać szyi, aby nawiązać z tobą kontakt wzrokowy. Nie kucaj przed tą osobą.</a:t>
            </a:r>
          </a:p>
          <a:p>
            <a:endParaRPr lang="pl-PL" dirty="0"/>
          </a:p>
        </p:txBody>
      </p:sp>
    </p:spTree>
    <p:extLst>
      <p:ext uri="{BB962C8B-B14F-4D97-AF65-F5344CB8AC3E}">
        <p14:creationId xmlns:p14="http://schemas.microsoft.com/office/powerpoint/2010/main" val="25693249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1D25-3F15-BF13-36B6-8C0F30A2F96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B7AA204-2BC0-C485-BE39-7E15F601FA44}"/>
              </a:ext>
            </a:extLst>
          </p:cNvPr>
          <p:cNvSpPr>
            <a:spLocks noGrp="1"/>
          </p:cNvSpPr>
          <p:nvPr>
            <p:ph type="title"/>
          </p:nvPr>
        </p:nvSpPr>
        <p:spPr/>
        <p:txBody>
          <a:bodyPr/>
          <a:lstStyle/>
          <a:p>
            <a:r>
              <a:rPr lang="pl-PL" sz="2667" dirty="0"/>
              <a:t>Savoir vivre wobec osób z niepełnosprawnością ruchu (2 z 3)</a:t>
            </a:r>
          </a:p>
        </p:txBody>
      </p:sp>
      <p:sp>
        <p:nvSpPr>
          <p:cNvPr id="3" name="Symbol zastępczy tekstu 2">
            <a:extLst>
              <a:ext uri="{FF2B5EF4-FFF2-40B4-BE49-F238E27FC236}">
                <a16:creationId xmlns:a16="http://schemas.microsoft.com/office/drawing/2014/main" id="{1493D878-8A8E-D2C0-1700-F9E6C8C6156D}"/>
              </a:ext>
            </a:extLst>
          </p:cNvPr>
          <p:cNvSpPr>
            <a:spLocks noGrp="1"/>
          </p:cNvSpPr>
          <p:nvPr>
            <p:ph idx="1"/>
          </p:nvPr>
        </p:nvSpPr>
        <p:spPr/>
        <p:txBody>
          <a:bodyPr>
            <a:normAutofit/>
          </a:bodyPr>
          <a:lstStyle/>
          <a:p>
            <a:pPr marL="304815" indent="-304815">
              <a:buFont typeface="Arial" panose="020B0604020202020204" pitchFamily="34" charset="0"/>
              <a:buChar char="•"/>
            </a:pPr>
            <a:r>
              <a:rPr lang="pl-PL" dirty="0"/>
              <a:t>Podczas rozmowy, używaj naturalnych zwrotów – „chodźmy” lub „czy pójdziesz z nami?” nie są żadnym nietaktem.</a:t>
            </a:r>
          </a:p>
          <a:p>
            <a:pPr marL="304815" indent="-304815"/>
            <a:r>
              <a:rPr lang="pl-PL" dirty="0"/>
              <a:t>Osoby mające trudności z poruszaniem się opierają się czasem o drzwi, aby je otworzyć. </a:t>
            </a:r>
          </a:p>
          <a:p>
            <a:pPr marL="304815" indent="-304815"/>
            <a:r>
              <a:rPr lang="pl-PL" dirty="0"/>
              <a:t>Otwieranie im drzwi zza pleców / znienacka może spowodować ich upadek. </a:t>
            </a:r>
          </a:p>
          <a:p>
            <a:endParaRPr lang="pl-PL" dirty="0"/>
          </a:p>
        </p:txBody>
      </p:sp>
    </p:spTree>
    <p:extLst>
      <p:ext uri="{BB962C8B-B14F-4D97-AF65-F5344CB8AC3E}">
        <p14:creationId xmlns:p14="http://schemas.microsoft.com/office/powerpoint/2010/main" val="2630821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E7A556-37A3-411E-E797-58381A9A2B66}"/>
              </a:ext>
            </a:extLst>
          </p:cNvPr>
          <p:cNvSpPr>
            <a:spLocks noGrp="1"/>
          </p:cNvSpPr>
          <p:nvPr>
            <p:ph type="title"/>
          </p:nvPr>
        </p:nvSpPr>
        <p:spPr/>
        <p:txBody>
          <a:bodyPr/>
          <a:lstStyle/>
          <a:p>
            <a:r>
              <a:rPr lang="pl-PL" dirty="0"/>
              <a:t>O czym NIE mówimy, kiedy mówimy o dostępności? </a:t>
            </a:r>
          </a:p>
        </p:txBody>
      </p:sp>
      <p:sp>
        <p:nvSpPr>
          <p:cNvPr id="3" name="Symbol zastępczy zawartości 2">
            <a:extLst>
              <a:ext uri="{FF2B5EF4-FFF2-40B4-BE49-F238E27FC236}">
                <a16:creationId xmlns:a16="http://schemas.microsoft.com/office/drawing/2014/main" id="{39F52DB5-060F-F4F5-E7B4-416F364903BA}"/>
              </a:ext>
            </a:extLst>
          </p:cNvPr>
          <p:cNvSpPr>
            <a:spLocks noGrp="1"/>
          </p:cNvSpPr>
          <p:nvPr>
            <p:ph idx="1"/>
          </p:nvPr>
        </p:nvSpPr>
        <p:spPr/>
        <p:txBody>
          <a:bodyPr>
            <a:normAutofit lnSpcReduction="10000"/>
          </a:bodyPr>
          <a:lstStyle/>
          <a:p>
            <a:pPr marL="304815" indent="-304815"/>
            <a:r>
              <a:rPr lang="pl-PL" dirty="0"/>
              <a:t>Zachęcam, by nie myśleć o dostępności jako o „udogodnieniach” </a:t>
            </a:r>
            <a:br>
              <a:rPr lang="pl-PL" dirty="0"/>
            </a:br>
            <a:r>
              <a:rPr lang="pl-PL" dirty="0"/>
              <a:t>(bo nikomu nie „dogadzamy”, tylko zapewniamy równość)</a:t>
            </a:r>
          </a:p>
          <a:p>
            <a:pPr marL="304815" indent="-304815"/>
            <a:r>
              <a:rPr lang="pl-PL" dirty="0"/>
              <a:t>Dostępność </a:t>
            </a:r>
            <a:r>
              <a:rPr lang="pl-PL" b="1" dirty="0"/>
              <a:t>nie jest osobnym działaniem</a:t>
            </a:r>
            <a:r>
              <a:rPr lang="pl-PL" dirty="0"/>
              <a:t>, jest częścią każdego działania organizacji</a:t>
            </a:r>
          </a:p>
          <a:p>
            <a:pPr marL="1066853" lvl="2" indent="-304815"/>
            <a:r>
              <a:rPr lang="pl-PL" dirty="0">
                <a:ea typeface="Open Sans" panose="020B0606030504020204" pitchFamily="34" charset="0"/>
                <a:cs typeface="Open Sans" panose="020B0606030504020204" pitchFamily="34" charset="0"/>
              </a:rPr>
              <a:t>każda osoba na swoim stanowisku w ramach swoich obowiązków powinna umieć i uwzględniać dostępność </a:t>
            </a:r>
          </a:p>
          <a:p>
            <a:pPr marL="1066853" lvl="2" indent="-304815"/>
            <a:r>
              <a:rPr lang="pl-PL" dirty="0">
                <a:ea typeface="Open Sans" panose="020B0606030504020204" pitchFamily="34" charset="0"/>
                <a:cs typeface="Open Sans" panose="020B0606030504020204" pitchFamily="34" charset="0"/>
              </a:rPr>
              <a:t>jedna osoba w zespole nie da rady ogarnąć wszystkich zakresów obowiązków innych osób – może koordynować, spinać działania, wspierać zespół, ale nie robi wszystkiego sama</a:t>
            </a:r>
          </a:p>
          <a:p>
            <a:endParaRPr lang="pl-PL" dirty="0"/>
          </a:p>
          <a:p>
            <a:endParaRPr lang="pl-PL" dirty="0"/>
          </a:p>
        </p:txBody>
      </p:sp>
    </p:spTree>
    <p:extLst>
      <p:ext uri="{BB962C8B-B14F-4D97-AF65-F5344CB8AC3E}">
        <p14:creationId xmlns:p14="http://schemas.microsoft.com/office/powerpoint/2010/main" val="31145353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EC723-640E-1AE7-044C-73CB723D6F1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3A404D6-AE69-97FF-F59A-5CC799D30AAE}"/>
              </a:ext>
            </a:extLst>
          </p:cNvPr>
          <p:cNvSpPr>
            <a:spLocks noGrp="1"/>
          </p:cNvSpPr>
          <p:nvPr>
            <p:ph type="title"/>
          </p:nvPr>
        </p:nvSpPr>
        <p:spPr/>
        <p:txBody>
          <a:bodyPr/>
          <a:lstStyle/>
          <a:p>
            <a:r>
              <a:rPr lang="pl-PL" sz="2667" dirty="0"/>
              <a:t>Savoir vivre wobec osób z niepełnosprawnością ruchu (3 z 3)</a:t>
            </a:r>
          </a:p>
        </p:txBody>
      </p:sp>
      <p:sp>
        <p:nvSpPr>
          <p:cNvPr id="3" name="Symbol zastępczy tekstu 2">
            <a:extLst>
              <a:ext uri="{FF2B5EF4-FFF2-40B4-BE49-F238E27FC236}">
                <a16:creationId xmlns:a16="http://schemas.microsoft.com/office/drawing/2014/main" id="{3F4EF064-E48C-5DA3-A0B3-9F41D69704F0}"/>
              </a:ext>
            </a:extLst>
          </p:cNvPr>
          <p:cNvSpPr>
            <a:spLocks noGrp="1"/>
          </p:cNvSpPr>
          <p:nvPr>
            <p:ph idx="1"/>
          </p:nvPr>
        </p:nvSpPr>
        <p:spPr/>
        <p:txBody>
          <a:bodyPr>
            <a:normAutofit/>
          </a:bodyPr>
          <a:lstStyle/>
          <a:p>
            <a:pPr marL="304815" indent="-304815">
              <a:buFont typeface="Arial" panose="020B0604020202020204" pitchFamily="34" charset="0"/>
              <a:buChar char="•"/>
            </a:pPr>
            <a:r>
              <a:rPr lang="pl-PL" dirty="0"/>
              <a:t>Osoba na wózku aktywnym czasem wykonuje „balans” – nie wolno chwytać za wózek, bo osoba może stracić równowagę i się przewrócić</a:t>
            </a:r>
          </a:p>
          <a:p>
            <a:pPr marL="304815" indent="-304815">
              <a:buFont typeface="Arial" panose="020B0604020202020204" pitchFamily="34" charset="0"/>
              <a:buChar char="•"/>
            </a:pPr>
            <a:r>
              <a:rPr lang="pl-PL" b="1" dirty="0"/>
              <a:t>Zawsze najpierw zapytaj czy i jak pomóc.</a:t>
            </a:r>
            <a:endParaRPr lang="pl-PL" dirty="0"/>
          </a:p>
          <a:p>
            <a:endParaRPr lang="pl-PL" dirty="0"/>
          </a:p>
        </p:txBody>
      </p:sp>
    </p:spTree>
    <p:extLst>
      <p:ext uri="{BB962C8B-B14F-4D97-AF65-F5344CB8AC3E}">
        <p14:creationId xmlns:p14="http://schemas.microsoft.com/office/powerpoint/2010/main" val="28663789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4BABA7-B4B8-4B18-8562-F30A2DA9DEB8}"/>
              </a:ext>
            </a:extLst>
          </p:cNvPr>
          <p:cNvSpPr>
            <a:spLocks noGrp="1"/>
          </p:cNvSpPr>
          <p:nvPr>
            <p:ph type="title"/>
          </p:nvPr>
        </p:nvSpPr>
        <p:spPr/>
        <p:txBody>
          <a:bodyPr/>
          <a:lstStyle/>
          <a:p>
            <a:r>
              <a:rPr lang="pl-PL" dirty="0"/>
              <a:t>Podsumowanie (2) </a:t>
            </a:r>
          </a:p>
        </p:txBody>
      </p:sp>
      <p:sp>
        <p:nvSpPr>
          <p:cNvPr id="3" name="Symbol zastępczy zawartości 2">
            <a:extLst>
              <a:ext uri="{FF2B5EF4-FFF2-40B4-BE49-F238E27FC236}">
                <a16:creationId xmlns:a16="http://schemas.microsoft.com/office/drawing/2014/main" id="{1814394E-3675-49DA-AD2F-F77037FDE445}"/>
              </a:ext>
            </a:extLst>
          </p:cNvPr>
          <p:cNvSpPr>
            <a:spLocks noGrp="1"/>
          </p:cNvSpPr>
          <p:nvPr>
            <p:ph idx="1"/>
          </p:nvPr>
        </p:nvSpPr>
        <p:spPr/>
        <p:txBody>
          <a:bodyPr/>
          <a:lstStyle/>
          <a:p>
            <a:r>
              <a:rPr lang="pl-PL" dirty="0"/>
              <a:t>Bardzo ważna jest dostępność architektoniczna</a:t>
            </a:r>
          </a:p>
          <a:p>
            <a:pPr lvl="1"/>
            <a:r>
              <a:rPr lang="pl-PL" dirty="0"/>
              <a:t>Dostępność budynku</a:t>
            </a:r>
          </a:p>
          <a:p>
            <a:r>
              <a:rPr lang="pl-PL" dirty="0"/>
              <a:t>Ważne jest zarówno dotarcie do budynku, jak i poruszanie się w nim </a:t>
            </a:r>
            <a:br>
              <a:rPr lang="pl-PL" dirty="0"/>
            </a:br>
            <a:r>
              <a:rPr lang="pl-PL" dirty="0"/>
              <a:t>(po piętrach i między piętrami)</a:t>
            </a:r>
          </a:p>
          <a:p>
            <a:r>
              <a:rPr lang="pl-PL" dirty="0"/>
              <a:t>Ważne jest też odpowiednie wyposażenie (np. obniżone blaty)</a:t>
            </a:r>
          </a:p>
          <a:p>
            <a:r>
              <a:rPr lang="pl-PL" dirty="0"/>
              <a:t>Istotna jest również dostępność cyfrowa (np. możliwość obsłużenia strony www tylko za pomocą klawiatury)</a:t>
            </a:r>
          </a:p>
          <a:p>
            <a:endParaRPr lang="pl-PL" dirty="0"/>
          </a:p>
          <a:p>
            <a:endParaRPr lang="pl-PL" dirty="0"/>
          </a:p>
          <a:p>
            <a:pPr lvl="1"/>
            <a:endParaRPr lang="pl-PL" dirty="0"/>
          </a:p>
          <a:p>
            <a:endParaRPr lang="pl-PL" dirty="0"/>
          </a:p>
        </p:txBody>
      </p:sp>
    </p:spTree>
    <p:extLst>
      <p:ext uri="{BB962C8B-B14F-4D97-AF65-F5344CB8AC3E}">
        <p14:creationId xmlns:p14="http://schemas.microsoft.com/office/powerpoint/2010/main" val="22436654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C455C7-210D-1A10-E871-51C3296371BF}"/>
              </a:ext>
            </a:extLst>
          </p:cNvPr>
          <p:cNvSpPr>
            <a:spLocks noGrp="1"/>
          </p:cNvSpPr>
          <p:nvPr>
            <p:ph type="title"/>
          </p:nvPr>
        </p:nvSpPr>
        <p:spPr/>
        <p:txBody>
          <a:bodyPr/>
          <a:lstStyle/>
          <a:p>
            <a:r>
              <a:rPr lang="pl-PL" dirty="0"/>
              <a:t>Osoby z niepełnosprawnością wzroku</a:t>
            </a:r>
          </a:p>
        </p:txBody>
      </p:sp>
      <p:sp>
        <p:nvSpPr>
          <p:cNvPr id="4" name="Symbol zastępczy tekstu 3">
            <a:extLst>
              <a:ext uri="{FF2B5EF4-FFF2-40B4-BE49-F238E27FC236}">
                <a16:creationId xmlns:a16="http://schemas.microsoft.com/office/drawing/2014/main" id="{0482CFAB-503D-72BB-F6E1-E5663B5B62E8}"/>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7091124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CEFEEE-8519-225E-B4FA-AE65DB9219BC}"/>
              </a:ext>
            </a:extLst>
          </p:cNvPr>
          <p:cNvSpPr>
            <a:spLocks noGrp="1"/>
          </p:cNvSpPr>
          <p:nvPr>
            <p:ph type="title"/>
          </p:nvPr>
        </p:nvSpPr>
        <p:spPr/>
        <p:txBody>
          <a:bodyPr/>
          <a:lstStyle/>
          <a:p>
            <a:r>
              <a:rPr lang="pl-PL" dirty="0"/>
              <a:t>Osoby z niepełnosprawnością wzroku (1 z 2)</a:t>
            </a:r>
          </a:p>
        </p:txBody>
      </p:sp>
      <p:sp>
        <p:nvSpPr>
          <p:cNvPr id="3" name="Symbol zastępczy zawartości 2">
            <a:extLst>
              <a:ext uri="{FF2B5EF4-FFF2-40B4-BE49-F238E27FC236}">
                <a16:creationId xmlns:a16="http://schemas.microsoft.com/office/drawing/2014/main" id="{7148DC90-AA9D-72FE-CB55-5FB80F6575BC}"/>
              </a:ext>
            </a:extLst>
          </p:cNvPr>
          <p:cNvSpPr>
            <a:spLocks noGrp="1"/>
          </p:cNvSpPr>
          <p:nvPr>
            <p:ph idx="1"/>
          </p:nvPr>
        </p:nvSpPr>
        <p:spPr/>
        <p:txBody>
          <a:bodyPr>
            <a:normAutofit/>
          </a:bodyPr>
          <a:lstStyle/>
          <a:p>
            <a:r>
              <a:rPr lang="pl-PL" dirty="0"/>
              <a:t>osoby słabowidzące</a:t>
            </a:r>
          </a:p>
          <a:p>
            <a:r>
              <a:rPr lang="pl-PL" dirty="0"/>
              <a:t> niewidome</a:t>
            </a:r>
          </a:p>
          <a:p>
            <a:r>
              <a:rPr lang="pl-PL" dirty="0"/>
              <a:t> ociemniałe (straciły wzrok po 5. roku życia)</a:t>
            </a:r>
          </a:p>
          <a:p>
            <a:pPr marL="0" indent="0">
              <a:buNone/>
            </a:pPr>
            <a:endParaRPr lang="pl-PL" dirty="0"/>
          </a:p>
        </p:txBody>
      </p:sp>
    </p:spTree>
    <p:extLst>
      <p:ext uri="{BB962C8B-B14F-4D97-AF65-F5344CB8AC3E}">
        <p14:creationId xmlns:p14="http://schemas.microsoft.com/office/powerpoint/2010/main" val="14888245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9A69D5-C7AD-CFF2-8199-0149A0B1396E}"/>
              </a:ext>
            </a:extLst>
          </p:cNvPr>
          <p:cNvSpPr>
            <a:spLocks noGrp="1"/>
          </p:cNvSpPr>
          <p:nvPr>
            <p:ph type="title"/>
          </p:nvPr>
        </p:nvSpPr>
        <p:spPr/>
        <p:txBody>
          <a:bodyPr/>
          <a:lstStyle/>
          <a:p>
            <a:r>
              <a:rPr lang="pl-PL" dirty="0"/>
              <a:t>Osoby z niepełnosprawnością wzroku (2 z 2)</a:t>
            </a:r>
          </a:p>
        </p:txBody>
      </p:sp>
      <p:sp>
        <p:nvSpPr>
          <p:cNvPr id="3" name="Symbol zastępczy tekstu 2">
            <a:extLst>
              <a:ext uri="{FF2B5EF4-FFF2-40B4-BE49-F238E27FC236}">
                <a16:creationId xmlns:a16="http://schemas.microsoft.com/office/drawing/2014/main" id="{4090A19B-6A1A-D9E8-0F0E-EB59F5BD4D61}"/>
              </a:ext>
            </a:extLst>
          </p:cNvPr>
          <p:cNvSpPr>
            <a:spLocks noGrp="1"/>
          </p:cNvSpPr>
          <p:nvPr>
            <p:ph idx="1"/>
          </p:nvPr>
        </p:nvSpPr>
        <p:spPr/>
        <p:txBody>
          <a:bodyPr/>
          <a:lstStyle/>
          <a:p>
            <a:pPr marL="304815" indent="-304815">
              <a:spcAft>
                <a:spcPts val="1200"/>
              </a:spcAft>
              <a:buFont typeface="Arial" panose="020B0604020202020204" pitchFamily="34" charset="0"/>
              <a:buChar char="•"/>
            </a:pPr>
            <a:r>
              <a:rPr lang="pl-PL" dirty="0"/>
              <a:t>W zależności od momentu utraty wzroku oraz procesu edukacji, inne są możliwości odwoływania się do wizualnych kodów / tekstów kulturowych oraz umiejętności czytania dotykiem (alfabet Braille’a)</a:t>
            </a:r>
          </a:p>
          <a:p>
            <a:pPr marL="304815" indent="-304815">
              <a:buFont typeface="Arial" panose="020B0604020202020204" pitchFamily="34" charset="0"/>
              <a:buChar char="•"/>
            </a:pPr>
            <a:r>
              <a:rPr lang="pl-PL" dirty="0"/>
              <a:t>Osoby mogą poruszać się (samodzielnie lub nie): </a:t>
            </a:r>
          </a:p>
          <a:p>
            <a:pPr marL="533427" lvl="1" indent="-304815">
              <a:buFont typeface="Arial" panose="020B0604020202020204" pitchFamily="34" charset="0"/>
              <a:buChar char="•"/>
            </a:pPr>
            <a:r>
              <a:rPr lang="pl-PL" dirty="0"/>
              <a:t>przy pomocy przewodnika</a:t>
            </a:r>
          </a:p>
          <a:p>
            <a:pPr marL="533427" lvl="1" indent="-304815">
              <a:buFont typeface="Arial" panose="020B0604020202020204" pitchFamily="34" charset="0"/>
              <a:buChar char="•"/>
            </a:pPr>
            <a:r>
              <a:rPr lang="pl-PL" dirty="0"/>
              <a:t>przy pomocy laski</a:t>
            </a:r>
          </a:p>
          <a:p>
            <a:pPr marL="533427" lvl="1" indent="-304815">
              <a:buFont typeface="Arial" panose="020B0604020202020204" pitchFamily="34" charset="0"/>
              <a:buChar char="•"/>
            </a:pPr>
            <a:r>
              <a:rPr lang="pl-PL" dirty="0"/>
              <a:t> przy pomocy psa przewodnika </a:t>
            </a:r>
          </a:p>
          <a:p>
            <a:endParaRPr lang="pl-PL" dirty="0"/>
          </a:p>
        </p:txBody>
      </p:sp>
    </p:spTree>
    <p:extLst>
      <p:ext uri="{BB962C8B-B14F-4D97-AF65-F5344CB8AC3E}">
        <p14:creationId xmlns:p14="http://schemas.microsoft.com/office/powerpoint/2010/main" val="22119437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2FD364-91BF-4EED-AF34-5C4430EFE5C2}"/>
              </a:ext>
            </a:extLst>
          </p:cNvPr>
          <p:cNvSpPr>
            <a:spLocks noGrp="1"/>
          </p:cNvSpPr>
          <p:nvPr>
            <p:ph type="title"/>
          </p:nvPr>
        </p:nvSpPr>
        <p:spPr>
          <a:xfrm>
            <a:off x="838200" y="11611"/>
            <a:ext cx="10515600" cy="1325563"/>
          </a:xfrm>
        </p:spPr>
        <p:txBody>
          <a:bodyPr>
            <a:normAutofit/>
          </a:bodyPr>
          <a:lstStyle/>
          <a:p>
            <a:r>
              <a:rPr lang="pl-PL" dirty="0"/>
              <a:t>Przykłady widzenia (1 z 2)</a:t>
            </a:r>
          </a:p>
        </p:txBody>
      </p:sp>
      <p:pic>
        <p:nvPicPr>
          <p:cNvPr id="5" name="Symbol zastępczy zawartości 4" descr="zrzut ekranu ze strony urzędu miasta Krakowa z założonym filtrem nieostrości">
            <a:extLst>
              <a:ext uri="{FF2B5EF4-FFF2-40B4-BE49-F238E27FC236}">
                <a16:creationId xmlns:a16="http://schemas.microsoft.com/office/drawing/2014/main" id="{6F732A44-F3BA-4E45-853B-5DE8474065A9}"/>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artisticBlur radius="17"/>
                    </a14:imgEffect>
                  </a14:imgLayer>
                </a14:imgProps>
              </a:ext>
              <a:ext uri="{28A0092B-C50C-407E-A947-70E740481C1C}">
                <a14:useLocalDpi xmlns:a14="http://schemas.microsoft.com/office/drawing/2010/main" val="0"/>
              </a:ext>
            </a:extLst>
          </a:blip>
          <a:stretch>
            <a:fillRect/>
          </a:stretch>
        </p:blipFill>
        <p:spPr>
          <a:xfrm>
            <a:off x="194309" y="1182972"/>
            <a:ext cx="3865839" cy="1800000"/>
          </a:xfrm>
        </p:spPr>
      </p:pic>
      <p:sp>
        <p:nvSpPr>
          <p:cNvPr id="21" name="pole tekstowe 20">
            <a:extLst>
              <a:ext uri="{FF2B5EF4-FFF2-40B4-BE49-F238E27FC236}">
                <a16:creationId xmlns:a16="http://schemas.microsoft.com/office/drawing/2014/main" id="{2BA71595-C757-44D7-B21C-AC2CE4CD80A1}"/>
              </a:ext>
            </a:extLst>
          </p:cNvPr>
          <p:cNvSpPr txBox="1"/>
          <p:nvPr/>
        </p:nvSpPr>
        <p:spPr>
          <a:xfrm>
            <a:off x="194308" y="3073649"/>
            <a:ext cx="3865839" cy="369332"/>
          </a:xfrm>
          <a:prstGeom prst="rect">
            <a:avLst/>
          </a:prstGeom>
          <a:noFill/>
        </p:spPr>
        <p:txBody>
          <a:bodyPr wrap="square" rtlCol="0">
            <a:spAutoFit/>
          </a:bodyPr>
          <a:lstStyle/>
          <a:p>
            <a:r>
              <a:rPr lang="pl-PL" dirty="0"/>
              <a:t>widzenie nieostre</a:t>
            </a:r>
          </a:p>
        </p:txBody>
      </p:sp>
      <p:pic>
        <p:nvPicPr>
          <p:cNvPr id="10" name="Obraz 9" descr="zrzut ekranu ze strony urzędu miasta Krakowa z założonym filtrem widzenia lunetowego">
            <a:extLst>
              <a:ext uri="{FF2B5EF4-FFF2-40B4-BE49-F238E27FC236}">
                <a16:creationId xmlns:a16="http://schemas.microsoft.com/office/drawing/2014/main" id="{2A8B3F9B-A096-49AD-BA1E-2009F8A11E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0234" y="1182972"/>
            <a:ext cx="3865839" cy="1800000"/>
          </a:xfrm>
          <a:prstGeom prst="rect">
            <a:avLst/>
          </a:prstGeom>
        </p:spPr>
      </p:pic>
      <p:sp>
        <p:nvSpPr>
          <p:cNvPr id="22" name="pole tekstowe 21">
            <a:extLst>
              <a:ext uri="{FF2B5EF4-FFF2-40B4-BE49-F238E27FC236}">
                <a16:creationId xmlns:a16="http://schemas.microsoft.com/office/drawing/2014/main" id="{F849DC93-2F4D-4C5B-B0AC-0CBD1DB455B8}"/>
              </a:ext>
            </a:extLst>
          </p:cNvPr>
          <p:cNvSpPr txBox="1"/>
          <p:nvPr/>
        </p:nvSpPr>
        <p:spPr>
          <a:xfrm>
            <a:off x="4260233" y="3073649"/>
            <a:ext cx="3865839" cy="369332"/>
          </a:xfrm>
          <a:prstGeom prst="rect">
            <a:avLst/>
          </a:prstGeom>
          <a:noFill/>
        </p:spPr>
        <p:txBody>
          <a:bodyPr wrap="square" rtlCol="0">
            <a:spAutoFit/>
          </a:bodyPr>
          <a:lstStyle/>
          <a:p>
            <a:r>
              <a:rPr lang="pl-PL" dirty="0"/>
              <a:t>widzenie lunetowe</a:t>
            </a:r>
          </a:p>
        </p:txBody>
      </p:sp>
      <p:pic>
        <p:nvPicPr>
          <p:cNvPr id="17" name="Obraz 16" descr="zrzut ekranu ze strony urzędu miasta Krakowa z założonym filtrem widzenia połowicznego">
            <a:extLst>
              <a:ext uri="{FF2B5EF4-FFF2-40B4-BE49-F238E27FC236}">
                <a16:creationId xmlns:a16="http://schemas.microsoft.com/office/drawing/2014/main" id="{A9237BB3-9900-42E7-A3D2-E335E026FB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6160" y="1182972"/>
            <a:ext cx="3865840" cy="1800000"/>
          </a:xfrm>
          <a:prstGeom prst="rect">
            <a:avLst/>
          </a:prstGeom>
        </p:spPr>
      </p:pic>
      <p:sp>
        <p:nvSpPr>
          <p:cNvPr id="23" name="pole tekstowe 22">
            <a:extLst>
              <a:ext uri="{FF2B5EF4-FFF2-40B4-BE49-F238E27FC236}">
                <a16:creationId xmlns:a16="http://schemas.microsoft.com/office/drawing/2014/main" id="{70BC8C26-3808-4B54-B187-81A1E52C43BA}"/>
              </a:ext>
            </a:extLst>
          </p:cNvPr>
          <p:cNvSpPr txBox="1"/>
          <p:nvPr/>
        </p:nvSpPr>
        <p:spPr>
          <a:xfrm>
            <a:off x="8326158" y="3120643"/>
            <a:ext cx="3865839" cy="369332"/>
          </a:xfrm>
          <a:prstGeom prst="rect">
            <a:avLst/>
          </a:prstGeom>
          <a:noFill/>
        </p:spPr>
        <p:txBody>
          <a:bodyPr wrap="square" rtlCol="0">
            <a:spAutoFit/>
          </a:bodyPr>
          <a:lstStyle/>
          <a:p>
            <a:r>
              <a:rPr lang="pl-PL" dirty="0"/>
              <a:t>widzenie połowiczne</a:t>
            </a:r>
          </a:p>
        </p:txBody>
      </p:sp>
      <p:pic>
        <p:nvPicPr>
          <p:cNvPr id="7" name="Obraz 6" descr="zrzut ekranu ze strony urzędu miasta Krakowa z założonym filtrem widzenia skrajnego">
            <a:extLst>
              <a:ext uri="{FF2B5EF4-FFF2-40B4-BE49-F238E27FC236}">
                <a16:creationId xmlns:a16="http://schemas.microsoft.com/office/drawing/2014/main" id="{CB891ED6-D817-4DFE-B840-C7401B2C86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309" y="3656368"/>
            <a:ext cx="3865839" cy="1800000"/>
          </a:xfrm>
          <a:prstGeom prst="rect">
            <a:avLst/>
          </a:prstGeom>
        </p:spPr>
      </p:pic>
      <p:sp>
        <p:nvSpPr>
          <p:cNvPr id="24" name="pole tekstowe 23">
            <a:extLst>
              <a:ext uri="{FF2B5EF4-FFF2-40B4-BE49-F238E27FC236}">
                <a16:creationId xmlns:a16="http://schemas.microsoft.com/office/drawing/2014/main" id="{024E2ACB-29DA-49F5-9B14-F9886BEC6D0D}"/>
              </a:ext>
            </a:extLst>
          </p:cNvPr>
          <p:cNvSpPr txBox="1"/>
          <p:nvPr/>
        </p:nvSpPr>
        <p:spPr>
          <a:xfrm>
            <a:off x="194308" y="5633951"/>
            <a:ext cx="3865839" cy="369332"/>
          </a:xfrm>
          <a:prstGeom prst="rect">
            <a:avLst/>
          </a:prstGeom>
          <a:noFill/>
        </p:spPr>
        <p:txBody>
          <a:bodyPr wrap="square" rtlCol="0">
            <a:spAutoFit/>
          </a:bodyPr>
          <a:lstStyle/>
          <a:p>
            <a:r>
              <a:rPr lang="pl-PL" dirty="0"/>
              <a:t>widzenie skrajne</a:t>
            </a:r>
          </a:p>
        </p:txBody>
      </p:sp>
      <p:pic>
        <p:nvPicPr>
          <p:cNvPr id="13" name="Obraz 12" descr="zrzut ekranu ze strony urzędu miasta Krakowa z założonym filtrem widzenia plamkowego">
            <a:extLst>
              <a:ext uri="{FF2B5EF4-FFF2-40B4-BE49-F238E27FC236}">
                <a16:creationId xmlns:a16="http://schemas.microsoft.com/office/drawing/2014/main" id="{0A8C49E0-B19A-4D36-97CF-4D22266CD7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0232" y="3656368"/>
            <a:ext cx="3865840" cy="1800000"/>
          </a:xfrm>
          <a:prstGeom prst="rect">
            <a:avLst/>
          </a:prstGeom>
        </p:spPr>
      </p:pic>
      <p:sp>
        <p:nvSpPr>
          <p:cNvPr id="25" name="pole tekstowe 24">
            <a:extLst>
              <a:ext uri="{FF2B5EF4-FFF2-40B4-BE49-F238E27FC236}">
                <a16:creationId xmlns:a16="http://schemas.microsoft.com/office/drawing/2014/main" id="{7770D562-BEED-473E-B59F-CAA6E5CD23F1}"/>
              </a:ext>
            </a:extLst>
          </p:cNvPr>
          <p:cNvSpPr txBox="1"/>
          <p:nvPr/>
        </p:nvSpPr>
        <p:spPr>
          <a:xfrm>
            <a:off x="4260232" y="5633951"/>
            <a:ext cx="3865839" cy="369332"/>
          </a:xfrm>
          <a:prstGeom prst="rect">
            <a:avLst/>
          </a:prstGeom>
          <a:noFill/>
        </p:spPr>
        <p:txBody>
          <a:bodyPr wrap="square" rtlCol="0">
            <a:spAutoFit/>
          </a:bodyPr>
          <a:lstStyle/>
          <a:p>
            <a:r>
              <a:rPr lang="pl-PL" dirty="0"/>
              <a:t>widzenie plamkowe</a:t>
            </a:r>
          </a:p>
        </p:txBody>
      </p:sp>
      <p:pic>
        <p:nvPicPr>
          <p:cNvPr id="20" name="Obraz 19" descr="zrzut ekranu ze strony urzędu miasta Krakowa z założonym filtrem widzenia resztkowego">
            <a:extLst>
              <a:ext uri="{FF2B5EF4-FFF2-40B4-BE49-F238E27FC236}">
                <a16:creationId xmlns:a16="http://schemas.microsoft.com/office/drawing/2014/main" id="{B5A210A9-2667-47FB-8DB0-BF8E6F3A35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6156" y="3656368"/>
            <a:ext cx="3865840" cy="1800000"/>
          </a:xfrm>
          <a:prstGeom prst="rect">
            <a:avLst/>
          </a:prstGeom>
        </p:spPr>
      </p:pic>
      <p:sp>
        <p:nvSpPr>
          <p:cNvPr id="26" name="pole tekstowe 25">
            <a:extLst>
              <a:ext uri="{FF2B5EF4-FFF2-40B4-BE49-F238E27FC236}">
                <a16:creationId xmlns:a16="http://schemas.microsoft.com/office/drawing/2014/main" id="{FAD559E5-4460-43B2-84B4-A5D778466F3C}"/>
              </a:ext>
            </a:extLst>
          </p:cNvPr>
          <p:cNvSpPr txBox="1"/>
          <p:nvPr/>
        </p:nvSpPr>
        <p:spPr>
          <a:xfrm>
            <a:off x="8326161" y="5666324"/>
            <a:ext cx="3865839" cy="369332"/>
          </a:xfrm>
          <a:prstGeom prst="rect">
            <a:avLst/>
          </a:prstGeom>
          <a:noFill/>
        </p:spPr>
        <p:txBody>
          <a:bodyPr wrap="square" rtlCol="0">
            <a:spAutoFit/>
          </a:bodyPr>
          <a:lstStyle/>
          <a:p>
            <a:r>
              <a:rPr lang="pl-PL" dirty="0"/>
              <a:t>widzenie resztkowe</a:t>
            </a:r>
          </a:p>
        </p:txBody>
      </p:sp>
    </p:spTree>
    <p:extLst>
      <p:ext uri="{BB962C8B-B14F-4D97-AF65-F5344CB8AC3E}">
        <p14:creationId xmlns:p14="http://schemas.microsoft.com/office/powerpoint/2010/main" val="31622670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29442A-CA11-4B60-BF1E-84A323BE997D}"/>
              </a:ext>
            </a:extLst>
          </p:cNvPr>
          <p:cNvSpPr>
            <a:spLocks noGrp="1"/>
          </p:cNvSpPr>
          <p:nvPr>
            <p:ph type="title"/>
          </p:nvPr>
        </p:nvSpPr>
        <p:spPr/>
        <p:txBody>
          <a:bodyPr>
            <a:normAutofit/>
          </a:bodyPr>
          <a:lstStyle/>
          <a:p>
            <a:r>
              <a:rPr lang="pl-PL" dirty="0"/>
              <a:t>Przykłady widzenia (2 z 2)</a:t>
            </a:r>
          </a:p>
        </p:txBody>
      </p:sp>
      <p:sp>
        <p:nvSpPr>
          <p:cNvPr id="3" name="Symbol zastępczy zawartości 2">
            <a:extLst>
              <a:ext uri="{FF2B5EF4-FFF2-40B4-BE49-F238E27FC236}">
                <a16:creationId xmlns:a16="http://schemas.microsoft.com/office/drawing/2014/main" id="{D1F5F8AC-0210-4BBC-A5A1-1435FE765EE4}"/>
              </a:ext>
            </a:extLst>
          </p:cNvPr>
          <p:cNvSpPr>
            <a:spLocks noGrp="1"/>
          </p:cNvSpPr>
          <p:nvPr>
            <p:ph idx="1"/>
          </p:nvPr>
        </p:nvSpPr>
        <p:spPr/>
        <p:txBody>
          <a:bodyPr>
            <a:normAutofit/>
          </a:bodyPr>
          <a:lstStyle/>
          <a:p>
            <a:pPr marL="0" indent="0">
              <a:lnSpc>
                <a:spcPct val="134000"/>
              </a:lnSpc>
              <a:buNone/>
            </a:pPr>
            <a:r>
              <a:rPr lang="pl-PL" dirty="0"/>
              <a:t>Zaburzenie rozpoznawania barw jest</a:t>
            </a:r>
          </a:p>
          <a:p>
            <a:pPr>
              <a:lnSpc>
                <a:spcPct val="134000"/>
              </a:lnSpc>
            </a:pPr>
            <a:r>
              <a:rPr lang="pl-PL" dirty="0"/>
              <a:t>często potocznie nazywana daltonizmem (nieadekwatnie)</a:t>
            </a:r>
          </a:p>
          <a:p>
            <a:pPr>
              <a:lnSpc>
                <a:spcPct val="134000"/>
              </a:lnSpc>
            </a:pPr>
            <a:r>
              <a:rPr lang="pl-PL" dirty="0"/>
              <a:t>niezdolnością do spostrzegania różnic pomiędzy niektórymi lub wszystkimi barwami, które są dostrzegane przez inne osoby</a:t>
            </a:r>
          </a:p>
          <a:p>
            <a:pPr>
              <a:lnSpc>
                <a:spcPct val="134000"/>
              </a:lnSpc>
            </a:pPr>
            <a:r>
              <a:rPr lang="pl-PL" dirty="0"/>
              <a:t>zazwyczaj uwarunkowana genetycznie</a:t>
            </a:r>
          </a:p>
          <a:p>
            <a:pPr>
              <a:lnSpc>
                <a:spcPct val="134000"/>
              </a:lnSpc>
            </a:pPr>
            <a:endParaRPr lang="pl-PL" dirty="0"/>
          </a:p>
        </p:txBody>
      </p:sp>
    </p:spTree>
    <p:extLst>
      <p:ext uri="{BB962C8B-B14F-4D97-AF65-F5344CB8AC3E}">
        <p14:creationId xmlns:p14="http://schemas.microsoft.com/office/powerpoint/2010/main" val="4767798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5BD7B6-793A-6C7A-9E76-39556C3D46D1}"/>
              </a:ext>
            </a:extLst>
          </p:cNvPr>
          <p:cNvSpPr>
            <a:spLocks noGrp="1"/>
          </p:cNvSpPr>
          <p:nvPr>
            <p:ph type="title"/>
          </p:nvPr>
        </p:nvSpPr>
        <p:spPr/>
        <p:txBody>
          <a:bodyPr/>
          <a:lstStyle/>
          <a:p>
            <a:r>
              <a:rPr lang="pl-PL" dirty="0"/>
              <a:t>Porównanie sposobów widzenia</a:t>
            </a:r>
          </a:p>
        </p:txBody>
      </p:sp>
      <p:pic>
        <p:nvPicPr>
          <p:cNvPr id="3" name="Picture 2" descr="grafika przedstawiająca 4 prostokąty, każdy ma 6 pasków, w pierwszym prostokącie jest widzenie normalne: paski są w kolorach czerwony, pomarańczowy, żółty, zielony, niebieski, fioletowy. na kolejnych prostokątach kolory pasków pokazują odpowiedniki poszczególnych barw przy różnym postrzeganiu barw">
            <a:extLst>
              <a:ext uri="{FF2B5EF4-FFF2-40B4-BE49-F238E27FC236}">
                <a16:creationId xmlns:a16="http://schemas.microsoft.com/office/drawing/2014/main" id="{CF935AB7-1A72-7DB7-C60E-5BB9993DAF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6030" y="2852267"/>
            <a:ext cx="11759940" cy="1643413"/>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41751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C1BD00-216F-6FC1-F931-5FCE1A1316C5}"/>
              </a:ext>
            </a:extLst>
          </p:cNvPr>
          <p:cNvSpPr>
            <a:spLocks noGrp="1"/>
          </p:cNvSpPr>
          <p:nvPr>
            <p:ph type="title"/>
          </p:nvPr>
        </p:nvSpPr>
        <p:spPr/>
        <p:txBody>
          <a:bodyPr>
            <a:normAutofit/>
          </a:bodyPr>
          <a:lstStyle/>
          <a:p>
            <a:r>
              <a:rPr lang="pl-PL" sz="2800" dirty="0"/>
              <a:t>Z czego korzystają osoby z niepełnosprawnością wzroku (1 z 6)</a:t>
            </a:r>
          </a:p>
        </p:txBody>
      </p:sp>
      <p:sp>
        <p:nvSpPr>
          <p:cNvPr id="3" name="Symbol zastępczy zawartości 2">
            <a:extLst>
              <a:ext uri="{FF2B5EF4-FFF2-40B4-BE49-F238E27FC236}">
                <a16:creationId xmlns:a16="http://schemas.microsoft.com/office/drawing/2014/main" id="{6BC6969A-A451-8988-09C9-E804BC7135AC}"/>
              </a:ext>
            </a:extLst>
          </p:cNvPr>
          <p:cNvSpPr>
            <a:spLocks noGrp="1"/>
          </p:cNvSpPr>
          <p:nvPr>
            <p:ph idx="1"/>
          </p:nvPr>
        </p:nvSpPr>
        <p:spPr/>
        <p:txBody>
          <a:bodyPr>
            <a:normAutofit/>
          </a:bodyPr>
          <a:lstStyle/>
          <a:p>
            <a:pPr marL="0" indent="0">
              <a:buNone/>
            </a:pPr>
            <a:r>
              <a:rPr lang="pl-PL" b="1" dirty="0"/>
              <a:t>Biała laska </a:t>
            </a:r>
            <a:r>
              <a:rPr lang="pl-PL" dirty="0"/>
              <a:t>(nie zawsze musi być biała </a:t>
            </a:r>
            <a:r>
              <a:rPr lang="pl-PL" dirty="0">
                <a:sym typeface="Wingdings" panose="05000000000000000000" pitchFamily="2" charset="2"/>
              </a:rPr>
              <a:t>) – służy do tego, aby:</a:t>
            </a:r>
            <a:endParaRPr lang="pl-PL" dirty="0"/>
          </a:p>
          <a:p>
            <a:r>
              <a:rPr lang="pl-PL" dirty="0"/>
              <a:t>rozpoznawać teren,</a:t>
            </a:r>
          </a:p>
          <a:p>
            <a:r>
              <a:rPr lang="pl-PL" dirty="0"/>
              <a:t>sprawdzać trudno dostępne miejsca na drodze i zmiany w poziomie chodnika,</a:t>
            </a:r>
          </a:p>
          <a:p>
            <a:r>
              <a:rPr lang="pl-PL" dirty="0"/>
              <a:t>wykrywać i omijać przeszkody, które mogą być na drodze.</a:t>
            </a:r>
          </a:p>
          <a:p>
            <a:pPr marL="0" indent="0">
              <a:buNone/>
            </a:pPr>
            <a:r>
              <a:rPr lang="pl-PL" dirty="0"/>
              <a:t>Biała laska daje niezależność osobom niewidomym. Zwróć uwagę, by na drodze nie było nic, czego nie można wyczuć za pomocą laski, np. hulajnogi.</a:t>
            </a:r>
          </a:p>
          <a:p>
            <a:pPr marL="0" indent="0">
              <a:buNone/>
            </a:pPr>
            <a:r>
              <a:rPr lang="pl-PL" dirty="0"/>
              <a:t>To będzie duże i realne wsparcie.</a:t>
            </a:r>
          </a:p>
        </p:txBody>
      </p:sp>
    </p:spTree>
    <p:extLst>
      <p:ext uri="{BB962C8B-B14F-4D97-AF65-F5344CB8AC3E}">
        <p14:creationId xmlns:p14="http://schemas.microsoft.com/office/powerpoint/2010/main" val="24460560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1C985E-B31A-5FDC-B9DA-31190C076EF5}"/>
              </a:ext>
            </a:extLst>
          </p:cNvPr>
          <p:cNvSpPr>
            <a:spLocks noGrp="1"/>
          </p:cNvSpPr>
          <p:nvPr>
            <p:ph type="title"/>
          </p:nvPr>
        </p:nvSpPr>
        <p:spPr/>
        <p:txBody>
          <a:bodyPr>
            <a:normAutofit/>
          </a:bodyPr>
          <a:lstStyle/>
          <a:p>
            <a:r>
              <a:rPr lang="pl-PL" sz="2800" dirty="0"/>
              <a:t>Z czego korzystają osoby z niepełnosprawnością wzroku (2 z 6)</a:t>
            </a:r>
          </a:p>
        </p:txBody>
      </p:sp>
      <p:sp>
        <p:nvSpPr>
          <p:cNvPr id="3" name="Symbol zastępczy zawartości 2">
            <a:extLst>
              <a:ext uri="{FF2B5EF4-FFF2-40B4-BE49-F238E27FC236}">
                <a16:creationId xmlns:a16="http://schemas.microsoft.com/office/drawing/2014/main" id="{99B06F51-BB4D-0D9F-C5A3-0FA6611A474E}"/>
              </a:ext>
            </a:extLst>
          </p:cNvPr>
          <p:cNvSpPr>
            <a:spLocks noGrp="1"/>
          </p:cNvSpPr>
          <p:nvPr>
            <p:ph idx="1"/>
          </p:nvPr>
        </p:nvSpPr>
        <p:spPr>
          <a:xfrm>
            <a:off x="838200" y="1825625"/>
            <a:ext cx="10515600" cy="2346764"/>
          </a:xfrm>
        </p:spPr>
        <p:txBody>
          <a:bodyPr/>
          <a:lstStyle/>
          <a:p>
            <a:pPr marL="0" indent="0">
              <a:buNone/>
            </a:pPr>
            <a:r>
              <a:rPr lang="pl-PL" b="1" dirty="0"/>
              <a:t>Czytnik ekranu (technologia asystująca)</a:t>
            </a:r>
          </a:p>
          <a:p>
            <a:r>
              <a:rPr lang="pl-PL" dirty="0"/>
              <a:t>program komputerowy lub urządzenie, które przekształca informacje wyświetlane na ekranie komputera (telefonu, tabletu) na dźwięk lub inną formę dostępną dla użytkowników.</a:t>
            </a:r>
          </a:p>
        </p:txBody>
      </p:sp>
      <p:pic>
        <p:nvPicPr>
          <p:cNvPr id="4" name="Picture 6">
            <a:extLst>
              <a:ext uri="{FF2B5EF4-FFF2-40B4-BE49-F238E27FC236}">
                <a16:creationId xmlns:a16="http://schemas.microsoft.com/office/drawing/2014/main" id="{BD2662CC-3DCB-1348-394D-F2DD29EA0A36}"/>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5502" y="4172390"/>
            <a:ext cx="3974370" cy="22355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78DAA159-4A3E-B797-0966-CFBC733791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1297" y="4172389"/>
            <a:ext cx="3356665" cy="2235585"/>
          </a:xfrm>
          <a:prstGeom prst="rect">
            <a:avLst/>
          </a:prstGeom>
          <a:noFill/>
          <a:ln>
            <a:solidFill>
              <a:schemeClr val="tx1"/>
            </a:solidFill>
          </a:ln>
        </p:spPr>
      </p:pic>
    </p:spTree>
    <p:extLst>
      <p:ext uri="{BB962C8B-B14F-4D97-AF65-F5344CB8AC3E}">
        <p14:creationId xmlns:p14="http://schemas.microsoft.com/office/powerpoint/2010/main" val="129859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617183-E708-6711-8AF0-FE0C0DC2A2BC}"/>
              </a:ext>
            </a:extLst>
          </p:cNvPr>
          <p:cNvSpPr>
            <a:spLocks noGrp="1"/>
          </p:cNvSpPr>
          <p:nvPr>
            <p:ph type="title"/>
          </p:nvPr>
        </p:nvSpPr>
        <p:spPr/>
        <p:txBody>
          <a:bodyPr/>
          <a:lstStyle/>
          <a:p>
            <a:r>
              <a:rPr lang="pl-PL" dirty="0"/>
              <a:t>Najważniejsza zasada dostępności </a:t>
            </a:r>
          </a:p>
        </p:txBody>
      </p:sp>
      <p:sp>
        <p:nvSpPr>
          <p:cNvPr id="3" name="Symbol zastępczy zawartości 2">
            <a:extLst>
              <a:ext uri="{FF2B5EF4-FFF2-40B4-BE49-F238E27FC236}">
                <a16:creationId xmlns:a16="http://schemas.microsoft.com/office/drawing/2014/main" id="{3571B8E9-4CA5-16FA-CB42-88C340C25AC8}"/>
              </a:ext>
            </a:extLst>
          </p:cNvPr>
          <p:cNvSpPr>
            <a:spLocks noGrp="1"/>
          </p:cNvSpPr>
          <p:nvPr>
            <p:ph idx="1"/>
          </p:nvPr>
        </p:nvSpPr>
        <p:spPr/>
        <p:txBody>
          <a:bodyPr>
            <a:normAutofit fontScale="77500" lnSpcReduction="20000"/>
          </a:bodyPr>
          <a:lstStyle/>
          <a:p>
            <a:pPr marL="0" indent="0" algn="ctr">
              <a:buNone/>
            </a:pPr>
            <a:endParaRPr lang="pl-PL" b="1" dirty="0"/>
          </a:p>
          <a:p>
            <a:pPr marL="0" indent="0" algn="ctr">
              <a:buNone/>
            </a:pPr>
            <a:r>
              <a:rPr lang="pl-PL" sz="3500" b="1" dirty="0"/>
              <a:t>Niezbędne dla niektórych, użyteczne dla wszystkich</a:t>
            </a:r>
          </a:p>
          <a:p>
            <a:pPr marL="0" indent="0" algn="ctr">
              <a:buNone/>
            </a:pPr>
            <a:r>
              <a:rPr lang="pl-PL" sz="3500" dirty="0"/>
              <a:t>(„</a:t>
            </a:r>
            <a:r>
              <a:rPr lang="pl-PL" sz="3500" dirty="0" err="1"/>
              <a:t>Essential</a:t>
            </a:r>
            <a:r>
              <a:rPr lang="pl-PL" sz="3500" dirty="0"/>
              <a:t> for </a:t>
            </a:r>
            <a:r>
              <a:rPr lang="pl-PL" sz="3500" dirty="0" err="1"/>
              <a:t>some</a:t>
            </a:r>
            <a:r>
              <a:rPr lang="pl-PL" sz="3500" dirty="0"/>
              <a:t>, </a:t>
            </a:r>
            <a:r>
              <a:rPr lang="pl-PL" sz="3500" dirty="0" err="1"/>
              <a:t>useful</a:t>
            </a:r>
            <a:r>
              <a:rPr lang="pl-PL" sz="3500" dirty="0"/>
              <a:t> for </a:t>
            </a:r>
            <a:r>
              <a:rPr lang="pl-PL" sz="3500" dirty="0" err="1"/>
              <a:t>all</a:t>
            </a:r>
            <a:r>
              <a:rPr lang="pl-PL" sz="3500" dirty="0"/>
              <a:t>”)</a:t>
            </a:r>
            <a:endParaRPr lang="pl-PL" sz="3500" b="1" dirty="0"/>
          </a:p>
          <a:p>
            <a:pPr marL="0" indent="0">
              <a:spcBef>
                <a:spcPts val="19601"/>
              </a:spcBef>
              <a:buNone/>
            </a:pPr>
            <a:r>
              <a:rPr lang="en-US" sz="1800" dirty="0" err="1"/>
              <a:t>Źródło</a:t>
            </a:r>
            <a:r>
              <a:rPr lang="en-US" sz="1800" dirty="0"/>
              <a:t>: W3C Web Accessibility Initiative (WAI)</a:t>
            </a:r>
          </a:p>
        </p:txBody>
      </p:sp>
    </p:spTree>
    <p:extLst>
      <p:ext uri="{BB962C8B-B14F-4D97-AF65-F5344CB8AC3E}">
        <p14:creationId xmlns:p14="http://schemas.microsoft.com/office/powerpoint/2010/main" val="23075494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D12796-7C7D-4963-8120-DE79B82DF92B}"/>
              </a:ext>
            </a:extLst>
          </p:cNvPr>
          <p:cNvSpPr>
            <a:spLocks noGrp="1"/>
          </p:cNvSpPr>
          <p:nvPr>
            <p:ph type="title"/>
          </p:nvPr>
        </p:nvSpPr>
        <p:spPr/>
        <p:txBody>
          <a:bodyPr>
            <a:normAutofit/>
          </a:bodyPr>
          <a:lstStyle/>
          <a:p>
            <a:r>
              <a:rPr lang="pl-PL" sz="2800" dirty="0"/>
              <a:t>Z czego korzystają osoby z niepełnosprawnością wzroku (3 z 6)</a:t>
            </a:r>
          </a:p>
        </p:txBody>
      </p:sp>
      <p:sp>
        <p:nvSpPr>
          <p:cNvPr id="7" name="Symbol zastępczy zawartości 6">
            <a:extLst>
              <a:ext uri="{FF2B5EF4-FFF2-40B4-BE49-F238E27FC236}">
                <a16:creationId xmlns:a16="http://schemas.microsoft.com/office/drawing/2014/main" id="{B77AB1AF-3BCC-6B83-BEE5-D0D1D664C3D5}"/>
              </a:ext>
            </a:extLst>
          </p:cNvPr>
          <p:cNvSpPr>
            <a:spLocks noGrp="1"/>
          </p:cNvSpPr>
          <p:nvPr>
            <p:ph idx="1"/>
          </p:nvPr>
        </p:nvSpPr>
        <p:spPr>
          <a:xfrm>
            <a:off x="838200" y="1825625"/>
            <a:ext cx="10515600" cy="1022678"/>
          </a:xfrm>
        </p:spPr>
        <p:txBody>
          <a:bodyPr/>
          <a:lstStyle/>
          <a:p>
            <a:pPr marL="0" indent="0">
              <a:buNone/>
            </a:pPr>
            <a:r>
              <a:rPr lang="pl-PL" b="1" dirty="0"/>
              <a:t>Kontrasty</a:t>
            </a:r>
            <a:r>
              <a:rPr lang="pl-PL" dirty="0"/>
              <a:t> – tekstu i grafiki w stosunku do tła (ważne w przypadku osób słabowidzących)</a:t>
            </a:r>
          </a:p>
        </p:txBody>
      </p:sp>
      <p:pic>
        <p:nvPicPr>
          <p:cNvPr id="9" name="Obraz 8" descr="porównanie tekstu napisanego w niskim i wysokim kontraście; tekst brzmi: Niektórzy ludzie nie mogą czytać tekstu, jeśli nie ma wystarczającego kontrastu między tekstem a tłem.">
            <a:extLst>
              <a:ext uri="{FF2B5EF4-FFF2-40B4-BE49-F238E27FC236}">
                <a16:creationId xmlns:a16="http://schemas.microsoft.com/office/drawing/2014/main" id="{EFE0081E-325E-44FC-9022-7CF2455C78B0}"/>
              </a:ext>
            </a:extLst>
          </p:cNvPr>
          <p:cNvPicPr>
            <a:picLocks noChangeAspect="1"/>
          </p:cNvPicPr>
          <p:nvPr/>
        </p:nvPicPr>
        <p:blipFill>
          <a:blip r:embed="rId3"/>
          <a:stretch>
            <a:fillRect/>
          </a:stretch>
        </p:blipFill>
        <p:spPr>
          <a:xfrm>
            <a:off x="387889" y="2983240"/>
            <a:ext cx="11265497" cy="2098475"/>
          </a:xfrm>
          <a:prstGeom prst="rect">
            <a:avLst/>
          </a:prstGeom>
        </p:spPr>
      </p:pic>
    </p:spTree>
    <p:extLst>
      <p:ext uri="{BB962C8B-B14F-4D97-AF65-F5344CB8AC3E}">
        <p14:creationId xmlns:p14="http://schemas.microsoft.com/office/powerpoint/2010/main" val="1613258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A14EC2-B3FC-6BC6-C0DB-9DF69252D404}"/>
              </a:ext>
            </a:extLst>
          </p:cNvPr>
          <p:cNvSpPr>
            <a:spLocks noGrp="1"/>
          </p:cNvSpPr>
          <p:nvPr>
            <p:ph type="title"/>
          </p:nvPr>
        </p:nvSpPr>
        <p:spPr/>
        <p:txBody>
          <a:bodyPr>
            <a:normAutofit/>
          </a:bodyPr>
          <a:lstStyle/>
          <a:p>
            <a:r>
              <a:rPr lang="pl-PL" sz="2800" dirty="0"/>
              <a:t>Z czego korzystają osoby z niepełnosprawnością wzroku (4 z 6)</a:t>
            </a:r>
          </a:p>
        </p:txBody>
      </p:sp>
      <p:sp>
        <p:nvSpPr>
          <p:cNvPr id="3" name="Symbol zastępczy zawartości 2">
            <a:extLst>
              <a:ext uri="{FF2B5EF4-FFF2-40B4-BE49-F238E27FC236}">
                <a16:creationId xmlns:a16="http://schemas.microsoft.com/office/drawing/2014/main" id="{F0053863-73D4-46A3-7FF8-0C44E3571636}"/>
              </a:ext>
            </a:extLst>
          </p:cNvPr>
          <p:cNvSpPr>
            <a:spLocks noGrp="1"/>
          </p:cNvSpPr>
          <p:nvPr>
            <p:ph idx="1"/>
          </p:nvPr>
        </p:nvSpPr>
        <p:spPr/>
        <p:txBody>
          <a:bodyPr>
            <a:normAutofit/>
          </a:bodyPr>
          <a:lstStyle/>
          <a:p>
            <a:pPr marL="0" indent="0">
              <a:buNone/>
            </a:pPr>
            <a:r>
              <a:rPr lang="pl-PL" b="1" dirty="0"/>
              <a:t>Audiodeskrypcja (AD)</a:t>
            </a:r>
          </a:p>
          <a:p>
            <a:r>
              <a:rPr lang="pl-PL" dirty="0"/>
              <a:t>słowny opis tego, co widzimy w audycji audiowizualnej, dziele plastycznym czy podczas wydarzenia</a:t>
            </a:r>
          </a:p>
          <a:p>
            <a:r>
              <a:rPr lang="pl-PL" dirty="0"/>
              <a:t>AD może być dodana do ścieżki dźwiękowej filmu, nagrana w formie audioprzewodnika, tworzona lub odczytywana „na żywo”, na przykład na galach, koncertach, w teatrze czy podczas wydarzeń sportowych.</a:t>
            </a:r>
          </a:p>
        </p:txBody>
      </p:sp>
    </p:spTree>
    <p:extLst>
      <p:ext uri="{BB962C8B-B14F-4D97-AF65-F5344CB8AC3E}">
        <p14:creationId xmlns:p14="http://schemas.microsoft.com/office/powerpoint/2010/main" val="34628395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443CCE-EA1D-813E-9FE3-3AA5211D3A2E}"/>
              </a:ext>
            </a:extLst>
          </p:cNvPr>
          <p:cNvSpPr>
            <a:spLocks noGrp="1"/>
          </p:cNvSpPr>
          <p:nvPr>
            <p:ph type="title"/>
          </p:nvPr>
        </p:nvSpPr>
        <p:spPr/>
        <p:txBody>
          <a:bodyPr/>
          <a:lstStyle/>
          <a:p>
            <a:r>
              <a:rPr lang="pl-PL" dirty="0"/>
              <a:t>Warto obejrzeć (4)</a:t>
            </a:r>
          </a:p>
        </p:txBody>
      </p:sp>
      <p:sp>
        <p:nvSpPr>
          <p:cNvPr id="3" name="Symbol zastępczy zawartości 2">
            <a:extLst>
              <a:ext uri="{FF2B5EF4-FFF2-40B4-BE49-F238E27FC236}">
                <a16:creationId xmlns:a16="http://schemas.microsoft.com/office/drawing/2014/main" id="{28D93F96-043C-8A1F-B2D6-D3D23AC6A51A}"/>
              </a:ext>
            </a:extLst>
          </p:cNvPr>
          <p:cNvSpPr>
            <a:spLocks noGrp="1"/>
          </p:cNvSpPr>
          <p:nvPr>
            <p:ph idx="1"/>
          </p:nvPr>
        </p:nvSpPr>
        <p:spPr/>
        <p:txBody>
          <a:bodyPr/>
          <a:lstStyle/>
          <a:p>
            <a:r>
              <a:rPr lang="pl-PL" dirty="0">
                <a:hlinkClick r:id="rId2"/>
              </a:rPr>
              <a:t>Film o psach przewodnikach „Nazywam się Pies Przewodnik”</a:t>
            </a:r>
            <a:r>
              <a:rPr lang="pl-PL" dirty="0"/>
              <a:t> – przykład audiodeskrypcji (czas trwania: 3:32)</a:t>
            </a:r>
          </a:p>
        </p:txBody>
      </p:sp>
      <p:pic>
        <p:nvPicPr>
          <p:cNvPr id="4" name="Obraz 3">
            <a:extLst>
              <a:ext uri="{FF2B5EF4-FFF2-40B4-BE49-F238E27FC236}">
                <a16:creationId xmlns:a16="http://schemas.microsoft.com/office/drawing/2014/main" id="{F0D086C8-8B0E-6A9D-1290-020F899899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353" y="3307506"/>
            <a:ext cx="6130447" cy="2869457"/>
          </a:xfrm>
          <a:prstGeom prst="rect">
            <a:avLst/>
          </a:prstGeom>
        </p:spPr>
      </p:pic>
    </p:spTree>
    <p:extLst>
      <p:ext uri="{BB962C8B-B14F-4D97-AF65-F5344CB8AC3E}">
        <p14:creationId xmlns:p14="http://schemas.microsoft.com/office/powerpoint/2010/main" val="5665305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7317C7-8468-450D-A116-CE18381D0C66}"/>
              </a:ext>
            </a:extLst>
          </p:cNvPr>
          <p:cNvSpPr>
            <a:spLocks noGrp="1"/>
          </p:cNvSpPr>
          <p:nvPr>
            <p:ph type="title"/>
          </p:nvPr>
        </p:nvSpPr>
        <p:spPr/>
        <p:txBody>
          <a:bodyPr>
            <a:normAutofit/>
          </a:bodyPr>
          <a:lstStyle/>
          <a:p>
            <a:r>
              <a:rPr lang="pl-PL" sz="2800" dirty="0"/>
              <a:t>Z czego korzystają osoby z niepełnosprawnością wzroku (5 z 6)</a:t>
            </a:r>
          </a:p>
        </p:txBody>
      </p:sp>
      <p:sp>
        <p:nvSpPr>
          <p:cNvPr id="3" name="Symbol zastępczy zawartości 2">
            <a:extLst>
              <a:ext uri="{FF2B5EF4-FFF2-40B4-BE49-F238E27FC236}">
                <a16:creationId xmlns:a16="http://schemas.microsoft.com/office/drawing/2014/main" id="{2E9634C3-6C48-173E-435F-69D7E8E78318}"/>
              </a:ext>
            </a:extLst>
          </p:cNvPr>
          <p:cNvSpPr>
            <a:spLocks noGrp="1"/>
          </p:cNvSpPr>
          <p:nvPr>
            <p:ph idx="1"/>
          </p:nvPr>
        </p:nvSpPr>
        <p:spPr/>
        <p:txBody>
          <a:bodyPr/>
          <a:lstStyle/>
          <a:p>
            <a:pPr marL="0" indent="0">
              <a:buNone/>
            </a:pPr>
            <a:r>
              <a:rPr lang="pl-PL" b="1" dirty="0"/>
              <a:t>Znaczniki dźwiękowe</a:t>
            </a:r>
          </a:p>
          <a:p>
            <a:r>
              <a:rPr lang="pl-PL" dirty="0"/>
              <a:t>montowane są w strategicznych punktach przestrzeni tworząc system nawigacyjno-informacyjny</a:t>
            </a:r>
          </a:p>
          <a:p>
            <a:r>
              <a:rPr lang="pl-PL" dirty="0"/>
              <a:t>emitując dźwięk pozwalają osobom precyzyjnie określić kierunek, </a:t>
            </a:r>
            <a:br>
              <a:rPr lang="pl-PL" dirty="0"/>
            </a:br>
            <a:r>
              <a:rPr lang="pl-PL" dirty="0"/>
              <a:t>w którym należy podążać, aby dotrzeć do celu</a:t>
            </a:r>
          </a:p>
          <a:p>
            <a:r>
              <a:rPr lang="pl-PL" dirty="0"/>
              <a:t>dodatkowo mogą zawierać opisy przestrzeni wyświetlane w aplikacji przy każdym miejscu, w którym zamontowany został znacznik</a:t>
            </a:r>
          </a:p>
        </p:txBody>
      </p:sp>
    </p:spTree>
    <p:extLst>
      <p:ext uri="{BB962C8B-B14F-4D97-AF65-F5344CB8AC3E}">
        <p14:creationId xmlns:p14="http://schemas.microsoft.com/office/powerpoint/2010/main" val="32123174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7317C7-8468-450D-A116-CE18381D0C66}"/>
              </a:ext>
            </a:extLst>
          </p:cNvPr>
          <p:cNvSpPr>
            <a:spLocks noGrp="1"/>
          </p:cNvSpPr>
          <p:nvPr>
            <p:ph type="title"/>
          </p:nvPr>
        </p:nvSpPr>
        <p:spPr/>
        <p:txBody>
          <a:bodyPr>
            <a:normAutofit/>
          </a:bodyPr>
          <a:lstStyle/>
          <a:p>
            <a:r>
              <a:rPr lang="pl-PL" sz="3000" dirty="0"/>
              <a:t>Przykład znaczników dźwiękowych</a:t>
            </a:r>
          </a:p>
        </p:txBody>
      </p:sp>
      <p:pic>
        <p:nvPicPr>
          <p:cNvPr id="4" name="Picture 2" descr="grafika pokazująca umieszczenie znacznika przy drzwiach wejściowych do budynku">
            <a:extLst>
              <a:ext uri="{FF2B5EF4-FFF2-40B4-BE49-F238E27FC236}">
                <a16:creationId xmlns:a16="http://schemas.microsoft.com/office/drawing/2014/main" id="{668B359C-E109-DB87-C24D-AA5B6E7F6B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473"/>
          <a:stretch/>
        </p:blipFill>
        <p:spPr bwMode="auto">
          <a:xfrm>
            <a:off x="1105383" y="1987195"/>
            <a:ext cx="5421541" cy="43240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Obraz 4" descr="zbliżenie na znacznik dźwiękowy ">
            <a:extLst>
              <a:ext uri="{FF2B5EF4-FFF2-40B4-BE49-F238E27FC236}">
                <a16:creationId xmlns:a16="http://schemas.microsoft.com/office/drawing/2014/main" id="{28906E63-8CB4-4566-935E-11C709C18F4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724411" y="2488249"/>
            <a:ext cx="2286714" cy="2736349"/>
          </a:xfrm>
          <a:prstGeom prst="rect">
            <a:avLst/>
          </a:prstGeom>
          <a:ln w="38100">
            <a:solidFill>
              <a:srgbClr val="C00000"/>
            </a:solidFill>
          </a:ln>
        </p:spPr>
      </p:pic>
      <p:sp>
        <p:nvSpPr>
          <p:cNvPr id="6" name="Prostokąt 5">
            <a:extLst>
              <a:ext uri="{FF2B5EF4-FFF2-40B4-BE49-F238E27FC236}">
                <a16:creationId xmlns:a16="http://schemas.microsoft.com/office/drawing/2014/main" id="{4F53B3ED-CACE-4341-A9E1-47D0D6AAF297}"/>
              </a:ext>
              <a:ext uri="{C183D7F6-B498-43B3-948B-1728B52AA6E4}">
                <adec:decorative xmlns:adec="http://schemas.microsoft.com/office/drawing/2017/decorative" val="1"/>
              </a:ext>
            </a:extLst>
          </p:cNvPr>
          <p:cNvSpPr/>
          <p:nvPr/>
        </p:nvSpPr>
        <p:spPr>
          <a:xfrm>
            <a:off x="4835144" y="4068836"/>
            <a:ext cx="511629" cy="5878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cxnSp>
        <p:nvCxnSpPr>
          <p:cNvPr id="8" name="Łącznik prosty 7">
            <a:extLst>
              <a:ext uri="{FF2B5EF4-FFF2-40B4-BE49-F238E27FC236}">
                <a16:creationId xmlns:a16="http://schemas.microsoft.com/office/drawing/2014/main" id="{32F33A13-3389-479B-83F2-9DFDC0AA51C1}"/>
              </a:ext>
              <a:ext uri="{C183D7F6-B498-43B3-948B-1728B52AA6E4}">
                <adec:decorative xmlns:adec="http://schemas.microsoft.com/office/drawing/2017/decorative" val="1"/>
              </a:ext>
            </a:extLst>
          </p:cNvPr>
          <p:cNvCxnSpPr>
            <a:cxnSpLocks/>
          </p:cNvCxnSpPr>
          <p:nvPr/>
        </p:nvCxnSpPr>
        <p:spPr>
          <a:xfrm flipV="1">
            <a:off x="5346773" y="3237043"/>
            <a:ext cx="2367128" cy="95188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3479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4F9F62D-FB78-CC5B-6D23-F12C53E40F27}"/>
              </a:ext>
            </a:extLst>
          </p:cNvPr>
          <p:cNvSpPr>
            <a:spLocks noGrp="1"/>
          </p:cNvSpPr>
          <p:nvPr>
            <p:ph type="title"/>
          </p:nvPr>
        </p:nvSpPr>
        <p:spPr/>
        <p:txBody>
          <a:bodyPr>
            <a:normAutofit/>
          </a:bodyPr>
          <a:lstStyle/>
          <a:p>
            <a:r>
              <a:rPr lang="pl-PL" sz="2800" dirty="0"/>
              <a:t>Z czego korzystają osoby z niepełnosprawnością wzroku (6 z 6)</a:t>
            </a:r>
          </a:p>
        </p:txBody>
      </p:sp>
      <p:sp>
        <p:nvSpPr>
          <p:cNvPr id="3" name="Symbol zastępczy zawartości 2">
            <a:extLst>
              <a:ext uri="{FF2B5EF4-FFF2-40B4-BE49-F238E27FC236}">
                <a16:creationId xmlns:a16="http://schemas.microsoft.com/office/drawing/2014/main" id="{B2C8369B-56DC-E559-4DED-3414A6AF8538}"/>
              </a:ext>
            </a:extLst>
          </p:cNvPr>
          <p:cNvSpPr>
            <a:spLocks noGrp="1"/>
          </p:cNvSpPr>
          <p:nvPr>
            <p:ph idx="1"/>
          </p:nvPr>
        </p:nvSpPr>
        <p:spPr/>
        <p:txBody>
          <a:bodyPr>
            <a:normAutofit/>
          </a:bodyPr>
          <a:lstStyle/>
          <a:p>
            <a:pPr marL="0" indent="0">
              <a:buNone/>
            </a:pPr>
            <a:r>
              <a:rPr lang="pl-PL" b="1" dirty="0"/>
              <a:t>Pies asystujący </a:t>
            </a:r>
          </a:p>
          <a:p>
            <a:r>
              <a:rPr lang="pl-PL" dirty="0"/>
              <a:t>jest ubrany w tzw. szorki i kamizelkę z napisem, który informuje o jego roli „pies asystujący” lub „pies przewodnik”.</a:t>
            </a:r>
          </a:p>
          <a:p>
            <a:r>
              <a:rPr lang="pl-PL" dirty="0"/>
              <a:t>Pamiętaj, by nie zaczepiać psa ani nie pytać, czy możesz go pogłaskać. </a:t>
            </a:r>
            <a:br>
              <a:rPr lang="pl-PL" dirty="0"/>
            </a:br>
            <a:r>
              <a:rPr lang="pl-PL" dirty="0"/>
              <a:t>Nie możesz :)</a:t>
            </a:r>
          </a:p>
          <a:p>
            <a:r>
              <a:rPr lang="pl-PL" dirty="0"/>
              <a:t>Osoba z psem asystującym ma prawo wchodzić do budynków użyteczności publicznej (pies nie musi mieć kagańca)</a:t>
            </a:r>
          </a:p>
        </p:txBody>
      </p:sp>
    </p:spTree>
    <p:extLst>
      <p:ext uri="{BB962C8B-B14F-4D97-AF65-F5344CB8AC3E}">
        <p14:creationId xmlns:p14="http://schemas.microsoft.com/office/powerpoint/2010/main" val="19696237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A528E0-412F-0E84-D5FD-1FBAA553AED8}"/>
              </a:ext>
            </a:extLst>
          </p:cNvPr>
          <p:cNvSpPr>
            <a:spLocks noGrp="1"/>
          </p:cNvSpPr>
          <p:nvPr>
            <p:ph type="title"/>
          </p:nvPr>
        </p:nvSpPr>
        <p:spPr/>
        <p:txBody>
          <a:bodyPr/>
          <a:lstStyle/>
          <a:p>
            <a:r>
              <a:rPr lang="pl-PL" dirty="0"/>
              <a:t>Wejście z psem asystującym</a:t>
            </a:r>
          </a:p>
        </p:txBody>
      </p:sp>
      <p:sp>
        <p:nvSpPr>
          <p:cNvPr id="3" name="Symbol zastępczy tekstu 2">
            <a:extLst>
              <a:ext uri="{FF2B5EF4-FFF2-40B4-BE49-F238E27FC236}">
                <a16:creationId xmlns:a16="http://schemas.microsoft.com/office/drawing/2014/main" id="{1036DFBA-AEA8-BC0C-4879-BB790E55AAD5}"/>
              </a:ext>
            </a:extLst>
          </p:cNvPr>
          <p:cNvSpPr>
            <a:spLocks noGrp="1"/>
          </p:cNvSpPr>
          <p:nvPr>
            <p:ph idx="1"/>
          </p:nvPr>
        </p:nvSpPr>
        <p:spPr>
          <a:xfrm>
            <a:off x="838200" y="1690688"/>
            <a:ext cx="10515600" cy="4351338"/>
          </a:xfrm>
        </p:spPr>
        <p:txBody>
          <a:bodyPr/>
          <a:lstStyle/>
          <a:p>
            <a:r>
              <a:rPr lang="pl-PL" dirty="0"/>
              <a:t>Właściciel/ka musi mieć przy sobie certyfikat psa asystującego oraz aktualną książeczkę zdrowia</a:t>
            </a:r>
          </a:p>
        </p:txBody>
      </p:sp>
      <p:pic>
        <p:nvPicPr>
          <p:cNvPr id="7" name="Obraz 6" descr="osoba idąca z psem przewodnikiem, trzyma za sztywną uprząż psa">
            <a:extLst>
              <a:ext uri="{FF2B5EF4-FFF2-40B4-BE49-F238E27FC236}">
                <a16:creationId xmlns:a16="http://schemas.microsoft.com/office/drawing/2014/main" id="{096A5BB6-CCA7-2D99-5D54-65A5A28AD5A9}"/>
              </a:ext>
            </a:extLst>
          </p:cNvPr>
          <p:cNvPicPr>
            <a:picLocks noChangeAspect="1"/>
          </p:cNvPicPr>
          <p:nvPr/>
        </p:nvPicPr>
        <p:blipFill>
          <a:blip r:embed="rId3"/>
          <a:stretch>
            <a:fillRect/>
          </a:stretch>
        </p:blipFill>
        <p:spPr>
          <a:xfrm>
            <a:off x="1625601" y="2756202"/>
            <a:ext cx="3200399" cy="3517598"/>
          </a:xfrm>
          <a:prstGeom prst="rect">
            <a:avLst/>
          </a:prstGeom>
          <a:ln>
            <a:solidFill>
              <a:schemeClr val="tx1"/>
            </a:solidFill>
          </a:ln>
        </p:spPr>
      </p:pic>
      <p:pic>
        <p:nvPicPr>
          <p:cNvPr id="5" name="Picture 2" descr="pies podający telefon ze stołu">
            <a:extLst>
              <a:ext uri="{FF2B5EF4-FFF2-40B4-BE49-F238E27FC236}">
                <a16:creationId xmlns:a16="http://schemas.microsoft.com/office/drawing/2014/main" id="{97C98944-9822-2410-5831-98D13F43D1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08" r="6521"/>
          <a:stretch/>
        </p:blipFill>
        <p:spPr bwMode="auto">
          <a:xfrm>
            <a:off x="5803900" y="2757845"/>
            <a:ext cx="5575300" cy="35159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8904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07C7A9-C832-41F7-8F12-DD765C3A76C0}"/>
              </a:ext>
            </a:extLst>
          </p:cNvPr>
          <p:cNvSpPr>
            <a:spLocks noGrp="1"/>
          </p:cNvSpPr>
          <p:nvPr>
            <p:ph type="title"/>
          </p:nvPr>
        </p:nvSpPr>
        <p:spPr/>
        <p:txBody>
          <a:bodyPr/>
          <a:lstStyle/>
          <a:p>
            <a:r>
              <a:rPr lang="pl-PL" dirty="0"/>
              <a:t>Rodzaje psów asystujących</a:t>
            </a:r>
          </a:p>
        </p:txBody>
      </p:sp>
      <p:sp>
        <p:nvSpPr>
          <p:cNvPr id="5" name="Symbol zastępczy zawartości 4">
            <a:extLst>
              <a:ext uri="{FF2B5EF4-FFF2-40B4-BE49-F238E27FC236}">
                <a16:creationId xmlns:a16="http://schemas.microsoft.com/office/drawing/2014/main" id="{36FAA7C6-C5D0-4B40-55C9-5C7B2564A523}"/>
              </a:ext>
            </a:extLst>
          </p:cNvPr>
          <p:cNvSpPr>
            <a:spLocks noGrp="1"/>
          </p:cNvSpPr>
          <p:nvPr>
            <p:ph idx="1"/>
          </p:nvPr>
        </p:nvSpPr>
        <p:spPr/>
        <p:txBody>
          <a:bodyPr/>
          <a:lstStyle/>
          <a:p>
            <a:r>
              <a:rPr lang="pl-PL" dirty="0"/>
              <a:t>Pies przewodnik osoby niewidomej lub słabowidzącej</a:t>
            </a:r>
          </a:p>
          <a:p>
            <a:r>
              <a:rPr lang="pl-PL" dirty="0"/>
              <a:t>Pies asystent osoby z niepełnosprawnością ruchową</a:t>
            </a:r>
          </a:p>
          <a:p>
            <a:r>
              <a:rPr lang="pl-PL" dirty="0"/>
              <a:t>Pies sygnalizujący dźwięki osobom G/głuchym i słabosłyszącej</a:t>
            </a:r>
          </a:p>
          <a:p>
            <a:r>
              <a:rPr lang="pl-PL" dirty="0"/>
              <a:t>Pies sygnalizujący atak choroby (np. epilepsji, chorób serca)</a:t>
            </a:r>
          </a:p>
          <a:p>
            <a:endParaRPr lang="pl-PL" dirty="0"/>
          </a:p>
        </p:txBody>
      </p:sp>
    </p:spTree>
    <p:extLst>
      <p:ext uri="{BB962C8B-B14F-4D97-AF65-F5344CB8AC3E}">
        <p14:creationId xmlns:p14="http://schemas.microsoft.com/office/powerpoint/2010/main" val="12803595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3ACCA2-6839-455D-98A1-E7227A22EE80}"/>
              </a:ext>
            </a:extLst>
          </p:cNvPr>
          <p:cNvSpPr>
            <a:spLocks noGrp="1"/>
          </p:cNvSpPr>
          <p:nvPr>
            <p:ph type="title"/>
          </p:nvPr>
        </p:nvSpPr>
        <p:spPr/>
        <p:txBody>
          <a:bodyPr/>
          <a:lstStyle/>
          <a:p>
            <a:r>
              <a:rPr lang="pl-PL" dirty="0"/>
              <a:t>Bariery: architektoniczne dla osób z niepełnosprawnością wzroku (przykłady)</a:t>
            </a:r>
          </a:p>
        </p:txBody>
      </p:sp>
      <p:sp>
        <p:nvSpPr>
          <p:cNvPr id="3" name="Symbol zastępczy zawartości 2">
            <a:extLst>
              <a:ext uri="{FF2B5EF4-FFF2-40B4-BE49-F238E27FC236}">
                <a16:creationId xmlns:a16="http://schemas.microsoft.com/office/drawing/2014/main" id="{FDF53349-6886-451B-B869-8A14CE6291D3}"/>
              </a:ext>
            </a:extLst>
          </p:cNvPr>
          <p:cNvSpPr>
            <a:spLocks noGrp="1"/>
          </p:cNvSpPr>
          <p:nvPr>
            <p:ph idx="1"/>
          </p:nvPr>
        </p:nvSpPr>
        <p:spPr/>
        <p:txBody>
          <a:bodyPr>
            <a:normAutofit/>
          </a:bodyPr>
          <a:lstStyle/>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nieoznakowane przeszklone drzwi/gabloty, </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brak kontrastu między kolorem ścian a podłogi, </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informacje podane tylko w formie wizualnej, </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brak kolorystycznych i fakturowych oznaczeń schodów, </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brak oznakowania ciągów komunikacyjnych (ścieżek prowadzących)</a:t>
            </a:r>
          </a:p>
          <a:p>
            <a:pPr>
              <a:lnSpc>
                <a:spcPct val="120000"/>
              </a:lnSpc>
              <a:spcBef>
                <a:spcPts val="600"/>
              </a:spcBef>
              <a:spcAft>
                <a:spcPts val="600"/>
              </a:spcAft>
            </a:pPr>
            <a:r>
              <a:rPr lang="pl-PL" dirty="0">
                <a:ea typeface="Calibri" panose="020F0502020204030204" pitchFamily="34" charset="0"/>
                <a:cs typeface="Calibri" panose="020F0502020204030204" pitchFamily="34" charset="0"/>
              </a:rPr>
              <a:t>brak oznaczeń wypukłych i w alfabecie Braille’a</a:t>
            </a:r>
            <a:endParaRPr lang="pl-PL" dirty="0"/>
          </a:p>
        </p:txBody>
      </p:sp>
    </p:spTree>
    <p:custDataLst>
      <p:tags r:id="rId1"/>
    </p:custDataLst>
    <p:extLst>
      <p:ext uri="{BB962C8B-B14F-4D97-AF65-F5344CB8AC3E}">
        <p14:creationId xmlns:p14="http://schemas.microsoft.com/office/powerpoint/2010/main" val="34992159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A4C6C6B3-1023-BC1F-0B16-268D730D6A71}"/>
              </a:ext>
            </a:extLst>
          </p:cNvPr>
          <p:cNvSpPr>
            <a:spLocks noGrp="1"/>
          </p:cNvSpPr>
          <p:nvPr>
            <p:ph type="title"/>
          </p:nvPr>
        </p:nvSpPr>
        <p:spPr/>
        <p:txBody>
          <a:bodyPr/>
          <a:lstStyle/>
          <a:p>
            <a:r>
              <a:rPr lang="pl-PL" dirty="0"/>
              <a:t>Dostępność architektoniczna </a:t>
            </a:r>
          </a:p>
        </p:txBody>
      </p:sp>
      <p:pic>
        <p:nvPicPr>
          <p:cNvPr id="4" name="Symbol zastępczy zawartości 3" descr="przeszklona strefa wejścia - brak oznaczeń">
            <a:extLst>
              <a:ext uri="{FF2B5EF4-FFF2-40B4-BE49-F238E27FC236}">
                <a16:creationId xmlns:a16="http://schemas.microsoft.com/office/drawing/2014/main" id="{14ED5217-99A7-6037-D397-EB01822C8A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5464" y="1601854"/>
            <a:ext cx="4854555" cy="4036946"/>
          </a:xfrm>
          <a:prstGeom prst="rect">
            <a:avLst/>
          </a:prstGeom>
          <a:ln w="19050">
            <a:solidFill>
              <a:schemeClr val="tx1"/>
            </a:solidFill>
          </a:ln>
        </p:spPr>
      </p:pic>
      <p:pic>
        <p:nvPicPr>
          <p:cNvPr id="5" name="Obraz 4" descr="wejście do sklepu Biedronka oznaczone wyraźnie kontrastowo w żółtym kolorze">
            <a:extLst>
              <a:ext uri="{FF2B5EF4-FFF2-40B4-BE49-F238E27FC236}">
                <a16:creationId xmlns:a16="http://schemas.microsoft.com/office/drawing/2014/main" id="{58083555-3CFE-DD17-46FD-7DA7C1478E1D}"/>
              </a:ext>
            </a:extLst>
          </p:cNvPr>
          <p:cNvPicPr>
            <a:picLocks noChangeAspect="1"/>
          </p:cNvPicPr>
          <p:nvPr/>
        </p:nvPicPr>
        <p:blipFill rotWithShape="1">
          <a:blip r:embed="rId4"/>
          <a:srcRect l="6218" t="15333" r="15910" b="1126"/>
          <a:stretch/>
        </p:blipFill>
        <p:spPr>
          <a:xfrm>
            <a:off x="5678247" y="1601854"/>
            <a:ext cx="6105916" cy="4036946"/>
          </a:xfrm>
          <a:prstGeom prst="rect">
            <a:avLst/>
          </a:prstGeom>
          <a:ln w="19050">
            <a:solidFill>
              <a:schemeClr val="tx1"/>
            </a:solidFill>
          </a:ln>
        </p:spPr>
      </p:pic>
    </p:spTree>
    <p:extLst>
      <p:ext uri="{BB962C8B-B14F-4D97-AF65-F5344CB8AC3E}">
        <p14:creationId xmlns:p14="http://schemas.microsoft.com/office/powerpoint/2010/main" val="747631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2F2B95-3C93-55E5-E469-5969083321D5}"/>
              </a:ext>
            </a:extLst>
          </p:cNvPr>
          <p:cNvSpPr>
            <a:spLocks noGrp="1"/>
          </p:cNvSpPr>
          <p:nvPr>
            <p:ph type="title"/>
          </p:nvPr>
        </p:nvSpPr>
        <p:spPr/>
        <p:txBody>
          <a:bodyPr/>
          <a:lstStyle/>
          <a:p>
            <a:r>
              <a:rPr lang="pl-PL" dirty="0"/>
              <a:t>„Niezbędna dla niektórych, użyteczna dla wszystkich” (1 z 2)</a:t>
            </a:r>
          </a:p>
        </p:txBody>
      </p:sp>
      <p:sp>
        <p:nvSpPr>
          <p:cNvPr id="3" name="Symbol zastępczy zawartości 2">
            <a:extLst>
              <a:ext uri="{FF2B5EF4-FFF2-40B4-BE49-F238E27FC236}">
                <a16:creationId xmlns:a16="http://schemas.microsoft.com/office/drawing/2014/main" id="{13B73A1C-B7C6-3EFB-5AD0-0BC2F4813BC4}"/>
              </a:ext>
            </a:extLst>
          </p:cNvPr>
          <p:cNvSpPr>
            <a:spLocks noGrp="1"/>
          </p:cNvSpPr>
          <p:nvPr>
            <p:ph idx="1"/>
          </p:nvPr>
        </p:nvSpPr>
        <p:spPr/>
        <p:txBody>
          <a:bodyPr>
            <a:normAutofit/>
          </a:bodyPr>
          <a:lstStyle/>
          <a:p>
            <a:pPr marL="304815" indent="-304815">
              <a:spcBef>
                <a:spcPts val="400"/>
              </a:spcBef>
              <a:spcAft>
                <a:spcPts val="800"/>
              </a:spcAft>
            </a:pPr>
            <a:r>
              <a:rPr lang="pl-PL" dirty="0"/>
              <a:t>Ważne, żeby nie postrzegać dostępności, jako rozwiązań projektowanych tylko dla osób z niepełnosprawnościami – te rozwiązania będę korzystne, użyteczne i przyjazne dla wszystkich.</a:t>
            </a:r>
          </a:p>
          <a:p>
            <a:pPr marL="304815" indent="-304815">
              <a:spcBef>
                <a:spcPts val="400"/>
              </a:spcBef>
              <a:spcAft>
                <a:spcPts val="800"/>
              </a:spcAft>
            </a:pPr>
            <a:r>
              <a:rPr lang="pl-PL" b="1" dirty="0"/>
              <a:t>Zapewniając dostępność jednej grupie pamiętaj, by nie utrudniać lub uniemożliwiać innej grupie osób skorzystanie z naszego rozwiązania</a:t>
            </a:r>
          </a:p>
          <a:p>
            <a:endParaRPr lang="pl-PL" dirty="0"/>
          </a:p>
          <a:p>
            <a:endParaRPr lang="pl-PL" dirty="0"/>
          </a:p>
        </p:txBody>
      </p:sp>
    </p:spTree>
    <p:extLst>
      <p:ext uri="{BB962C8B-B14F-4D97-AF65-F5344CB8AC3E}">
        <p14:creationId xmlns:p14="http://schemas.microsoft.com/office/powerpoint/2010/main" val="25577828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CF33380D-0B70-92A6-FFB2-0A30B6746064}"/>
              </a:ext>
            </a:extLst>
          </p:cNvPr>
          <p:cNvSpPr>
            <a:spLocks noGrp="1"/>
          </p:cNvSpPr>
          <p:nvPr>
            <p:ph type="title"/>
          </p:nvPr>
        </p:nvSpPr>
        <p:spPr/>
        <p:txBody>
          <a:bodyPr/>
          <a:lstStyle/>
          <a:p>
            <a:r>
              <a:rPr lang="pl-PL" dirty="0"/>
              <a:t>Przykłady nieoznaczonych przegród szklanych</a:t>
            </a:r>
          </a:p>
        </p:txBody>
      </p:sp>
      <p:pic>
        <p:nvPicPr>
          <p:cNvPr id="9" name="Symbol zastępczy zawartości 8" descr="oszklone drzwi, niewidoczna przegroda szklana">
            <a:extLst>
              <a:ext uri="{FF2B5EF4-FFF2-40B4-BE49-F238E27FC236}">
                <a16:creationId xmlns:a16="http://schemas.microsoft.com/office/drawing/2014/main" id="{BB43051C-3031-5E73-DCC2-C941BDC6E9B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9885" y="1152078"/>
            <a:ext cx="5868294" cy="4401220"/>
          </a:xfrm>
          <a:ln>
            <a:solidFill>
              <a:schemeClr val="tx1"/>
            </a:solidFill>
          </a:ln>
        </p:spPr>
      </p:pic>
      <p:pic>
        <p:nvPicPr>
          <p:cNvPr id="4" name="Symbol zastępczy zawartości 3" descr="poprawne oznaczenie szklanych drzwi">
            <a:extLst>
              <a:ext uri="{FF2B5EF4-FFF2-40B4-BE49-F238E27FC236}">
                <a16:creationId xmlns:a16="http://schemas.microsoft.com/office/drawing/2014/main" id="{72F27789-7DAB-9491-8749-999B6664D6EB}"/>
              </a:ext>
            </a:extLst>
          </p:cNvPr>
          <p:cNvPicPr>
            <a:picLocks noChangeAspect="1"/>
          </p:cNvPicPr>
          <p:nvPr/>
        </p:nvPicPr>
        <p:blipFill>
          <a:blip r:embed="rId4"/>
          <a:stretch>
            <a:fillRect/>
          </a:stretch>
        </p:blipFill>
        <p:spPr>
          <a:xfrm rot="5400000">
            <a:off x="5911103" y="1152078"/>
            <a:ext cx="5868294" cy="4401220"/>
          </a:xfrm>
          <a:prstGeom prst="rect">
            <a:avLst/>
          </a:prstGeom>
          <a:ln>
            <a:solidFill>
              <a:schemeClr val="tx1"/>
            </a:solidFill>
          </a:ln>
        </p:spPr>
      </p:pic>
    </p:spTree>
    <p:extLst>
      <p:ext uri="{BB962C8B-B14F-4D97-AF65-F5344CB8AC3E}">
        <p14:creationId xmlns:p14="http://schemas.microsoft.com/office/powerpoint/2010/main" val="7843413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0D805D-178D-66B7-5637-106E52527D48}"/>
              </a:ext>
            </a:extLst>
          </p:cNvPr>
          <p:cNvSpPr>
            <a:spLocks noGrp="1"/>
          </p:cNvSpPr>
          <p:nvPr>
            <p:ph type="title"/>
          </p:nvPr>
        </p:nvSpPr>
        <p:spPr/>
        <p:txBody>
          <a:bodyPr/>
          <a:lstStyle/>
          <a:p>
            <a:r>
              <a:rPr lang="pl-PL" dirty="0"/>
              <a:t>Nieoznaczone schody</a:t>
            </a:r>
          </a:p>
        </p:txBody>
      </p:sp>
      <p:pic>
        <p:nvPicPr>
          <p:cNvPr id="11" name="Obraz 10" descr="nieoznakowane schody zewnętrzne - widok z boku">
            <a:extLst>
              <a:ext uri="{FF2B5EF4-FFF2-40B4-BE49-F238E27FC236}">
                <a16:creationId xmlns:a16="http://schemas.microsoft.com/office/drawing/2014/main" id="{E6A79BD4-8E63-407D-9098-152FFF3ECE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598" y="1135725"/>
            <a:ext cx="6164803" cy="4623603"/>
          </a:xfrm>
          <a:prstGeom prst="rect">
            <a:avLst/>
          </a:prstGeom>
          <a:ln w="19050">
            <a:solidFill>
              <a:schemeClr val="tx1"/>
            </a:solidFill>
          </a:ln>
        </p:spPr>
      </p:pic>
      <p:pic>
        <p:nvPicPr>
          <p:cNvPr id="6" name="Symbol zastępczy zawartości 5" descr="nieoznakowane schody - widok z dołu">
            <a:extLst>
              <a:ext uri="{FF2B5EF4-FFF2-40B4-BE49-F238E27FC236}">
                <a16:creationId xmlns:a16="http://schemas.microsoft.com/office/drawing/2014/main" id="{4620A2AD-C552-4B61-8921-1BDB9BCC48A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018953" y="365125"/>
            <a:ext cx="4623604" cy="6164806"/>
          </a:xfrm>
          <a:ln>
            <a:solidFill>
              <a:schemeClr val="tx1"/>
            </a:solidFill>
          </a:ln>
        </p:spPr>
      </p:pic>
    </p:spTree>
    <p:extLst>
      <p:ext uri="{BB962C8B-B14F-4D97-AF65-F5344CB8AC3E}">
        <p14:creationId xmlns:p14="http://schemas.microsoft.com/office/powerpoint/2010/main" val="26919655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AED18A64-606D-4EB1-9CA9-714FD5AA4BE7}"/>
              </a:ext>
            </a:extLst>
          </p:cNvPr>
          <p:cNvSpPr>
            <a:spLocks noGrp="1"/>
          </p:cNvSpPr>
          <p:nvPr>
            <p:ph type="title"/>
          </p:nvPr>
        </p:nvSpPr>
        <p:spPr/>
        <p:txBody>
          <a:bodyPr/>
          <a:lstStyle/>
          <a:p>
            <a:r>
              <a:rPr lang="pl-PL" dirty="0"/>
              <a:t>Przykłady poprawnych oznaczeń schodów (1 z 2)</a:t>
            </a:r>
          </a:p>
        </p:txBody>
      </p:sp>
      <p:pic>
        <p:nvPicPr>
          <p:cNvPr id="8" name="Obraz 7" descr="prawidłowo oznaczone schody - widok z dołu widocznie, kontrastowo oznaczone podstopnie - żółty kolor oznaczenie na ciemnych schodach daje dobry kontrast, oznaczony pierwszy i ostatni stopień w biegu">
            <a:extLst>
              <a:ext uri="{FF2B5EF4-FFF2-40B4-BE49-F238E27FC236}">
                <a16:creationId xmlns:a16="http://schemas.microsoft.com/office/drawing/2014/main" id="{387196CF-9475-E711-BCFC-FBB3C4D3F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67" y="1175071"/>
            <a:ext cx="7131586" cy="5348689"/>
          </a:xfrm>
          <a:prstGeom prst="rect">
            <a:avLst/>
          </a:prstGeom>
          <a:ln>
            <a:solidFill>
              <a:schemeClr val="tx1"/>
            </a:solidFill>
          </a:ln>
        </p:spPr>
      </p:pic>
      <p:pic>
        <p:nvPicPr>
          <p:cNvPr id="10" name="Obraz 9" descr="prawidłowo oznaczone schody - widok z góry widocznie, kontrastowo oznaczone stopnie - żółty kolor oznaczenie na ciemnych schodach daje dobry kontrast, oznaczony pierwszy i ostatni stopień w biegu">
            <a:extLst>
              <a:ext uri="{FF2B5EF4-FFF2-40B4-BE49-F238E27FC236}">
                <a16:creationId xmlns:a16="http://schemas.microsoft.com/office/drawing/2014/main" id="{2B78CBCA-8D15-99AD-E06A-59C8DC809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152565" y="1849095"/>
            <a:ext cx="5392176" cy="4044131"/>
          </a:xfrm>
          <a:prstGeom prst="rect">
            <a:avLst/>
          </a:prstGeom>
          <a:ln>
            <a:solidFill>
              <a:schemeClr val="tx1"/>
            </a:solidFill>
          </a:ln>
        </p:spPr>
      </p:pic>
    </p:spTree>
    <p:extLst>
      <p:ext uri="{BB962C8B-B14F-4D97-AF65-F5344CB8AC3E}">
        <p14:creationId xmlns:p14="http://schemas.microsoft.com/office/powerpoint/2010/main" val="33141203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prawidłowo oznaczone schody - jasny kolor schodów dobrze kontrastuje z czarnym kolorem oznaczeń - widok z dołu">
            <a:extLst>
              <a:ext uri="{FF2B5EF4-FFF2-40B4-BE49-F238E27FC236}">
                <a16:creationId xmlns:a16="http://schemas.microsoft.com/office/drawing/2014/main" id="{1359C3F4-E652-BB9C-7FD5-B2F88AE404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0585" y="1167883"/>
            <a:ext cx="6112473" cy="4584355"/>
          </a:xfrm>
          <a:prstGeom prst="rect">
            <a:avLst/>
          </a:prstGeom>
          <a:ln>
            <a:solidFill>
              <a:schemeClr val="tx1"/>
            </a:solidFill>
          </a:ln>
        </p:spPr>
      </p:pic>
      <p:pic>
        <p:nvPicPr>
          <p:cNvPr id="8" name="Obraz 7" descr="prawidłowo oznaczone schody - jasny kolor schodów dobrze kontrastuje z czarnym kolorem oznaczeń - widok z góry">
            <a:extLst>
              <a:ext uri="{FF2B5EF4-FFF2-40B4-BE49-F238E27FC236}">
                <a16:creationId xmlns:a16="http://schemas.microsoft.com/office/drawing/2014/main" id="{419B8B86-B2D4-704B-E851-37B57BCF76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68258" y="1163088"/>
            <a:ext cx="6117953" cy="4588465"/>
          </a:xfrm>
          <a:prstGeom prst="rect">
            <a:avLst/>
          </a:prstGeom>
          <a:ln>
            <a:solidFill>
              <a:schemeClr val="tx1"/>
            </a:solidFill>
          </a:ln>
        </p:spPr>
      </p:pic>
      <p:sp>
        <p:nvSpPr>
          <p:cNvPr id="2" name="Tytuł 1" hidden="1">
            <a:extLst>
              <a:ext uri="{FF2B5EF4-FFF2-40B4-BE49-F238E27FC236}">
                <a16:creationId xmlns:a16="http://schemas.microsoft.com/office/drawing/2014/main" id="{5BFB725F-280F-F881-0EE4-55A1848B4B0D}"/>
              </a:ext>
            </a:extLst>
          </p:cNvPr>
          <p:cNvSpPr>
            <a:spLocks noGrp="1"/>
          </p:cNvSpPr>
          <p:nvPr>
            <p:ph type="title"/>
          </p:nvPr>
        </p:nvSpPr>
        <p:spPr/>
        <p:txBody>
          <a:bodyPr/>
          <a:lstStyle/>
          <a:p>
            <a:r>
              <a:rPr lang="pl-PL" dirty="0"/>
              <a:t>Przykłady poprawnych oznaczeń schodów (2 z 2)</a:t>
            </a:r>
          </a:p>
        </p:txBody>
      </p:sp>
    </p:spTree>
    <p:extLst>
      <p:ext uri="{BB962C8B-B14F-4D97-AF65-F5344CB8AC3E}">
        <p14:creationId xmlns:p14="http://schemas.microsoft.com/office/powerpoint/2010/main" val="22193132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45ABFAAF-AE0D-7F60-D4E7-43C3BBA14542}"/>
              </a:ext>
            </a:extLst>
          </p:cNvPr>
          <p:cNvSpPr>
            <a:spLocks noGrp="1"/>
          </p:cNvSpPr>
          <p:nvPr>
            <p:ph type="title"/>
          </p:nvPr>
        </p:nvSpPr>
        <p:spPr/>
        <p:txBody>
          <a:bodyPr/>
          <a:lstStyle/>
          <a:p>
            <a:r>
              <a:rPr lang="pl-PL" dirty="0"/>
              <a:t>Ścieżki prowadzące</a:t>
            </a:r>
          </a:p>
        </p:txBody>
      </p:sp>
      <p:pic>
        <p:nvPicPr>
          <p:cNvPr id="4" name="Symbol zastępczy zawartości 3" descr="ścieżka prowadząca w kolorze posadzki, brak kontrastu">
            <a:extLst>
              <a:ext uri="{FF2B5EF4-FFF2-40B4-BE49-F238E27FC236}">
                <a16:creationId xmlns:a16="http://schemas.microsoft.com/office/drawing/2014/main" id="{377C4195-169F-D4E9-90FA-7B52A515EBD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365125"/>
            <a:ext cx="4411770" cy="5884236"/>
          </a:xfrm>
          <a:prstGeom prst="rect">
            <a:avLst/>
          </a:prstGeom>
          <a:ln w="19050">
            <a:solidFill>
              <a:schemeClr val="tx1"/>
            </a:solidFill>
          </a:ln>
        </p:spPr>
      </p:pic>
      <p:pic>
        <p:nvPicPr>
          <p:cNvPr id="6" name="Obraz 5" descr="naklejana ścieżka - czarne elementy na białej podłodze ">
            <a:extLst>
              <a:ext uri="{FF2B5EF4-FFF2-40B4-BE49-F238E27FC236}">
                <a16:creationId xmlns:a16="http://schemas.microsoft.com/office/drawing/2014/main" id="{85452546-C310-AD3A-9439-C5FD96A138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91928" y="2015228"/>
            <a:ext cx="6134212" cy="2834006"/>
          </a:xfrm>
          <a:prstGeom prst="rect">
            <a:avLst/>
          </a:prstGeom>
        </p:spPr>
      </p:pic>
    </p:spTree>
    <p:extLst>
      <p:ext uri="{BB962C8B-B14F-4D97-AF65-F5344CB8AC3E}">
        <p14:creationId xmlns:p14="http://schemas.microsoft.com/office/powerpoint/2010/main" val="21290631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0E60ACE9-C51D-2ABC-328D-A455A0C325DF}"/>
              </a:ext>
            </a:extLst>
          </p:cNvPr>
          <p:cNvSpPr>
            <a:spLocks noGrp="1"/>
          </p:cNvSpPr>
          <p:nvPr>
            <p:ph type="title"/>
          </p:nvPr>
        </p:nvSpPr>
        <p:spPr/>
        <p:txBody>
          <a:bodyPr/>
          <a:lstStyle/>
          <a:p>
            <a:r>
              <a:rPr lang="pl-PL" dirty="0" err="1"/>
              <a:t>Panale</a:t>
            </a:r>
            <a:r>
              <a:rPr lang="pl-PL" dirty="0"/>
              <a:t> sterujące wind</a:t>
            </a:r>
          </a:p>
        </p:txBody>
      </p:sp>
      <p:pic>
        <p:nvPicPr>
          <p:cNvPr id="4" name="Symbol zastępczy zawartości 3" descr="niedostępny panel sterowania - dotykowe przyciski ">
            <a:extLst>
              <a:ext uri="{FF2B5EF4-FFF2-40B4-BE49-F238E27FC236}">
                <a16:creationId xmlns:a16="http://schemas.microsoft.com/office/drawing/2014/main" id="{B67F4523-2401-2A15-8353-906C6151FE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2736" y="1681777"/>
            <a:ext cx="4646400" cy="3494445"/>
          </a:xfrm>
          <a:prstGeom prst="rect">
            <a:avLst/>
          </a:prstGeom>
          <a:ln w="19050">
            <a:solidFill>
              <a:schemeClr val="tx1"/>
            </a:solidFill>
          </a:ln>
        </p:spPr>
      </p:pic>
      <p:pic>
        <p:nvPicPr>
          <p:cNvPr id="6" name="Obraz 5" descr="niedostępny panel - brak wypukłych oznaczeń">
            <a:extLst>
              <a:ext uri="{FF2B5EF4-FFF2-40B4-BE49-F238E27FC236}">
                <a16:creationId xmlns:a16="http://schemas.microsoft.com/office/drawing/2014/main" id="{64710D95-6598-423B-D01F-DDA2BA5B31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8777" y="1099369"/>
            <a:ext cx="3494445" cy="4659260"/>
          </a:xfrm>
          <a:prstGeom prst="rect">
            <a:avLst/>
          </a:prstGeom>
          <a:ln w="19050">
            <a:solidFill>
              <a:schemeClr val="tx1"/>
            </a:solidFill>
          </a:ln>
        </p:spPr>
      </p:pic>
      <p:pic>
        <p:nvPicPr>
          <p:cNvPr id="5" name="Obraz 4" descr="przykład dostępnego dobrze zaprojektowanego panelu sterującego windy ">
            <a:extLst>
              <a:ext uri="{FF2B5EF4-FFF2-40B4-BE49-F238E27FC236}">
                <a16:creationId xmlns:a16="http://schemas.microsoft.com/office/drawing/2014/main" id="{40D3F104-8C45-6AE2-DB03-F8FE78AD59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452566" y="1681776"/>
            <a:ext cx="4659259" cy="3494445"/>
          </a:xfrm>
          <a:prstGeom prst="rect">
            <a:avLst/>
          </a:prstGeom>
          <a:ln w="19050">
            <a:solidFill>
              <a:schemeClr val="tx1"/>
            </a:solidFill>
          </a:ln>
        </p:spPr>
      </p:pic>
    </p:spTree>
    <p:extLst>
      <p:ext uri="{BB962C8B-B14F-4D97-AF65-F5344CB8AC3E}">
        <p14:creationId xmlns:p14="http://schemas.microsoft.com/office/powerpoint/2010/main" val="35915724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EF29C5CA-7977-2125-6884-7451606E74B0}"/>
              </a:ext>
            </a:extLst>
          </p:cNvPr>
          <p:cNvSpPr>
            <a:spLocks noGrp="1"/>
          </p:cNvSpPr>
          <p:nvPr>
            <p:ph type="title"/>
          </p:nvPr>
        </p:nvSpPr>
        <p:spPr/>
        <p:txBody>
          <a:bodyPr/>
          <a:lstStyle/>
          <a:p>
            <a:r>
              <a:rPr lang="pl-PL" dirty="0"/>
              <a:t>Informacja o rozkładzie pomieszczeń – tablica i </a:t>
            </a:r>
            <a:r>
              <a:rPr lang="pl-PL" dirty="0" err="1"/>
              <a:t>tyflomapa</a:t>
            </a:r>
            <a:endParaRPr lang="pl-PL" dirty="0"/>
          </a:p>
        </p:txBody>
      </p:sp>
      <p:pic>
        <p:nvPicPr>
          <p:cNvPr id="7" name="Symbol zastępczy zawartości 6" descr="tablica informacyjna - ciemne tło daje słaby kontrast, światło odbija się od pleksy">
            <a:extLst>
              <a:ext uri="{FF2B5EF4-FFF2-40B4-BE49-F238E27FC236}">
                <a16:creationId xmlns:a16="http://schemas.microsoft.com/office/drawing/2014/main" id="{F413DE36-69A9-33E1-AA03-3805E93827C9}"/>
              </a:ext>
            </a:extLst>
          </p:cNvPr>
          <p:cNvPicPr>
            <a:picLocks noChangeAspect="1"/>
          </p:cNvPicPr>
          <p:nvPr/>
        </p:nvPicPr>
        <p:blipFill>
          <a:blip r:embed="rId3"/>
          <a:stretch>
            <a:fillRect/>
          </a:stretch>
        </p:blipFill>
        <p:spPr>
          <a:xfrm rot="5400000">
            <a:off x="-360509" y="1057258"/>
            <a:ext cx="5851092" cy="4388318"/>
          </a:xfrm>
          <a:prstGeom prst="rect">
            <a:avLst/>
          </a:prstGeom>
          <a:ln w="19050">
            <a:solidFill>
              <a:schemeClr val="tx1"/>
            </a:solidFill>
          </a:ln>
        </p:spPr>
      </p:pic>
      <p:pic>
        <p:nvPicPr>
          <p:cNvPr id="5" name="Symbol zastępczy zawartości 3" descr="tyflomapa">
            <a:extLst>
              <a:ext uri="{FF2B5EF4-FFF2-40B4-BE49-F238E27FC236}">
                <a16:creationId xmlns:a16="http://schemas.microsoft.com/office/drawing/2014/main" id="{0735EBD1-60C3-26B1-4A66-7BF070C1B8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4704" y="1372455"/>
            <a:ext cx="6286418" cy="4804508"/>
          </a:xfrm>
          <a:prstGeom prst="rect">
            <a:avLst/>
          </a:prstGeom>
          <a:noFill/>
          <a:ln w="19050">
            <a:solidFill>
              <a:schemeClr val="tx1"/>
            </a:solidFill>
          </a:ln>
        </p:spPr>
      </p:pic>
    </p:spTree>
    <p:extLst>
      <p:ext uri="{BB962C8B-B14F-4D97-AF65-F5344CB8AC3E}">
        <p14:creationId xmlns:p14="http://schemas.microsoft.com/office/powerpoint/2010/main" val="7334348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D9D7D9-8DB2-A233-59C3-D751D2A5D337}"/>
              </a:ext>
            </a:extLst>
          </p:cNvPr>
          <p:cNvSpPr>
            <a:spLocks noGrp="1"/>
          </p:cNvSpPr>
          <p:nvPr>
            <p:ph type="title"/>
          </p:nvPr>
        </p:nvSpPr>
        <p:spPr/>
        <p:txBody>
          <a:bodyPr/>
          <a:lstStyle/>
          <a:p>
            <a:r>
              <a:rPr lang="pl-PL" dirty="0"/>
              <a:t>Przykłady poprawnych oznaczeń</a:t>
            </a:r>
          </a:p>
        </p:txBody>
      </p:sp>
      <p:pic>
        <p:nvPicPr>
          <p:cNvPr id="7" name="Obraz 6" descr="WYPUKŁE OZNAKOWANIE TOALET ">
            <a:extLst>
              <a:ext uri="{FF2B5EF4-FFF2-40B4-BE49-F238E27FC236}">
                <a16:creationId xmlns:a16="http://schemas.microsoft.com/office/drawing/2014/main" id="{33944A18-DD9A-D9FF-8C6D-13E39F80D0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88" y="642938"/>
            <a:ext cx="3257550" cy="2420938"/>
          </a:xfrm>
          <a:prstGeom prst="rect">
            <a:avLst/>
          </a:prstGeom>
          <a:ln w="19050">
            <a:solidFill>
              <a:schemeClr val="tx1"/>
            </a:solidFill>
          </a:ln>
        </p:spPr>
      </p:pic>
      <p:pic>
        <p:nvPicPr>
          <p:cNvPr id="8" name="Symbol zastępczy zawartości 8" descr="numer na drzwiach - wypukły i kontrastowy">
            <a:extLst>
              <a:ext uri="{FF2B5EF4-FFF2-40B4-BE49-F238E27FC236}">
                <a16:creationId xmlns:a16="http://schemas.microsoft.com/office/drawing/2014/main" id="{5BA1C7E2-9AEF-8D6E-7B5C-A0C0E92E3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95700" y="954088"/>
            <a:ext cx="2420938" cy="1798638"/>
          </a:xfrm>
          <a:prstGeom prst="rect">
            <a:avLst/>
          </a:prstGeom>
          <a:ln w="19050">
            <a:solidFill>
              <a:schemeClr val="tx1"/>
            </a:solidFill>
          </a:ln>
        </p:spPr>
      </p:pic>
      <p:pic>
        <p:nvPicPr>
          <p:cNvPr id="10" name="Symbol zastępczy zawartości 9" descr="oznaczenie toalety wypukłe">
            <a:extLst>
              <a:ext uri="{FF2B5EF4-FFF2-40B4-BE49-F238E27FC236}">
                <a16:creationId xmlns:a16="http://schemas.microsoft.com/office/drawing/2014/main" id="{C834F3CE-E081-9E27-31D9-EAD2EEB24FF8}"/>
              </a:ext>
            </a:extLst>
          </p:cNvPr>
          <p:cNvPicPr>
            <a:picLocks noGrp="1" noChangeAspect="1"/>
          </p:cNvPicPr>
          <p:nvPr>
            <p:ph idx="1"/>
          </p:nvPr>
        </p:nvPicPr>
        <p:blipFill rotWithShape="1">
          <a:blip r:embed="rId5"/>
          <a:srcRect l="30040" t="24148" r="24183" b="19980"/>
          <a:stretch/>
        </p:blipFill>
        <p:spPr>
          <a:xfrm rot="5400000">
            <a:off x="5756275" y="763588"/>
            <a:ext cx="2784475" cy="2543175"/>
          </a:xfrm>
          <a:prstGeom prst="rect">
            <a:avLst/>
          </a:prstGeom>
          <a:ln w="19050">
            <a:solidFill>
              <a:schemeClr val="tx1"/>
            </a:solidFill>
          </a:ln>
        </p:spPr>
      </p:pic>
      <p:pic>
        <p:nvPicPr>
          <p:cNvPr id="12" name="Obraz 11" descr="oznaczenie toalety - widok z boku, oznaczenie jest wypukłe">
            <a:extLst>
              <a:ext uri="{FF2B5EF4-FFF2-40B4-BE49-F238E27FC236}">
                <a16:creationId xmlns:a16="http://schemas.microsoft.com/office/drawing/2014/main" id="{60F63047-0D75-2AAC-F5DC-2BCC6BDCF771}"/>
              </a:ext>
            </a:extLst>
          </p:cNvPr>
          <p:cNvPicPr>
            <a:picLocks noChangeAspect="1"/>
          </p:cNvPicPr>
          <p:nvPr/>
        </p:nvPicPr>
        <p:blipFill rotWithShape="1">
          <a:blip r:embed="rId6"/>
          <a:srcRect l="13659"/>
          <a:stretch/>
        </p:blipFill>
        <p:spPr>
          <a:xfrm rot="5400000">
            <a:off x="8260556" y="877094"/>
            <a:ext cx="3487738" cy="3019425"/>
          </a:xfrm>
          <a:prstGeom prst="rect">
            <a:avLst/>
          </a:prstGeom>
          <a:ln w="19050">
            <a:solidFill>
              <a:schemeClr val="tx1"/>
            </a:solidFill>
          </a:ln>
        </p:spPr>
      </p:pic>
      <p:pic>
        <p:nvPicPr>
          <p:cNvPr id="15" name="Obraz 14" descr="wypukły numer, prawidłowy kontrast">
            <a:extLst>
              <a:ext uri="{FF2B5EF4-FFF2-40B4-BE49-F238E27FC236}">
                <a16:creationId xmlns:a16="http://schemas.microsoft.com/office/drawing/2014/main" id="{8AD17836-4D22-BB73-BC4E-EC74DDB80E18}"/>
              </a:ext>
            </a:extLst>
          </p:cNvPr>
          <p:cNvPicPr>
            <a:picLocks noChangeAspect="1"/>
          </p:cNvPicPr>
          <p:nvPr/>
        </p:nvPicPr>
        <p:blipFill rotWithShape="1">
          <a:blip r:embed="rId7"/>
          <a:srcRect b="54599"/>
          <a:stretch/>
        </p:blipFill>
        <p:spPr>
          <a:xfrm>
            <a:off x="674688" y="3138488"/>
            <a:ext cx="5129213" cy="3074988"/>
          </a:xfrm>
          <a:prstGeom prst="rect">
            <a:avLst/>
          </a:prstGeom>
          <a:ln w="19050">
            <a:solidFill>
              <a:schemeClr val="tx1"/>
            </a:solidFill>
          </a:ln>
        </p:spPr>
      </p:pic>
      <p:pic>
        <p:nvPicPr>
          <p:cNvPr id="17" name="Obraz 16" descr="rysunek drzwi toalety prawidłowo oznaczonej">
            <a:extLst>
              <a:ext uri="{FF2B5EF4-FFF2-40B4-BE49-F238E27FC236}">
                <a16:creationId xmlns:a16="http://schemas.microsoft.com/office/drawing/2014/main" id="{B50A6E2E-50AA-EE4F-4C32-1E2915A96A1A}"/>
              </a:ext>
            </a:extLst>
          </p:cNvPr>
          <p:cNvPicPr>
            <a:picLocks noChangeAspect="1"/>
          </p:cNvPicPr>
          <p:nvPr/>
        </p:nvPicPr>
        <p:blipFill>
          <a:blip r:embed="rId8"/>
          <a:stretch>
            <a:fillRect/>
          </a:stretch>
        </p:blipFill>
        <p:spPr>
          <a:xfrm>
            <a:off x="5876925" y="3502025"/>
            <a:ext cx="2543175" cy="2711450"/>
          </a:xfrm>
          <a:prstGeom prst="rect">
            <a:avLst/>
          </a:prstGeom>
          <a:ln w="19050">
            <a:solidFill>
              <a:schemeClr val="tx1"/>
            </a:solidFill>
          </a:ln>
        </p:spPr>
      </p:pic>
      <p:pic>
        <p:nvPicPr>
          <p:cNvPr id="9" name="Obraz 8" descr="tablica kierunkowa w budynku">
            <a:extLst>
              <a:ext uri="{FF2B5EF4-FFF2-40B4-BE49-F238E27FC236}">
                <a16:creationId xmlns:a16="http://schemas.microsoft.com/office/drawing/2014/main" id="{67518D27-D20C-7FEB-BF2C-ED1C36CB31D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220" t="12877" r="6690" b="15989"/>
          <a:stretch/>
        </p:blipFill>
        <p:spPr bwMode="auto">
          <a:xfrm>
            <a:off x="8494713" y="4203700"/>
            <a:ext cx="3019425" cy="2009775"/>
          </a:xfrm>
          <a:prstGeom prst="rect">
            <a:avLst/>
          </a:prstGeom>
          <a:ln w="19050">
            <a:solidFill>
              <a:schemeClr val="tx1"/>
            </a:solidFill>
          </a:ln>
        </p:spPr>
      </p:pic>
    </p:spTree>
    <p:extLst>
      <p:ext uri="{BB962C8B-B14F-4D97-AF65-F5344CB8AC3E}">
        <p14:creationId xmlns:p14="http://schemas.microsoft.com/office/powerpoint/2010/main" val="17246167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741A1D-D2C8-47F5-9545-94E5B2797042}"/>
              </a:ext>
            </a:extLst>
          </p:cNvPr>
          <p:cNvSpPr>
            <a:spLocks noGrp="1"/>
          </p:cNvSpPr>
          <p:nvPr>
            <p:ph type="title"/>
          </p:nvPr>
        </p:nvSpPr>
        <p:spPr/>
        <p:txBody>
          <a:bodyPr/>
          <a:lstStyle/>
          <a:p>
            <a:r>
              <a:rPr lang="pl-PL" dirty="0"/>
              <a:t>Rozwiązania: architektoniczne dla osób z niepełnosprawnością wzroku (przykłady) </a:t>
            </a:r>
          </a:p>
        </p:txBody>
      </p:sp>
      <p:sp>
        <p:nvSpPr>
          <p:cNvPr id="3" name="Symbol zastępczy zawartości 2">
            <a:extLst>
              <a:ext uri="{FF2B5EF4-FFF2-40B4-BE49-F238E27FC236}">
                <a16:creationId xmlns:a16="http://schemas.microsoft.com/office/drawing/2014/main" id="{A528D366-069A-4247-B718-225962A5EFFC}"/>
              </a:ext>
            </a:extLst>
          </p:cNvPr>
          <p:cNvSpPr>
            <a:spLocks noGrp="1"/>
          </p:cNvSpPr>
          <p:nvPr>
            <p:ph idx="1"/>
          </p:nvPr>
        </p:nvSpPr>
        <p:spPr/>
        <p:txBody>
          <a:bodyPr>
            <a:normAutofit/>
          </a:bodyPr>
          <a:lstStyle/>
          <a:p>
            <a:pPr>
              <a:lnSpc>
                <a:spcPct val="120000"/>
              </a:lnSpc>
              <a:spcBef>
                <a:spcPts val="600"/>
              </a:spcBef>
              <a:spcAft>
                <a:spcPts val="600"/>
              </a:spcAft>
            </a:pPr>
            <a:r>
              <a:rPr lang="pl-PL" dirty="0"/>
              <a:t>Kontrastowe oznaczenia przegród szklanych</a:t>
            </a:r>
          </a:p>
          <a:p>
            <a:pPr>
              <a:lnSpc>
                <a:spcPct val="120000"/>
              </a:lnSpc>
              <a:spcBef>
                <a:spcPts val="600"/>
              </a:spcBef>
              <a:spcAft>
                <a:spcPts val="600"/>
              </a:spcAft>
            </a:pPr>
            <a:r>
              <a:rPr lang="pl-PL" dirty="0"/>
              <a:t>Zastosowanie kontrastu między podłogą a ścianami</a:t>
            </a:r>
          </a:p>
          <a:p>
            <a:pPr>
              <a:lnSpc>
                <a:spcPct val="120000"/>
              </a:lnSpc>
              <a:spcBef>
                <a:spcPts val="600"/>
              </a:spcBef>
              <a:spcAft>
                <a:spcPts val="600"/>
              </a:spcAft>
            </a:pPr>
            <a:r>
              <a:rPr lang="pl-PL" dirty="0"/>
              <a:t>Oznaczenia pomieszczeń – wypukłe i kontrastowe (konsekwencja)</a:t>
            </a:r>
          </a:p>
          <a:p>
            <a:pPr>
              <a:lnSpc>
                <a:spcPct val="120000"/>
              </a:lnSpc>
              <a:spcBef>
                <a:spcPts val="600"/>
              </a:spcBef>
              <a:spcAft>
                <a:spcPts val="600"/>
              </a:spcAft>
            </a:pPr>
            <a:r>
              <a:rPr lang="pl-PL" dirty="0"/>
              <a:t>Oznaczenie schodów – kontrastowe oraz fakturowe</a:t>
            </a:r>
          </a:p>
          <a:p>
            <a:pPr>
              <a:lnSpc>
                <a:spcPct val="120000"/>
              </a:lnSpc>
              <a:spcBef>
                <a:spcPts val="600"/>
              </a:spcBef>
              <a:spcAft>
                <a:spcPts val="600"/>
              </a:spcAft>
            </a:pPr>
            <a:r>
              <a:rPr lang="pl-PL" dirty="0"/>
              <a:t>Dobre oświetlenie </a:t>
            </a:r>
          </a:p>
          <a:p>
            <a:endParaRPr lang="pl-PL" dirty="0"/>
          </a:p>
        </p:txBody>
      </p:sp>
    </p:spTree>
    <p:custDataLst>
      <p:tags r:id="rId1"/>
    </p:custDataLst>
    <p:extLst>
      <p:ext uri="{BB962C8B-B14F-4D97-AF65-F5344CB8AC3E}">
        <p14:creationId xmlns:p14="http://schemas.microsoft.com/office/powerpoint/2010/main" val="39500951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0C544B-A0F3-48FA-84E6-392DB3EF6479}"/>
              </a:ext>
            </a:extLst>
          </p:cNvPr>
          <p:cNvSpPr>
            <a:spLocks noGrp="1"/>
          </p:cNvSpPr>
          <p:nvPr>
            <p:ph type="title"/>
          </p:nvPr>
        </p:nvSpPr>
        <p:spPr/>
        <p:txBody>
          <a:bodyPr/>
          <a:lstStyle/>
          <a:p>
            <a:r>
              <a:rPr lang="pl-PL" dirty="0"/>
              <a:t>Bariery cyfrowe dla osób z niepełnosprawnością wzroku(przykłady)</a:t>
            </a:r>
          </a:p>
        </p:txBody>
      </p:sp>
      <p:sp>
        <p:nvSpPr>
          <p:cNvPr id="3" name="Symbol zastępczy zawartości 2">
            <a:extLst>
              <a:ext uri="{FF2B5EF4-FFF2-40B4-BE49-F238E27FC236}">
                <a16:creationId xmlns:a16="http://schemas.microsoft.com/office/drawing/2014/main" id="{59BEAE38-B901-4C14-9F8F-918682499FB0}"/>
              </a:ext>
            </a:extLst>
          </p:cNvPr>
          <p:cNvSpPr>
            <a:spLocks noGrp="1"/>
          </p:cNvSpPr>
          <p:nvPr>
            <p:ph idx="1"/>
          </p:nvPr>
        </p:nvSpPr>
        <p:spPr>
          <a:xfrm>
            <a:off x="838200" y="1825625"/>
            <a:ext cx="10515600" cy="4667250"/>
          </a:xfrm>
        </p:spPr>
        <p:txBody>
          <a:bodyPr>
            <a:normAutofit/>
          </a:bodyPr>
          <a:lstStyle/>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brak opisów alternatywnych dla grafik</a:t>
            </a:r>
          </a:p>
          <a:p>
            <a:pPr>
              <a:lnSpc>
                <a:spcPct val="120000"/>
              </a:lnSpc>
              <a:spcBef>
                <a:spcPts val="600"/>
              </a:spcBef>
              <a:spcAft>
                <a:spcPts val="600"/>
              </a:spcAft>
            </a:pPr>
            <a:r>
              <a:rPr lang="pl-PL" dirty="0">
                <a:ea typeface="Calibri" panose="020F0502020204030204" pitchFamily="34" charset="0"/>
                <a:cs typeface="Calibri" panose="020F0502020204030204" pitchFamily="34" charset="0"/>
              </a:rPr>
              <a:t>brak </a:t>
            </a:r>
            <a:r>
              <a:rPr lang="pl-PL" dirty="0">
                <a:effectLst/>
                <a:ea typeface="Calibri" panose="020F0502020204030204" pitchFamily="34" charset="0"/>
                <a:cs typeface="Calibri" panose="020F0502020204030204" pitchFamily="34" charset="0"/>
              </a:rPr>
              <a:t>audiodeskrypcji </a:t>
            </a:r>
            <a:r>
              <a:rPr lang="pl-PL" dirty="0">
                <a:ea typeface="Calibri" panose="020F0502020204030204" pitchFamily="34" charset="0"/>
                <a:cs typeface="Calibri" panose="020F0502020204030204" pitchFamily="34" charset="0"/>
              </a:rPr>
              <a:t>w materiałach </a:t>
            </a:r>
            <a:r>
              <a:rPr lang="pl-PL" dirty="0">
                <a:effectLst/>
                <a:ea typeface="Calibri" panose="020F0502020204030204" pitchFamily="34" charset="0"/>
                <a:cs typeface="Calibri" panose="020F0502020204030204" pitchFamily="34" charset="0"/>
              </a:rPr>
              <a:t>multimedialnych </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formaty niedostępne dla czytników ekranu (niedostosowane strony internetowe czy dokumenty elektroniczne, np. w postaci skanu)</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brak odpowiednich kontrastów dla tekstu i/ lub grafik </a:t>
            </a:r>
          </a:p>
          <a:p>
            <a:pPr>
              <a:lnSpc>
                <a:spcPct val="120000"/>
              </a:lnSpc>
              <a:spcBef>
                <a:spcPts val="600"/>
              </a:spcBef>
              <a:spcAft>
                <a:spcPts val="600"/>
              </a:spcAft>
            </a:pPr>
            <a:r>
              <a:rPr lang="pl-PL" dirty="0">
                <a:ea typeface="Calibri" panose="020F0502020204030204" pitchFamily="34" charset="0"/>
                <a:cs typeface="Calibri" panose="020F0502020204030204" pitchFamily="34" charset="0"/>
              </a:rPr>
              <a:t>wyróżnianie treści w dokumentach tylko za pomocą koloru</a:t>
            </a:r>
            <a:endParaRPr lang="pl-PL" dirty="0">
              <a:effectLst/>
              <a:ea typeface="Calibri" panose="020F0502020204030204" pitchFamily="34" charset="0"/>
              <a:cs typeface="Calibri" panose="020F0502020204030204" pitchFamily="34" charset="0"/>
            </a:endParaRPr>
          </a:p>
          <a:p>
            <a:endParaRPr lang="pl-PL" dirty="0"/>
          </a:p>
        </p:txBody>
      </p:sp>
    </p:spTree>
    <p:extLst>
      <p:ext uri="{BB962C8B-B14F-4D97-AF65-F5344CB8AC3E}">
        <p14:creationId xmlns:p14="http://schemas.microsoft.com/office/powerpoint/2010/main" val="2177860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EF2E-3222-2CE2-8415-EB0FF4FF67D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996DE400-6A5C-AC3D-5E60-2F9FCBF8A541}"/>
              </a:ext>
            </a:extLst>
          </p:cNvPr>
          <p:cNvSpPr>
            <a:spLocks noGrp="1"/>
          </p:cNvSpPr>
          <p:nvPr>
            <p:ph type="title"/>
          </p:nvPr>
        </p:nvSpPr>
        <p:spPr/>
        <p:txBody>
          <a:bodyPr/>
          <a:lstStyle/>
          <a:p>
            <a:r>
              <a:rPr lang="pl-PL" dirty="0"/>
              <a:t>„Niezbędna dla niektórych, użyteczna dla wszystkich” (2 z 2)</a:t>
            </a:r>
          </a:p>
        </p:txBody>
      </p:sp>
      <p:sp>
        <p:nvSpPr>
          <p:cNvPr id="3" name="Symbol zastępczy zawartości 2">
            <a:extLst>
              <a:ext uri="{FF2B5EF4-FFF2-40B4-BE49-F238E27FC236}">
                <a16:creationId xmlns:a16="http://schemas.microsoft.com/office/drawing/2014/main" id="{D64BDDF0-3C55-841C-50FE-DF9E1DC6601E}"/>
              </a:ext>
            </a:extLst>
          </p:cNvPr>
          <p:cNvSpPr>
            <a:spLocks noGrp="1"/>
          </p:cNvSpPr>
          <p:nvPr>
            <p:ph idx="1"/>
          </p:nvPr>
        </p:nvSpPr>
        <p:spPr/>
        <p:txBody>
          <a:bodyPr>
            <a:normAutofit/>
          </a:bodyPr>
          <a:lstStyle/>
          <a:p>
            <a:pPr marL="0" indent="0">
              <a:spcBef>
                <a:spcPts val="400"/>
              </a:spcBef>
              <a:spcAft>
                <a:spcPts val="800"/>
              </a:spcAft>
              <a:buNone/>
            </a:pPr>
            <a:r>
              <a:rPr lang="pl-PL" dirty="0"/>
              <a:t>Przykłady:</a:t>
            </a:r>
          </a:p>
          <a:p>
            <a:pPr marL="533427" lvl="1" indent="-304815">
              <a:spcBef>
                <a:spcPts val="400"/>
              </a:spcBef>
              <a:spcAft>
                <a:spcPts val="800"/>
              </a:spcAft>
            </a:pPr>
            <a:r>
              <a:rPr lang="pl-PL" dirty="0"/>
              <a:t>Przejścia dla pieszych</a:t>
            </a:r>
          </a:p>
          <a:p>
            <a:pPr marL="533427" lvl="1" indent="-304815">
              <a:spcBef>
                <a:spcPts val="400"/>
              </a:spcBef>
              <a:spcAft>
                <a:spcPts val="800"/>
              </a:spcAft>
            </a:pPr>
            <a:r>
              <a:rPr lang="pl-PL" dirty="0"/>
              <a:t>Podpis elektroniczny</a:t>
            </a:r>
          </a:p>
          <a:p>
            <a:endParaRPr lang="pl-PL" dirty="0"/>
          </a:p>
          <a:p>
            <a:endParaRPr lang="pl-PL" dirty="0"/>
          </a:p>
        </p:txBody>
      </p:sp>
    </p:spTree>
    <p:extLst>
      <p:ext uri="{BB962C8B-B14F-4D97-AF65-F5344CB8AC3E}">
        <p14:creationId xmlns:p14="http://schemas.microsoft.com/office/powerpoint/2010/main" val="14024953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5BFAFC-F2D2-B6EF-A1E2-07DF01D17BE8}"/>
              </a:ext>
            </a:extLst>
          </p:cNvPr>
          <p:cNvSpPr>
            <a:spLocks noGrp="1"/>
          </p:cNvSpPr>
          <p:nvPr>
            <p:ph type="title"/>
          </p:nvPr>
        </p:nvSpPr>
        <p:spPr/>
        <p:txBody>
          <a:bodyPr/>
          <a:lstStyle/>
          <a:p>
            <a:r>
              <a:rPr lang="pl-PL" dirty="0"/>
              <a:t>Rozwiązania cyfrowe dla osób z niepełnosprawnością wzroku (przykłady)</a:t>
            </a:r>
          </a:p>
        </p:txBody>
      </p:sp>
      <p:sp>
        <p:nvSpPr>
          <p:cNvPr id="3" name="Symbol zastępczy zawartości 2">
            <a:extLst>
              <a:ext uri="{FF2B5EF4-FFF2-40B4-BE49-F238E27FC236}">
                <a16:creationId xmlns:a16="http://schemas.microsoft.com/office/drawing/2014/main" id="{EEBDEF5C-7CCE-9F91-E4DF-1C5A999135E3}"/>
              </a:ext>
            </a:extLst>
          </p:cNvPr>
          <p:cNvSpPr>
            <a:spLocks noGrp="1"/>
          </p:cNvSpPr>
          <p:nvPr>
            <p:ph idx="1"/>
          </p:nvPr>
        </p:nvSpPr>
        <p:spPr/>
        <p:txBody>
          <a:bodyPr/>
          <a:lstStyle/>
          <a:p>
            <a:r>
              <a:rPr lang="pl-PL" dirty="0"/>
              <a:t>opis alternatywny do zdjęć i grafik</a:t>
            </a:r>
          </a:p>
          <a:p>
            <a:r>
              <a:rPr lang="pl-PL" dirty="0"/>
              <a:t>wyróżnienia, które nie opierają się jedynie na kolorze</a:t>
            </a:r>
          </a:p>
          <a:p>
            <a:r>
              <a:rPr lang="pl-PL" dirty="0"/>
              <a:t>kolory tekstu, które są wyraźnie widoczne na kolorze tła</a:t>
            </a:r>
          </a:p>
          <a:p>
            <a:r>
              <a:rPr lang="pl-PL" dirty="0"/>
              <a:t>logiczna strukturę treści (nagłówki, listy itp.)</a:t>
            </a:r>
          </a:p>
          <a:p>
            <a:r>
              <a:rPr lang="pl-PL" dirty="0"/>
              <a:t>zrozumiałe linki, których treść wyraźnie mówi, dokąd prowadzą</a:t>
            </a:r>
          </a:p>
          <a:p>
            <a:r>
              <a:rPr lang="pl-PL" dirty="0"/>
              <a:t>etykiety opisujące, co wpisać w pole formularza</a:t>
            </a:r>
          </a:p>
          <a:p>
            <a:endParaRPr lang="pl-PL" dirty="0"/>
          </a:p>
          <a:p>
            <a:endParaRPr lang="pl-PL" dirty="0"/>
          </a:p>
        </p:txBody>
      </p:sp>
      <p:sp>
        <p:nvSpPr>
          <p:cNvPr id="4" name="Symbol zastępczy numeru slajdu 3">
            <a:extLst>
              <a:ext uri="{FF2B5EF4-FFF2-40B4-BE49-F238E27FC236}">
                <a16:creationId xmlns:a16="http://schemas.microsoft.com/office/drawing/2014/main" id="{E5A48CF7-0EAC-C7F4-6817-A8D0F093E344}"/>
              </a:ext>
            </a:extLst>
          </p:cNvPr>
          <p:cNvSpPr>
            <a:spLocks noGrp="1"/>
          </p:cNvSpPr>
          <p:nvPr>
            <p:ph type="sldNum" sz="quarter" idx="10"/>
          </p:nvPr>
        </p:nvSpPr>
        <p:spPr>
          <a:xfrm>
            <a:off x="8585200" y="7019837"/>
            <a:ext cx="1080000" cy="1800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4015AA-59F6-416B-87A6-8E3D940284E2}" type="slidenum">
              <a:rPr lang="pl-PL" smtClean="0"/>
              <a:pPr/>
              <a:t>140</a:t>
            </a:fld>
            <a:endParaRPr lang="pl-PL" dirty="0"/>
          </a:p>
        </p:txBody>
      </p:sp>
    </p:spTree>
    <p:extLst>
      <p:ext uri="{BB962C8B-B14F-4D97-AF65-F5344CB8AC3E}">
        <p14:creationId xmlns:p14="http://schemas.microsoft.com/office/powerpoint/2010/main" val="1721313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83275-A014-BC4D-ED7F-56A300B6F79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8031EB0-84EA-144E-3D64-8C67073B11BF}"/>
              </a:ext>
            </a:extLst>
          </p:cNvPr>
          <p:cNvSpPr>
            <a:spLocks noGrp="1"/>
          </p:cNvSpPr>
          <p:nvPr>
            <p:ph type="title"/>
          </p:nvPr>
        </p:nvSpPr>
        <p:spPr/>
        <p:txBody>
          <a:bodyPr/>
          <a:lstStyle/>
          <a:p>
            <a:r>
              <a:rPr lang="pl-PL" dirty="0"/>
              <a:t>Dostępność dokumentów cyfrowych (1 z 2)</a:t>
            </a:r>
          </a:p>
        </p:txBody>
      </p:sp>
      <p:sp>
        <p:nvSpPr>
          <p:cNvPr id="3" name="Symbol zastępczy zawartości 2">
            <a:extLst>
              <a:ext uri="{FF2B5EF4-FFF2-40B4-BE49-F238E27FC236}">
                <a16:creationId xmlns:a16="http://schemas.microsoft.com/office/drawing/2014/main" id="{D360549D-0D51-9985-8894-80C08D0A58A3}"/>
              </a:ext>
            </a:extLst>
          </p:cNvPr>
          <p:cNvSpPr>
            <a:spLocks noGrp="1"/>
          </p:cNvSpPr>
          <p:nvPr>
            <p:ph idx="1"/>
          </p:nvPr>
        </p:nvSpPr>
        <p:spPr>
          <a:xfrm>
            <a:off x="838200" y="1825624"/>
            <a:ext cx="10515600" cy="4844807"/>
          </a:xfrm>
        </p:spPr>
        <p:txBody>
          <a:bodyPr>
            <a:normAutofit/>
          </a:bodyPr>
          <a:lstStyle/>
          <a:p>
            <a:pPr marL="457200" indent="-457200">
              <a:lnSpc>
                <a:spcPct val="120000"/>
              </a:lnSpc>
              <a:spcBef>
                <a:spcPts val="0"/>
              </a:spcBef>
              <a:spcAft>
                <a:spcPts val="600"/>
              </a:spcAft>
              <a:buFont typeface="+mj-lt"/>
              <a:buAutoNum type="arabicPeriod"/>
            </a:pPr>
            <a:r>
              <a:rPr lang="pl-PL" dirty="0"/>
              <a:t> Czcionka – bezszeryfowa, 12, tekst do lewej </a:t>
            </a:r>
          </a:p>
          <a:p>
            <a:pPr marL="457200" indent="-457200">
              <a:lnSpc>
                <a:spcPct val="120000"/>
              </a:lnSpc>
              <a:spcBef>
                <a:spcPts val="0"/>
              </a:spcBef>
              <a:spcAft>
                <a:spcPts val="600"/>
              </a:spcAft>
              <a:buFont typeface="+mj-lt"/>
              <a:buAutoNum type="arabicPeriod"/>
            </a:pPr>
            <a:r>
              <a:rPr lang="pl-PL" dirty="0"/>
              <a:t> Struktura dokumentu – nagłówki, spis treści</a:t>
            </a:r>
          </a:p>
          <a:p>
            <a:pPr marL="457200" indent="-457200">
              <a:lnSpc>
                <a:spcPct val="120000"/>
              </a:lnSpc>
              <a:spcBef>
                <a:spcPts val="0"/>
              </a:spcBef>
              <a:spcAft>
                <a:spcPts val="600"/>
              </a:spcAft>
              <a:buFont typeface="+mj-lt"/>
              <a:buAutoNum type="arabicPeriod"/>
            </a:pPr>
            <a:r>
              <a:rPr lang="pl-PL" dirty="0"/>
              <a:t> Grafiki – tekst alternatywny</a:t>
            </a:r>
          </a:p>
          <a:p>
            <a:pPr marL="457200" indent="-457200">
              <a:lnSpc>
                <a:spcPct val="120000"/>
              </a:lnSpc>
              <a:spcBef>
                <a:spcPts val="0"/>
              </a:spcBef>
              <a:spcAft>
                <a:spcPts val="600"/>
              </a:spcAft>
              <a:buFont typeface="+mj-lt"/>
              <a:buAutoNum type="arabicPeriod"/>
            </a:pPr>
            <a:r>
              <a:rPr lang="pl-PL" dirty="0"/>
              <a:t> Listy numerowane i punktowane</a:t>
            </a:r>
          </a:p>
          <a:p>
            <a:pPr marL="457200" indent="-457200">
              <a:lnSpc>
                <a:spcPct val="120000"/>
              </a:lnSpc>
              <a:spcBef>
                <a:spcPts val="0"/>
              </a:spcBef>
              <a:spcAft>
                <a:spcPts val="600"/>
              </a:spcAft>
              <a:buFont typeface="+mj-lt"/>
              <a:buAutoNum type="arabicPeriod"/>
            </a:pPr>
            <a:r>
              <a:rPr lang="pl-PL" dirty="0"/>
              <a:t> Tabele – wiersze nagłówkowe</a:t>
            </a:r>
          </a:p>
        </p:txBody>
      </p:sp>
    </p:spTree>
    <p:extLst>
      <p:ext uri="{BB962C8B-B14F-4D97-AF65-F5344CB8AC3E}">
        <p14:creationId xmlns:p14="http://schemas.microsoft.com/office/powerpoint/2010/main" val="25416701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766BAB-3053-4B57-8D7E-7ADEDD1AD51F}"/>
              </a:ext>
            </a:extLst>
          </p:cNvPr>
          <p:cNvSpPr>
            <a:spLocks noGrp="1"/>
          </p:cNvSpPr>
          <p:nvPr>
            <p:ph type="title"/>
          </p:nvPr>
        </p:nvSpPr>
        <p:spPr/>
        <p:txBody>
          <a:bodyPr/>
          <a:lstStyle/>
          <a:p>
            <a:r>
              <a:rPr lang="pl-PL" dirty="0"/>
              <a:t>Dostępność dokumentów cyfrowych (2 z 2)</a:t>
            </a:r>
          </a:p>
        </p:txBody>
      </p:sp>
      <p:sp>
        <p:nvSpPr>
          <p:cNvPr id="3" name="Symbol zastępczy zawartości 2">
            <a:extLst>
              <a:ext uri="{FF2B5EF4-FFF2-40B4-BE49-F238E27FC236}">
                <a16:creationId xmlns:a16="http://schemas.microsoft.com/office/drawing/2014/main" id="{B2EF14B8-06A5-434B-8018-C268A5D53AD6}"/>
              </a:ext>
            </a:extLst>
          </p:cNvPr>
          <p:cNvSpPr>
            <a:spLocks noGrp="1"/>
          </p:cNvSpPr>
          <p:nvPr>
            <p:ph idx="1"/>
          </p:nvPr>
        </p:nvSpPr>
        <p:spPr>
          <a:xfrm>
            <a:off x="838200" y="1825624"/>
            <a:ext cx="10515600" cy="4844807"/>
          </a:xfrm>
        </p:spPr>
        <p:txBody>
          <a:bodyPr>
            <a:normAutofit/>
          </a:bodyPr>
          <a:lstStyle/>
          <a:p>
            <a:pPr marL="457200" indent="-457200">
              <a:lnSpc>
                <a:spcPct val="120000"/>
              </a:lnSpc>
              <a:spcBef>
                <a:spcPts val="0"/>
              </a:spcBef>
              <a:spcAft>
                <a:spcPts val="600"/>
              </a:spcAft>
              <a:buFont typeface="+mj-lt"/>
              <a:buAutoNum type="arabicPeriod" startAt="6"/>
            </a:pPr>
            <a:r>
              <a:rPr lang="pl-PL" dirty="0"/>
              <a:t>Wyróżnianie fragmentów (pogrubienie, tło, obramowanie)</a:t>
            </a:r>
          </a:p>
          <a:p>
            <a:pPr marL="457200" indent="-457200">
              <a:lnSpc>
                <a:spcPct val="120000"/>
              </a:lnSpc>
              <a:spcBef>
                <a:spcPts val="0"/>
              </a:spcBef>
              <a:spcAft>
                <a:spcPts val="600"/>
              </a:spcAft>
              <a:buFont typeface="+mj-lt"/>
              <a:buAutoNum type="arabicPeriod" startAt="6"/>
            </a:pPr>
            <a:r>
              <a:rPr lang="pl-PL" dirty="0"/>
              <a:t> Kontrast treści do tła (4,5:1 –tekst)</a:t>
            </a:r>
          </a:p>
          <a:p>
            <a:pPr marL="457200" indent="-457200">
              <a:lnSpc>
                <a:spcPct val="120000"/>
              </a:lnSpc>
              <a:spcBef>
                <a:spcPts val="0"/>
              </a:spcBef>
              <a:spcAft>
                <a:spcPts val="600"/>
              </a:spcAft>
              <a:buFont typeface="+mj-lt"/>
              <a:buAutoNum type="arabicPeriod" startAt="6"/>
            </a:pPr>
            <a:r>
              <a:rPr lang="pl-PL" dirty="0"/>
              <a:t> Linki – opisany cel </a:t>
            </a:r>
          </a:p>
          <a:p>
            <a:pPr marL="457200" indent="-457200">
              <a:lnSpc>
                <a:spcPct val="120000"/>
              </a:lnSpc>
              <a:spcBef>
                <a:spcPts val="0"/>
              </a:spcBef>
              <a:spcAft>
                <a:spcPts val="600"/>
              </a:spcAft>
              <a:buFont typeface="+mj-lt"/>
              <a:buAutoNum type="arabicPeriod" startAt="6"/>
            </a:pPr>
            <a:r>
              <a:rPr lang="pl-PL" dirty="0"/>
              <a:t> Język i tytuł dokumentu</a:t>
            </a:r>
          </a:p>
          <a:p>
            <a:pPr marL="457200" indent="-457200">
              <a:lnSpc>
                <a:spcPct val="120000"/>
              </a:lnSpc>
              <a:spcBef>
                <a:spcPts val="0"/>
              </a:spcBef>
              <a:spcAft>
                <a:spcPts val="600"/>
              </a:spcAft>
              <a:buFont typeface="+mj-lt"/>
              <a:buAutoNum type="arabicPeriod" startAt="6"/>
            </a:pPr>
            <a:r>
              <a:rPr lang="pl-PL" dirty="0"/>
              <a:t> Inspekcja dokumentu</a:t>
            </a:r>
          </a:p>
        </p:txBody>
      </p:sp>
    </p:spTree>
    <p:extLst>
      <p:ext uri="{BB962C8B-B14F-4D97-AF65-F5344CB8AC3E}">
        <p14:creationId xmlns:p14="http://schemas.microsoft.com/office/powerpoint/2010/main" val="6746342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767530-A216-4E88-9BEF-21D3399B6DD7}"/>
              </a:ext>
            </a:extLst>
          </p:cNvPr>
          <p:cNvSpPr>
            <a:spLocks noGrp="1"/>
          </p:cNvSpPr>
          <p:nvPr>
            <p:ph type="title"/>
          </p:nvPr>
        </p:nvSpPr>
        <p:spPr/>
        <p:txBody>
          <a:bodyPr/>
          <a:lstStyle/>
          <a:p>
            <a:r>
              <a:rPr lang="pl-PL" dirty="0"/>
              <a:t>Eksport DOC do PDF</a:t>
            </a:r>
          </a:p>
        </p:txBody>
      </p:sp>
      <p:sp>
        <p:nvSpPr>
          <p:cNvPr id="3" name="Symbol zastępczy zawartości 2">
            <a:extLst>
              <a:ext uri="{FF2B5EF4-FFF2-40B4-BE49-F238E27FC236}">
                <a16:creationId xmlns:a16="http://schemas.microsoft.com/office/drawing/2014/main" id="{F35635F8-05D9-4882-B044-71D035659DB4}"/>
              </a:ext>
            </a:extLst>
          </p:cNvPr>
          <p:cNvSpPr>
            <a:spLocks noGrp="1"/>
          </p:cNvSpPr>
          <p:nvPr>
            <p:ph idx="1"/>
          </p:nvPr>
        </p:nvSpPr>
        <p:spPr>
          <a:xfrm>
            <a:off x="838200" y="1825625"/>
            <a:ext cx="7400904" cy="4351338"/>
          </a:xfrm>
        </p:spPr>
        <p:txBody>
          <a:bodyPr>
            <a:normAutofit/>
          </a:bodyPr>
          <a:lstStyle/>
          <a:p>
            <a:pPr marL="0" indent="0">
              <a:lnSpc>
                <a:spcPct val="150000"/>
              </a:lnSpc>
              <a:buNone/>
            </a:pPr>
            <a:r>
              <a:rPr lang="pl-PL" dirty="0"/>
              <a:t>Opcje – Dołącz informacje niedrukowalne</a:t>
            </a:r>
          </a:p>
          <a:p>
            <a:pPr>
              <a:lnSpc>
                <a:spcPct val="150000"/>
              </a:lnSpc>
            </a:pPr>
            <a:r>
              <a:rPr lang="pl-PL" dirty="0"/>
              <a:t>Utwórz zakładki przy użyciu: Nagłówki</a:t>
            </a:r>
          </a:p>
          <a:p>
            <a:pPr>
              <a:lnSpc>
                <a:spcPct val="150000"/>
              </a:lnSpc>
            </a:pPr>
            <a:r>
              <a:rPr lang="pl-PL" b="1" dirty="0"/>
              <a:t>Tagi struktury dokumentu dla ułatwień dostępu</a:t>
            </a:r>
          </a:p>
          <a:p>
            <a:pPr marL="0" indent="0">
              <a:lnSpc>
                <a:spcPct val="150000"/>
              </a:lnSpc>
              <a:buNone/>
            </a:pPr>
            <a:endParaRPr lang="pl-PL" dirty="0"/>
          </a:p>
          <a:p>
            <a:pPr marL="0" indent="0">
              <a:lnSpc>
                <a:spcPct val="150000"/>
              </a:lnSpc>
              <a:buNone/>
            </a:pPr>
            <a:r>
              <a:rPr lang="pl-PL" dirty="0"/>
              <a:t>Skany dokumentów są niedostępne!</a:t>
            </a:r>
          </a:p>
          <a:p>
            <a:pPr>
              <a:lnSpc>
                <a:spcPct val="150000"/>
              </a:lnSpc>
            </a:pPr>
            <a:endParaRPr lang="pl-PL" sz="2000" dirty="0"/>
          </a:p>
          <a:p>
            <a:pPr marL="0" indent="0">
              <a:buNone/>
            </a:pPr>
            <a:endParaRPr lang="pl-PL" dirty="0"/>
          </a:p>
        </p:txBody>
      </p:sp>
      <p:pic>
        <p:nvPicPr>
          <p:cNvPr id="9" name="Obraz 8">
            <a:extLst>
              <a:ext uri="{FF2B5EF4-FFF2-40B4-BE49-F238E27FC236}">
                <a16:creationId xmlns:a16="http://schemas.microsoft.com/office/drawing/2014/main" id="{49421F5E-5529-4335-A4DF-D51249EF92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82933" y="479754"/>
            <a:ext cx="4570375" cy="6013121"/>
          </a:xfrm>
          <a:prstGeom prst="rect">
            <a:avLst/>
          </a:prstGeom>
          <a:ln w="19050">
            <a:solidFill>
              <a:schemeClr val="tx1"/>
            </a:solidFill>
          </a:ln>
        </p:spPr>
      </p:pic>
      <p:sp>
        <p:nvSpPr>
          <p:cNvPr id="4" name="Prostokąt 3">
            <a:extLst>
              <a:ext uri="{FF2B5EF4-FFF2-40B4-BE49-F238E27FC236}">
                <a16:creationId xmlns:a16="http://schemas.microsoft.com/office/drawing/2014/main" id="{3545CC2A-19EF-4995-A32F-B6C1856F7668}"/>
              </a:ext>
              <a:ext uri="{C183D7F6-B498-43B3-948B-1728B52AA6E4}">
                <adec:decorative xmlns:adec="http://schemas.microsoft.com/office/drawing/2017/decorative" val="1"/>
              </a:ext>
            </a:extLst>
          </p:cNvPr>
          <p:cNvSpPr/>
          <p:nvPr/>
        </p:nvSpPr>
        <p:spPr>
          <a:xfrm>
            <a:off x="7382933" y="3104443"/>
            <a:ext cx="3375378" cy="2177561"/>
          </a:xfrm>
          <a:prstGeom prst="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41437265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3C4425-B263-3784-9FAB-FF3094887C0D}"/>
              </a:ext>
            </a:extLst>
          </p:cNvPr>
          <p:cNvSpPr>
            <a:spLocks noGrp="1"/>
          </p:cNvSpPr>
          <p:nvPr>
            <p:ph type="title"/>
          </p:nvPr>
        </p:nvSpPr>
        <p:spPr/>
        <p:txBody>
          <a:bodyPr/>
          <a:lstStyle/>
          <a:p>
            <a:r>
              <a:rPr lang="pl-PL" dirty="0"/>
              <a:t>Materiały o dostępności dokumentów elektronicznych </a:t>
            </a:r>
          </a:p>
        </p:txBody>
      </p:sp>
      <p:sp>
        <p:nvSpPr>
          <p:cNvPr id="3" name="Symbol zastępczy zawartości 2">
            <a:extLst>
              <a:ext uri="{FF2B5EF4-FFF2-40B4-BE49-F238E27FC236}">
                <a16:creationId xmlns:a16="http://schemas.microsoft.com/office/drawing/2014/main" id="{00264DE6-CF83-662F-7B0A-50F7BD45564B}"/>
              </a:ext>
            </a:extLst>
          </p:cNvPr>
          <p:cNvSpPr>
            <a:spLocks noGrp="1"/>
          </p:cNvSpPr>
          <p:nvPr>
            <p:ph idx="1"/>
          </p:nvPr>
        </p:nvSpPr>
        <p:spPr/>
        <p:txBody>
          <a:bodyPr>
            <a:normAutofit/>
          </a:bodyPr>
          <a:lstStyle/>
          <a:p>
            <a:r>
              <a:rPr lang="pl-PL" dirty="0">
                <a:hlinkClick r:id="rId2"/>
              </a:rPr>
              <a:t>Standardy dostępności dla polityki spójności </a:t>
            </a:r>
            <a:r>
              <a:rPr lang="pl-PL" dirty="0"/>
              <a:t>– Standard cyfrowy, rozdział 3 Dokumenty elektroniczne</a:t>
            </a:r>
          </a:p>
          <a:p>
            <a:r>
              <a:rPr lang="pl-PL" dirty="0">
                <a:hlinkClick r:id="rId3"/>
              </a:rPr>
              <a:t>Dostępność cyfrowa w zamówienia publicznych </a:t>
            </a:r>
            <a:r>
              <a:rPr lang="pl-PL" dirty="0"/>
              <a:t>– rozdział: Dostępne dokumenty elektroniczne (Word, Excel)</a:t>
            </a:r>
          </a:p>
        </p:txBody>
      </p:sp>
    </p:spTree>
    <p:extLst>
      <p:ext uri="{BB962C8B-B14F-4D97-AF65-F5344CB8AC3E}">
        <p14:creationId xmlns:p14="http://schemas.microsoft.com/office/powerpoint/2010/main" val="36754313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0736AB-708B-448C-BB08-03ACD5711038}"/>
              </a:ext>
            </a:extLst>
          </p:cNvPr>
          <p:cNvSpPr>
            <a:spLocks noGrp="1"/>
          </p:cNvSpPr>
          <p:nvPr>
            <p:ph type="title"/>
          </p:nvPr>
        </p:nvSpPr>
        <p:spPr/>
        <p:txBody>
          <a:bodyPr>
            <a:normAutofit fontScale="90000"/>
          </a:bodyPr>
          <a:lstStyle/>
          <a:p>
            <a:r>
              <a:rPr lang="pl-PL" sz="3200" dirty="0"/>
              <a:t>Bariery: informacyjno-komunikacyjne dla osób z niepełnosprawnością wzroku (przykłady)</a:t>
            </a:r>
          </a:p>
        </p:txBody>
      </p:sp>
      <p:sp>
        <p:nvSpPr>
          <p:cNvPr id="3" name="Symbol zastępczy zawartości 2">
            <a:extLst>
              <a:ext uri="{FF2B5EF4-FFF2-40B4-BE49-F238E27FC236}">
                <a16:creationId xmlns:a16="http://schemas.microsoft.com/office/drawing/2014/main" id="{DD34159D-0A37-402A-9785-5698626CDD71}"/>
              </a:ext>
            </a:extLst>
          </p:cNvPr>
          <p:cNvSpPr>
            <a:spLocks noGrp="1"/>
          </p:cNvSpPr>
          <p:nvPr>
            <p:ph idx="1"/>
          </p:nvPr>
        </p:nvSpPr>
        <p:spPr/>
        <p:txBody>
          <a:bodyPr/>
          <a:lstStyle/>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materiały drukowane (mała czcionka), brak wersji elektronicznych</a:t>
            </a:r>
          </a:p>
          <a:p>
            <a:pPr>
              <a:lnSpc>
                <a:spcPct val="120000"/>
              </a:lnSpc>
              <a:spcBef>
                <a:spcPts val="600"/>
              </a:spcBef>
              <a:spcAft>
                <a:spcPts val="600"/>
              </a:spcAft>
            </a:pPr>
            <a:r>
              <a:rPr lang="pl-PL" dirty="0">
                <a:effectLst/>
                <a:ea typeface="Calibri" panose="020F0502020204030204" pitchFamily="34" charset="0"/>
                <a:cs typeface="Calibri" panose="020F0502020204030204" pitchFamily="34" charset="0"/>
              </a:rPr>
              <a:t>informacje tylko wizualne w przestrzeni (brak dotykowych lub głosowych)</a:t>
            </a:r>
          </a:p>
          <a:p>
            <a:endParaRPr lang="pl-PL" dirty="0"/>
          </a:p>
        </p:txBody>
      </p:sp>
    </p:spTree>
    <p:custDataLst>
      <p:tags r:id="rId1"/>
    </p:custDataLst>
    <p:extLst>
      <p:ext uri="{BB962C8B-B14F-4D97-AF65-F5344CB8AC3E}">
        <p14:creationId xmlns:p14="http://schemas.microsoft.com/office/powerpoint/2010/main" val="62639899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515492-B55B-4675-A00E-02E8BB2E6E07}"/>
              </a:ext>
            </a:extLst>
          </p:cNvPr>
          <p:cNvSpPr>
            <a:spLocks noGrp="1"/>
          </p:cNvSpPr>
          <p:nvPr>
            <p:ph type="title"/>
          </p:nvPr>
        </p:nvSpPr>
        <p:spPr/>
        <p:txBody>
          <a:bodyPr>
            <a:normAutofit fontScale="90000"/>
          </a:bodyPr>
          <a:lstStyle/>
          <a:p>
            <a:r>
              <a:rPr lang="pl-PL" sz="3200" dirty="0"/>
              <a:t>Rozwiązania: informacyjno-komunikacyjne dla osób z niepełnosprawnością wzroku (przykłady)</a:t>
            </a:r>
          </a:p>
        </p:txBody>
      </p:sp>
      <p:sp>
        <p:nvSpPr>
          <p:cNvPr id="3" name="Symbol zastępczy zawartości 2">
            <a:extLst>
              <a:ext uri="{FF2B5EF4-FFF2-40B4-BE49-F238E27FC236}">
                <a16:creationId xmlns:a16="http://schemas.microsoft.com/office/drawing/2014/main" id="{8397F9CF-EA71-4B46-BED3-C8570E21B1ED}"/>
              </a:ext>
            </a:extLst>
          </p:cNvPr>
          <p:cNvSpPr>
            <a:spLocks noGrp="1"/>
          </p:cNvSpPr>
          <p:nvPr>
            <p:ph idx="1"/>
          </p:nvPr>
        </p:nvSpPr>
        <p:spPr/>
        <p:txBody>
          <a:bodyPr>
            <a:normAutofit/>
          </a:bodyPr>
          <a:lstStyle/>
          <a:p>
            <a:pPr>
              <a:lnSpc>
                <a:spcPct val="120000"/>
              </a:lnSpc>
              <a:spcBef>
                <a:spcPts val="600"/>
              </a:spcBef>
              <a:spcAft>
                <a:spcPts val="600"/>
              </a:spcAft>
            </a:pPr>
            <a:r>
              <a:rPr lang="pl-PL" dirty="0">
                <a:ea typeface="Calibri" panose="020F0502020204030204" pitchFamily="34" charset="0"/>
                <a:cs typeface="Times New Roman" panose="02020603050405020304" pitchFamily="18" charset="0"/>
              </a:rPr>
              <a:t>Materiały drukowane z możliwością uzyskania ich w wersji z powiększoną czcionką (lub w alfabecie Braille’a), w formie elektronicznej</a:t>
            </a:r>
          </a:p>
          <a:p>
            <a:pPr>
              <a:lnSpc>
                <a:spcPct val="120000"/>
              </a:lnSpc>
              <a:spcBef>
                <a:spcPts val="600"/>
              </a:spcBef>
              <a:spcAft>
                <a:spcPts val="600"/>
              </a:spcAft>
            </a:pPr>
            <a:r>
              <a:rPr lang="pl-PL" dirty="0">
                <a:ea typeface="Calibri" panose="020F0502020204030204" pitchFamily="34" charset="0"/>
                <a:cs typeface="Times New Roman" panose="02020603050405020304" pitchFamily="18" charset="0"/>
              </a:rPr>
              <a:t>Informacje w przestrzeni w formie nie tylko wizualnej, ale także </a:t>
            </a:r>
          </a:p>
          <a:p>
            <a:pPr lvl="1"/>
            <a:r>
              <a:rPr lang="pl-PL" dirty="0">
                <a:ea typeface="Calibri" panose="020F0502020204030204" pitchFamily="34" charset="0"/>
                <a:cs typeface="Times New Roman" panose="02020603050405020304" pitchFamily="18" charset="0"/>
              </a:rPr>
              <a:t>dotykowej (np. </a:t>
            </a:r>
            <a:r>
              <a:rPr lang="pl-PL" dirty="0" err="1">
                <a:ea typeface="Calibri" panose="020F0502020204030204" pitchFamily="34" charset="0"/>
                <a:cs typeface="Times New Roman" panose="02020603050405020304" pitchFamily="18" charset="0"/>
              </a:rPr>
              <a:t>tyfloplany</a:t>
            </a:r>
            <a:r>
              <a:rPr lang="pl-PL" dirty="0">
                <a:ea typeface="Calibri" panose="020F0502020204030204" pitchFamily="34" charset="0"/>
                <a:cs typeface="Times New Roman" panose="02020603050405020304" pitchFamily="18" charset="0"/>
              </a:rPr>
              <a:t>) </a:t>
            </a:r>
          </a:p>
          <a:p>
            <a:pPr lvl="1"/>
            <a:r>
              <a:rPr lang="pl-PL" dirty="0">
                <a:ea typeface="Calibri" panose="020F0502020204030204" pitchFamily="34" charset="0"/>
                <a:cs typeface="Times New Roman" panose="02020603050405020304" pitchFamily="18" charset="0"/>
              </a:rPr>
              <a:t>lub głosowej (np. przeszkolony personel udzielający informacji)</a:t>
            </a:r>
          </a:p>
          <a:p>
            <a:pPr>
              <a:lnSpc>
                <a:spcPct val="120000"/>
              </a:lnSpc>
            </a:pPr>
            <a:endParaRPr lang="pl-PL" dirty="0">
              <a:effectLst/>
              <a:latin typeface="Arial" panose="020B060402020202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954827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1EF732-46FE-E173-9601-857F845A58BB}"/>
              </a:ext>
            </a:extLst>
          </p:cNvPr>
          <p:cNvSpPr>
            <a:spLocks noGrp="1"/>
          </p:cNvSpPr>
          <p:nvPr>
            <p:ph type="title"/>
          </p:nvPr>
        </p:nvSpPr>
        <p:spPr/>
        <p:txBody>
          <a:bodyPr/>
          <a:lstStyle/>
          <a:p>
            <a:r>
              <a:rPr lang="pl-PL" dirty="0"/>
              <a:t>Savoir vivre wobec </a:t>
            </a:r>
            <a:r>
              <a:rPr lang="pl-PL" dirty="0" err="1"/>
              <a:t>OzN</a:t>
            </a:r>
            <a:r>
              <a:rPr lang="pl-PL" dirty="0"/>
              <a:t> wzroku (1 z 3)</a:t>
            </a:r>
          </a:p>
        </p:txBody>
      </p:sp>
      <p:sp>
        <p:nvSpPr>
          <p:cNvPr id="3" name="Symbol zastępczy tekstu 2">
            <a:extLst>
              <a:ext uri="{FF2B5EF4-FFF2-40B4-BE49-F238E27FC236}">
                <a16:creationId xmlns:a16="http://schemas.microsoft.com/office/drawing/2014/main" id="{9ACFC2EF-A9D9-6BD6-6234-7FA2C4357314}"/>
              </a:ext>
            </a:extLst>
          </p:cNvPr>
          <p:cNvSpPr>
            <a:spLocks noGrp="1"/>
          </p:cNvSpPr>
          <p:nvPr>
            <p:ph idx="1"/>
          </p:nvPr>
        </p:nvSpPr>
        <p:spPr/>
        <p:txBody>
          <a:bodyPr/>
          <a:lstStyle/>
          <a:p>
            <a:pPr marL="304815" indent="-304815">
              <a:spcAft>
                <a:spcPts val="800"/>
              </a:spcAft>
              <a:buFont typeface="Arial" panose="020B0604020202020204" pitchFamily="34" charset="0"/>
              <a:buChar char="•"/>
            </a:pPr>
            <a:r>
              <a:rPr lang="pl-PL" dirty="0">
                <a:ea typeface="Calibri" panose="020F0502020204030204" pitchFamily="34" charset="0"/>
                <a:cs typeface="Calibri" panose="020F0502020204030204" pitchFamily="34" charset="0"/>
              </a:rPr>
              <a:t>Zanim nawiążesz kontakt fizyczny, uprzedź o tym osobę niewidomą. Wymień swoje imię, a jeżeli jest to stosowne – również funkcję, jaką pełnisz. </a:t>
            </a:r>
          </a:p>
          <a:p>
            <a:pPr marL="304815" indent="-304815">
              <a:spcAft>
                <a:spcPts val="800"/>
              </a:spcAft>
            </a:pPr>
            <a:r>
              <a:rPr lang="pl-PL" dirty="0">
                <a:ea typeface="Calibri" panose="020F0502020204030204" pitchFamily="34" charset="0"/>
                <a:cs typeface="Calibri" panose="020F0502020204030204" pitchFamily="34" charset="0"/>
              </a:rPr>
              <a:t>Jeżeli chcesz poprowadzić osobę niewidomą, zaproponuj jej swoje ramię, zamiast chwytać ją za rękę (można jednak poprowadzić rękę osoby niewidomej do poręczy lub oparcia krzesła, jeżeli chce ona wejść na schody lub usiąść).</a:t>
            </a:r>
          </a:p>
          <a:p>
            <a:pPr marL="304815" indent="-304815">
              <a:spcAft>
                <a:spcPts val="800"/>
              </a:spcAft>
              <a:buFont typeface="Arial" panose="020B0604020202020204" pitchFamily="34" charset="0"/>
              <a:buChar char="•"/>
            </a:pPr>
            <a:endParaRPr lang="pl-PL" dirty="0"/>
          </a:p>
        </p:txBody>
      </p:sp>
    </p:spTree>
    <p:extLst>
      <p:ext uri="{BB962C8B-B14F-4D97-AF65-F5344CB8AC3E}">
        <p14:creationId xmlns:p14="http://schemas.microsoft.com/office/powerpoint/2010/main" val="27959985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8FB4E-DAE2-7E13-1270-147E92A6825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9898D6D-6618-B049-0B21-94D10C2C5381}"/>
              </a:ext>
            </a:extLst>
          </p:cNvPr>
          <p:cNvSpPr>
            <a:spLocks noGrp="1"/>
          </p:cNvSpPr>
          <p:nvPr>
            <p:ph type="title"/>
          </p:nvPr>
        </p:nvSpPr>
        <p:spPr/>
        <p:txBody>
          <a:bodyPr/>
          <a:lstStyle/>
          <a:p>
            <a:r>
              <a:rPr lang="pl-PL" dirty="0"/>
              <a:t>Savoir vivre wobec </a:t>
            </a:r>
            <a:r>
              <a:rPr lang="pl-PL" dirty="0" err="1"/>
              <a:t>OzN</a:t>
            </a:r>
            <a:r>
              <a:rPr lang="pl-PL" dirty="0"/>
              <a:t> wzroku (2 z 3)</a:t>
            </a:r>
          </a:p>
        </p:txBody>
      </p:sp>
      <p:sp>
        <p:nvSpPr>
          <p:cNvPr id="3" name="Symbol zastępczy tekstu 2">
            <a:extLst>
              <a:ext uri="{FF2B5EF4-FFF2-40B4-BE49-F238E27FC236}">
                <a16:creationId xmlns:a16="http://schemas.microsoft.com/office/drawing/2014/main" id="{E6827338-F9D8-248E-869D-0B329AD5B143}"/>
              </a:ext>
            </a:extLst>
          </p:cNvPr>
          <p:cNvSpPr>
            <a:spLocks noGrp="1"/>
          </p:cNvSpPr>
          <p:nvPr>
            <p:ph idx="1"/>
          </p:nvPr>
        </p:nvSpPr>
        <p:spPr/>
        <p:txBody>
          <a:bodyPr/>
          <a:lstStyle/>
          <a:p>
            <a:pPr marL="304815" indent="-304815">
              <a:spcAft>
                <a:spcPts val="800"/>
              </a:spcAft>
              <a:buFont typeface="Arial" panose="020B0604020202020204" pitchFamily="34" charset="0"/>
              <a:buChar char="•"/>
            </a:pPr>
            <a:r>
              <a:rPr lang="pl-PL" dirty="0"/>
              <a:t>Ostrzegaj w konkretny sposób - okrzyk „uważaj!” nie pozwoli zorientować się, czy trzeba się zatrzymać, uciekać, pochylić czy coś obejść. Jeżeli wskazujesz osobie niewidomej drogę, podaj jej konkretne wskazówki niewymagające orientacji wzrokowej. </a:t>
            </a:r>
          </a:p>
          <a:p>
            <a:pPr marL="304815" indent="-304815">
              <a:spcAft>
                <a:spcPts val="800"/>
              </a:spcAft>
              <a:buFont typeface="Arial" panose="020B0604020202020204" pitchFamily="34" charset="0"/>
              <a:buChar char="•"/>
            </a:pPr>
            <a:r>
              <a:rPr lang="pl-PL" dirty="0"/>
              <a:t>Nie dotykaj laski ani psa osoby niewidomej. Pies jest w pracy i nie może się rozpraszać, idź po przeciwnej stronie niż pies. Laska stanowi część przestrzeni osobistej danej osoby. </a:t>
            </a:r>
          </a:p>
          <a:p>
            <a:pPr marL="228611" indent="-228611">
              <a:lnSpc>
                <a:spcPct val="115000"/>
              </a:lnSpc>
              <a:buFont typeface="Symbol" panose="05050102010706020507" pitchFamily="18" charset="2"/>
              <a:buChar char=""/>
            </a:pPr>
            <a:endParaRPr lang="pl-PL" dirty="0">
              <a:ea typeface="Calibri" panose="020F0502020204030204" pitchFamily="34" charset="0"/>
              <a:cs typeface="Calibri" panose="020F0502020204030204" pitchFamily="34" charset="0"/>
            </a:endParaRPr>
          </a:p>
          <a:p>
            <a:endParaRPr lang="pl-PL" dirty="0"/>
          </a:p>
        </p:txBody>
      </p:sp>
    </p:spTree>
    <p:extLst>
      <p:ext uri="{BB962C8B-B14F-4D97-AF65-F5344CB8AC3E}">
        <p14:creationId xmlns:p14="http://schemas.microsoft.com/office/powerpoint/2010/main" val="38499973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B34DEC-A350-BF95-E092-28A3C5B4655D}"/>
              </a:ext>
            </a:extLst>
          </p:cNvPr>
          <p:cNvSpPr>
            <a:spLocks noGrp="1"/>
          </p:cNvSpPr>
          <p:nvPr>
            <p:ph type="title"/>
          </p:nvPr>
        </p:nvSpPr>
        <p:spPr/>
        <p:txBody>
          <a:bodyPr/>
          <a:lstStyle/>
          <a:p>
            <a:r>
              <a:rPr lang="pl-PL" dirty="0"/>
              <a:t>Savoir vivre wobec </a:t>
            </a:r>
            <a:r>
              <a:rPr lang="pl-PL" dirty="0" err="1"/>
              <a:t>OzN</a:t>
            </a:r>
            <a:r>
              <a:rPr lang="pl-PL" dirty="0"/>
              <a:t> wzroku (3 z 3) </a:t>
            </a:r>
          </a:p>
        </p:txBody>
      </p:sp>
      <p:sp>
        <p:nvSpPr>
          <p:cNvPr id="3" name="Symbol zastępczy tekstu 2">
            <a:extLst>
              <a:ext uri="{FF2B5EF4-FFF2-40B4-BE49-F238E27FC236}">
                <a16:creationId xmlns:a16="http://schemas.microsoft.com/office/drawing/2014/main" id="{620C7148-A742-063A-9DAD-9C80F0D4E372}"/>
              </a:ext>
            </a:extLst>
          </p:cNvPr>
          <p:cNvSpPr>
            <a:spLocks noGrp="1"/>
          </p:cNvSpPr>
          <p:nvPr>
            <p:ph idx="1"/>
          </p:nvPr>
        </p:nvSpPr>
        <p:spPr/>
        <p:txBody>
          <a:bodyPr>
            <a:normAutofit/>
          </a:bodyPr>
          <a:lstStyle/>
          <a:p>
            <a:pPr marL="304815" indent="-304815">
              <a:spcAft>
                <a:spcPts val="800"/>
              </a:spcAft>
              <a:buFont typeface="Arial" panose="020B0604020202020204" pitchFamily="34" charset="0"/>
              <a:buChar char="•"/>
            </a:pPr>
            <a:r>
              <a:rPr lang="pl-PL" dirty="0">
                <a:ea typeface="Calibri" panose="020F0502020204030204" pitchFamily="34" charset="0"/>
                <a:cs typeface="Calibri" panose="020F0502020204030204" pitchFamily="34" charset="0"/>
              </a:rPr>
              <a:t>Bardzo ważnym elementem jest dobre oświetlenie, lecz nie powinno ono być zbyt jasne (ostre światło może razić w oczy).</a:t>
            </a:r>
          </a:p>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Rozmawiając używaj naturalnych zwrotów – „do widzenia” lub „miło cię widzieć” nie będą żadnym nietaktem.</a:t>
            </a:r>
          </a:p>
          <a:p>
            <a:pPr marL="304815" indent="-304815">
              <a:spcAft>
                <a:spcPts val="800"/>
              </a:spcAft>
              <a:buFont typeface="Arial" panose="020B0604020202020204" pitchFamily="34" charset="0"/>
              <a:buChar char="•"/>
            </a:pPr>
            <a:r>
              <a:rPr lang="pl-PL" b="1" dirty="0">
                <a:ea typeface="Calibri" panose="020F0502020204030204" pitchFamily="34" charset="0"/>
                <a:cs typeface="Times New Roman" panose="02020603050405020304" pitchFamily="18" charset="0"/>
              </a:rPr>
              <a:t>Zawsze najpierw zapytaj, czy i jak pomóc. </a:t>
            </a:r>
            <a:endParaRPr lang="pl-PL" dirty="0">
              <a:ea typeface="Calibri" panose="020F0502020204030204" pitchFamily="34" charset="0"/>
              <a:cs typeface="Times New Roman" panose="02020603050405020304" pitchFamily="18" charset="0"/>
            </a:endParaRPr>
          </a:p>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Potem postępuj według wskazówek.</a:t>
            </a:r>
          </a:p>
          <a:p>
            <a:pPr marL="304815" indent="-304815">
              <a:spcAft>
                <a:spcPts val="800"/>
              </a:spcAft>
              <a:buFont typeface="Arial" panose="020B0604020202020204" pitchFamily="34" charset="0"/>
              <a:buChar char="•"/>
            </a:pPr>
            <a:endParaRPr lang="pl-PL" dirty="0">
              <a:ea typeface="Calibri" panose="020F050202020403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4170549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1EA5D6-12D1-CE0E-8F33-B3B3C188C5AD}"/>
              </a:ext>
            </a:extLst>
          </p:cNvPr>
          <p:cNvSpPr>
            <a:spLocks noGrp="1"/>
          </p:cNvSpPr>
          <p:nvPr>
            <p:ph type="title"/>
          </p:nvPr>
        </p:nvSpPr>
        <p:spPr/>
        <p:txBody>
          <a:bodyPr>
            <a:normAutofit/>
          </a:bodyPr>
          <a:lstStyle/>
          <a:p>
            <a:r>
              <a:rPr lang="pl-PL" dirty="0"/>
              <a:t>Dostępność usług edukacyjnych </a:t>
            </a:r>
            <a:br>
              <a:rPr lang="pl-PL" dirty="0"/>
            </a:br>
            <a:r>
              <a:rPr lang="pl-PL" dirty="0"/>
              <a:t>(1 z 2)</a:t>
            </a:r>
          </a:p>
        </p:txBody>
      </p:sp>
      <p:sp>
        <p:nvSpPr>
          <p:cNvPr id="3" name="Symbol zastępczy zawartości 2">
            <a:extLst>
              <a:ext uri="{FF2B5EF4-FFF2-40B4-BE49-F238E27FC236}">
                <a16:creationId xmlns:a16="http://schemas.microsoft.com/office/drawing/2014/main" id="{2523AABC-8197-EB43-4BE3-0BB3E9B54A08}"/>
              </a:ext>
            </a:extLst>
          </p:cNvPr>
          <p:cNvSpPr>
            <a:spLocks noGrp="1"/>
          </p:cNvSpPr>
          <p:nvPr>
            <p:ph idx="1"/>
          </p:nvPr>
        </p:nvSpPr>
        <p:spPr/>
        <p:txBody>
          <a:bodyPr>
            <a:normAutofit/>
          </a:bodyPr>
          <a:lstStyle/>
          <a:p>
            <a:r>
              <a:rPr lang="pl-PL" sz="2400" dirty="0"/>
              <a:t>Procesu dydaktycznego</a:t>
            </a:r>
          </a:p>
          <a:p>
            <a:r>
              <a:rPr lang="pl-PL" sz="2400" dirty="0"/>
              <a:t>Materiałów dydaktycznych</a:t>
            </a:r>
          </a:p>
          <a:p>
            <a:r>
              <a:rPr lang="pl-PL" sz="2400" dirty="0"/>
              <a:t>Procesu weryfikacji efektów uczenia się (dostępne forma, warunki, odpowiednia organizacja itp.)</a:t>
            </a:r>
          </a:p>
          <a:p>
            <a:endParaRPr lang="pl-PL" dirty="0"/>
          </a:p>
        </p:txBody>
      </p:sp>
    </p:spTree>
    <p:extLst>
      <p:ext uri="{BB962C8B-B14F-4D97-AF65-F5344CB8AC3E}">
        <p14:creationId xmlns:p14="http://schemas.microsoft.com/office/powerpoint/2010/main" val="36359294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5D9303E-37EF-4E3D-B8EF-167EBA9B158D}"/>
              </a:ext>
            </a:extLst>
          </p:cNvPr>
          <p:cNvSpPr>
            <a:spLocks noGrp="1"/>
          </p:cNvSpPr>
          <p:nvPr>
            <p:ph type="title"/>
          </p:nvPr>
        </p:nvSpPr>
        <p:spPr/>
        <p:txBody>
          <a:bodyPr/>
          <a:lstStyle/>
          <a:p>
            <a:r>
              <a:rPr lang="pl-PL" dirty="0"/>
              <a:t>Podsumowanie (3) </a:t>
            </a:r>
          </a:p>
        </p:txBody>
      </p:sp>
      <p:sp>
        <p:nvSpPr>
          <p:cNvPr id="3" name="Symbol zastępczy zawartości 2">
            <a:extLst>
              <a:ext uri="{FF2B5EF4-FFF2-40B4-BE49-F238E27FC236}">
                <a16:creationId xmlns:a16="http://schemas.microsoft.com/office/drawing/2014/main" id="{3B597768-300B-4625-88C8-A8204698D638}"/>
              </a:ext>
            </a:extLst>
          </p:cNvPr>
          <p:cNvSpPr>
            <a:spLocks noGrp="1"/>
          </p:cNvSpPr>
          <p:nvPr>
            <p:ph idx="1"/>
          </p:nvPr>
        </p:nvSpPr>
        <p:spPr/>
        <p:txBody>
          <a:bodyPr/>
          <a:lstStyle/>
          <a:p>
            <a:r>
              <a:rPr lang="pl-PL" dirty="0"/>
              <a:t>Bardzo ważna jest dostępność cyfrowa </a:t>
            </a:r>
          </a:p>
          <a:p>
            <a:pPr lvl="1"/>
            <a:r>
              <a:rPr lang="pl-PL" dirty="0"/>
              <a:t>Dostępność dokumentów elektronicznych </a:t>
            </a:r>
          </a:p>
          <a:p>
            <a:pPr lvl="1"/>
            <a:r>
              <a:rPr lang="pl-PL" dirty="0"/>
              <a:t>Dostępność treści internetowych</a:t>
            </a:r>
          </a:p>
          <a:p>
            <a:r>
              <a:rPr lang="pl-PL" dirty="0"/>
              <a:t>Istotna jest też dostępność architektoniczna (np. oznaczenia kontrastowe </a:t>
            </a:r>
            <a:br>
              <a:rPr lang="pl-PL" dirty="0"/>
            </a:br>
            <a:r>
              <a:rPr lang="pl-PL" dirty="0"/>
              <a:t>i wypukłe)</a:t>
            </a:r>
          </a:p>
          <a:p>
            <a:r>
              <a:rPr lang="pl-PL" dirty="0"/>
              <a:t>Należy pamiętać o zróżnicowanych potrzebach osób niewidomych </a:t>
            </a:r>
            <a:br>
              <a:rPr lang="pl-PL" dirty="0"/>
            </a:br>
            <a:r>
              <a:rPr lang="pl-PL" dirty="0"/>
              <a:t>i słabowidzących (nie każda zna alfabet Braille’a, nie każda korzysta </a:t>
            </a:r>
            <a:br>
              <a:rPr lang="pl-PL" dirty="0"/>
            </a:br>
            <a:r>
              <a:rPr lang="pl-PL" dirty="0"/>
              <a:t>z czytników ekranu, itp.)</a:t>
            </a:r>
          </a:p>
          <a:p>
            <a:endParaRPr lang="pl-PL" dirty="0"/>
          </a:p>
          <a:p>
            <a:endParaRPr lang="pl-PL" dirty="0"/>
          </a:p>
        </p:txBody>
      </p:sp>
    </p:spTree>
    <p:extLst>
      <p:ext uri="{BB962C8B-B14F-4D97-AF65-F5344CB8AC3E}">
        <p14:creationId xmlns:p14="http://schemas.microsoft.com/office/powerpoint/2010/main" val="8311126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171F42-83F7-4455-9F74-0C13F97AC891}"/>
              </a:ext>
            </a:extLst>
          </p:cNvPr>
          <p:cNvSpPr>
            <a:spLocks noGrp="1"/>
          </p:cNvSpPr>
          <p:nvPr>
            <p:ph type="title"/>
          </p:nvPr>
        </p:nvSpPr>
        <p:spPr/>
        <p:txBody>
          <a:bodyPr/>
          <a:lstStyle/>
          <a:p>
            <a:r>
              <a:rPr lang="pl-PL" dirty="0"/>
              <a:t>Materiały dodatkowe:</a:t>
            </a:r>
          </a:p>
        </p:txBody>
      </p:sp>
      <p:sp>
        <p:nvSpPr>
          <p:cNvPr id="3" name="Symbol zastępczy zawartości 2">
            <a:extLst>
              <a:ext uri="{FF2B5EF4-FFF2-40B4-BE49-F238E27FC236}">
                <a16:creationId xmlns:a16="http://schemas.microsoft.com/office/drawing/2014/main" id="{24C6E5A6-EEC7-4B2E-B0C6-C17481C58856}"/>
              </a:ext>
            </a:extLst>
          </p:cNvPr>
          <p:cNvSpPr>
            <a:spLocks noGrp="1"/>
          </p:cNvSpPr>
          <p:nvPr>
            <p:ph idx="1"/>
          </p:nvPr>
        </p:nvSpPr>
        <p:spPr/>
        <p:txBody>
          <a:bodyPr>
            <a:normAutofit/>
          </a:bodyPr>
          <a:lstStyle/>
          <a:p>
            <a:r>
              <a:rPr lang="pl-PL" dirty="0">
                <a:hlinkClick r:id="rId2"/>
              </a:rPr>
              <a:t>Film Pies Przewodnik</a:t>
            </a:r>
            <a:endParaRPr lang="pl-PL" dirty="0"/>
          </a:p>
          <a:p>
            <a:r>
              <a:rPr lang="pl-PL" b="0" i="0" dirty="0">
                <a:effectLst/>
                <a:hlinkClick r:id="rId3"/>
              </a:rPr>
              <a:t>Film: N jak niewidomy (wspieranie osoby niewidomej)</a:t>
            </a:r>
            <a:endParaRPr lang="pl-PL" b="0" i="0" dirty="0">
              <a:effectLst/>
            </a:endParaRPr>
          </a:p>
          <a:p>
            <a:r>
              <a:rPr lang="pl-PL" dirty="0">
                <a:hlinkClick r:id="rId4"/>
              </a:rPr>
              <a:t>Narzędzie do sprawdzania kontrastu: </a:t>
            </a:r>
            <a:r>
              <a:rPr lang="pl-PL" dirty="0" err="1">
                <a:hlinkClick r:id="rId4"/>
              </a:rPr>
              <a:t>Colour</a:t>
            </a:r>
            <a:r>
              <a:rPr lang="pl-PL" dirty="0">
                <a:hlinkClick r:id="rId4"/>
              </a:rPr>
              <a:t> </a:t>
            </a:r>
            <a:r>
              <a:rPr lang="pl-PL" dirty="0" err="1">
                <a:hlinkClick r:id="rId4"/>
              </a:rPr>
              <a:t>Contrast</a:t>
            </a:r>
            <a:r>
              <a:rPr lang="pl-PL" dirty="0">
                <a:hlinkClick r:id="rId4"/>
              </a:rPr>
              <a:t> </a:t>
            </a:r>
            <a:r>
              <a:rPr lang="pl-PL" dirty="0" err="1">
                <a:hlinkClick r:id="rId4"/>
              </a:rPr>
              <a:t>Analyser</a:t>
            </a:r>
            <a:r>
              <a:rPr lang="pl-PL" dirty="0">
                <a:hlinkClick r:id="rId4"/>
              </a:rPr>
              <a:t> (CCA)</a:t>
            </a:r>
            <a:endParaRPr lang="pl-PL" dirty="0"/>
          </a:p>
          <a:p>
            <a:r>
              <a:rPr lang="pl-PL" dirty="0">
                <a:hlinkClick r:id="rId5"/>
              </a:rPr>
              <a:t>Publikacja: Zasady tworzenia audiodeskrypcji</a:t>
            </a:r>
            <a:r>
              <a:rPr lang="pl-PL" dirty="0"/>
              <a:t>, Fundacja Kultury bez Barier</a:t>
            </a:r>
          </a:p>
        </p:txBody>
      </p:sp>
    </p:spTree>
    <p:extLst>
      <p:ext uri="{BB962C8B-B14F-4D97-AF65-F5344CB8AC3E}">
        <p14:creationId xmlns:p14="http://schemas.microsoft.com/office/powerpoint/2010/main" val="37454312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D319CA-70C2-4CD5-3950-EE1B243AD303}"/>
              </a:ext>
            </a:extLst>
          </p:cNvPr>
          <p:cNvSpPr>
            <a:spLocks noGrp="1"/>
          </p:cNvSpPr>
          <p:nvPr>
            <p:ph type="title"/>
          </p:nvPr>
        </p:nvSpPr>
        <p:spPr/>
        <p:txBody>
          <a:bodyPr/>
          <a:lstStyle/>
          <a:p>
            <a:r>
              <a:rPr lang="pl-PL" dirty="0"/>
              <a:t>Osoby z niepełnosprawnością słuchu</a:t>
            </a:r>
          </a:p>
        </p:txBody>
      </p:sp>
      <p:sp>
        <p:nvSpPr>
          <p:cNvPr id="3" name="Symbol zastępczy zawartości 2">
            <a:extLst>
              <a:ext uri="{FF2B5EF4-FFF2-40B4-BE49-F238E27FC236}">
                <a16:creationId xmlns:a16="http://schemas.microsoft.com/office/drawing/2014/main" id="{5EEB1EFF-F8FE-9F70-3630-7BC2D97AA47F}"/>
              </a:ext>
            </a:extLst>
          </p:cNvPr>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2473982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FD83EE-0CB4-4BA0-B816-B8F387F1CAEF}"/>
              </a:ext>
            </a:extLst>
          </p:cNvPr>
          <p:cNvSpPr>
            <a:spLocks noGrp="1"/>
          </p:cNvSpPr>
          <p:nvPr>
            <p:ph type="title"/>
          </p:nvPr>
        </p:nvSpPr>
        <p:spPr/>
        <p:txBody>
          <a:bodyPr>
            <a:normAutofit/>
          </a:bodyPr>
          <a:lstStyle/>
          <a:p>
            <a:r>
              <a:rPr lang="pl-PL" sz="3200" dirty="0"/>
              <a:t>Osoby Głuche</a:t>
            </a:r>
          </a:p>
        </p:txBody>
      </p:sp>
      <p:sp>
        <p:nvSpPr>
          <p:cNvPr id="3" name="Symbol zastępczy zawartości 2">
            <a:extLst>
              <a:ext uri="{FF2B5EF4-FFF2-40B4-BE49-F238E27FC236}">
                <a16:creationId xmlns:a16="http://schemas.microsoft.com/office/drawing/2014/main" id="{FFFC284A-9C20-4FB8-91B0-60B41074214C}"/>
              </a:ext>
            </a:extLst>
          </p:cNvPr>
          <p:cNvSpPr>
            <a:spLocks noGrp="1"/>
          </p:cNvSpPr>
          <p:nvPr>
            <p:ph idx="1"/>
          </p:nvPr>
        </p:nvSpPr>
        <p:spPr>
          <a:xfrm>
            <a:off x="838200" y="1825625"/>
            <a:ext cx="10687756" cy="4801086"/>
          </a:xfrm>
        </p:spPr>
        <p:txBody>
          <a:bodyPr>
            <a:noAutofit/>
          </a:bodyPr>
          <a:lstStyle/>
          <a:p>
            <a:pPr marL="0" indent="0">
              <a:lnSpc>
                <a:spcPct val="120000"/>
              </a:lnSpc>
              <a:spcBef>
                <a:spcPts val="600"/>
              </a:spcBef>
              <a:spcAft>
                <a:spcPts val="600"/>
              </a:spcAft>
              <a:buNone/>
            </a:pPr>
            <a:r>
              <a:rPr lang="pl-PL" b="1" dirty="0"/>
              <a:t>Głuchy </a:t>
            </a:r>
            <a:r>
              <a:rPr lang="pl-PL" dirty="0"/>
              <a:t>– termin społeczny, kulturowy</a:t>
            </a:r>
          </a:p>
          <a:p>
            <a:pPr>
              <a:lnSpc>
                <a:spcPct val="120000"/>
              </a:lnSpc>
              <a:spcBef>
                <a:spcPts val="600"/>
              </a:spcBef>
              <a:spcAft>
                <a:spcPts val="600"/>
              </a:spcAft>
            </a:pPr>
            <a:r>
              <a:rPr lang="pl-PL" dirty="0">
                <a:latin typeface="+mn-lt"/>
                <a:cs typeface="Calibri" panose="020F0502020204030204" pitchFamily="34" charset="0"/>
              </a:rPr>
              <a:t>Przynależność do określonej mniejszości kulturowo-językowej </a:t>
            </a:r>
          </a:p>
          <a:p>
            <a:pPr lvl="1"/>
            <a:r>
              <a:rPr lang="pl-PL" dirty="0">
                <a:latin typeface="+mn-lt"/>
                <a:cs typeface="Calibri" panose="020F0502020204030204" pitchFamily="34" charset="0"/>
              </a:rPr>
              <a:t>z wielkiej litery, tak jak mniejszości narodowe czy etniczne, np. </a:t>
            </a:r>
            <a:r>
              <a:rPr lang="pl-PL" dirty="0">
                <a:cs typeface="Calibri" panose="020F0502020204030204" pitchFamily="34" charset="0"/>
              </a:rPr>
              <a:t>Żydzi, Ślązacy, Baskowie, Kaszubi</a:t>
            </a:r>
            <a:endParaRPr lang="pl-PL" dirty="0">
              <a:latin typeface="+mn-lt"/>
              <a:cs typeface="Calibri" panose="020F0502020204030204" pitchFamily="34" charset="0"/>
            </a:endParaRPr>
          </a:p>
          <a:p>
            <a:pPr>
              <a:lnSpc>
                <a:spcPct val="120000"/>
              </a:lnSpc>
              <a:spcBef>
                <a:spcPts val="600"/>
              </a:spcBef>
              <a:spcAft>
                <a:spcPts val="600"/>
              </a:spcAft>
            </a:pPr>
            <a:r>
              <a:rPr lang="pl-PL" dirty="0">
                <a:latin typeface="+mn-lt"/>
                <a:cs typeface="Calibri" panose="020F0502020204030204" pitchFamily="34" charset="0"/>
              </a:rPr>
              <a:t>Polski </a:t>
            </a:r>
            <a:r>
              <a:rPr lang="pl-PL" dirty="0">
                <a:cs typeface="Calibri" panose="020F0502020204030204" pitchFamily="34" charset="0"/>
              </a:rPr>
              <a:t>j</a:t>
            </a:r>
            <a:r>
              <a:rPr lang="pl-PL" dirty="0">
                <a:latin typeface="+mn-lt"/>
                <a:cs typeface="Calibri" panose="020F0502020204030204" pitchFamily="34" charset="0"/>
              </a:rPr>
              <a:t>ęzyk </a:t>
            </a:r>
            <a:r>
              <a:rPr lang="pl-PL" dirty="0">
                <a:cs typeface="Calibri" panose="020F0502020204030204" pitchFamily="34" charset="0"/>
              </a:rPr>
              <a:t>m</a:t>
            </a:r>
            <a:r>
              <a:rPr lang="pl-PL" dirty="0">
                <a:latin typeface="+mn-lt"/>
                <a:cs typeface="Calibri" panose="020F0502020204030204" pitchFamily="34" charset="0"/>
              </a:rPr>
              <a:t>igowy (PJM) jest pierwszym językiem osoby Głuchej</a:t>
            </a:r>
          </a:p>
          <a:p>
            <a:pPr>
              <a:lnSpc>
                <a:spcPct val="120000"/>
              </a:lnSpc>
              <a:spcBef>
                <a:spcPts val="600"/>
              </a:spcBef>
              <a:spcAft>
                <a:spcPts val="600"/>
              </a:spcAft>
            </a:pPr>
            <a:r>
              <a:rPr lang="pl-PL" dirty="0">
                <a:cs typeface="Calibri" panose="020F0502020204030204" pitchFamily="34" charset="0"/>
              </a:rPr>
              <a:t>O</a:t>
            </a:r>
            <a:r>
              <a:rPr lang="pl-PL" dirty="0">
                <a:latin typeface="+mn-lt"/>
                <a:cs typeface="Calibri" panose="020F0502020204030204" pitchFamily="34" charset="0"/>
              </a:rPr>
              <a:t>kreślenie tożsamości, nie stanu zdrowia</a:t>
            </a:r>
            <a:endParaRPr lang="pl-PL" dirty="0">
              <a:cs typeface="Calibri" panose="020F0502020204030204" pitchFamily="34" charset="0"/>
            </a:endParaRPr>
          </a:p>
          <a:p>
            <a:pPr marL="0" indent="0">
              <a:spcBef>
                <a:spcPts val="2400"/>
              </a:spcBef>
              <a:buNone/>
            </a:pPr>
            <a:r>
              <a:rPr lang="pl-PL" b="1" dirty="0">
                <a:solidFill>
                  <a:srgbClr val="C00000"/>
                </a:solidFill>
              </a:rPr>
              <a:t>Ważne! Nie używamy słowa „głuchoniemy” – jest uważane wręcz za obraźliwe</a:t>
            </a:r>
          </a:p>
          <a:p>
            <a:pPr>
              <a:lnSpc>
                <a:spcPct val="120000"/>
              </a:lnSpc>
              <a:spcBef>
                <a:spcPts val="600"/>
              </a:spcBef>
              <a:spcAft>
                <a:spcPts val="600"/>
              </a:spcAft>
            </a:pPr>
            <a:endParaRPr lang="pl-PL" sz="2000" dirty="0">
              <a:latin typeface="+mn-lt"/>
              <a:cs typeface="Calibri" panose="020F0502020204030204" pitchFamily="34" charset="0"/>
            </a:endParaRPr>
          </a:p>
        </p:txBody>
      </p:sp>
    </p:spTree>
    <p:extLst>
      <p:ext uri="{BB962C8B-B14F-4D97-AF65-F5344CB8AC3E}">
        <p14:creationId xmlns:p14="http://schemas.microsoft.com/office/powerpoint/2010/main" val="10138177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FB54CA-F070-AA7C-9ED8-3611377999F7}"/>
              </a:ext>
            </a:extLst>
          </p:cNvPr>
          <p:cNvSpPr>
            <a:spLocks noGrp="1"/>
          </p:cNvSpPr>
          <p:nvPr>
            <p:ph type="title"/>
          </p:nvPr>
        </p:nvSpPr>
        <p:spPr/>
        <p:txBody>
          <a:bodyPr/>
          <a:lstStyle/>
          <a:p>
            <a:r>
              <a:rPr lang="pl-PL" dirty="0"/>
              <a:t>Kultura Głuchych</a:t>
            </a:r>
          </a:p>
        </p:txBody>
      </p:sp>
      <p:sp>
        <p:nvSpPr>
          <p:cNvPr id="3" name="Symbol zastępczy zawartości 2">
            <a:extLst>
              <a:ext uri="{FF2B5EF4-FFF2-40B4-BE49-F238E27FC236}">
                <a16:creationId xmlns:a16="http://schemas.microsoft.com/office/drawing/2014/main" id="{298FAE5F-7DE2-D0EE-1540-CFA9E42E7D95}"/>
              </a:ext>
            </a:extLst>
          </p:cNvPr>
          <p:cNvSpPr>
            <a:spLocks noGrp="1"/>
          </p:cNvSpPr>
          <p:nvPr>
            <p:ph idx="1"/>
          </p:nvPr>
        </p:nvSpPr>
        <p:spPr/>
        <p:txBody>
          <a:bodyPr>
            <a:normAutofit/>
          </a:bodyPr>
          <a:lstStyle/>
          <a:p>
            <a:r>
              <a:rPr lang="pl-PL" dirty="0"/>
              <a:t>ruch społeczny, którego wyznacznikiem jest doświadczanie Głuchoty </a:t>
            </a:r>
            <a:br>
              <a:rPr lang="pl-PL" dirty="0"/>
            </a:br>
            <a:r>
              <a:rPr lang="pl-PL" dirty="0"/>
              <a:t>w kontekście kultury</a:t>
            </a:r>
          </a:p>
          <a:p>
            <a:r>
              <a:rPr lang="pl-PL" dirty="0"/>
              <a:t>brak słuchu nie jest postrzegany jako niepełnosprawność, tylko jako obcojęzyczność</a:t>
            </a:r>
          </a:p>
          <a:p>
            <a:r>
              <a:rPr lang="pl-PL" dirty="0"/>
              <a:t>podstawą kultury jest polski język migowy  </a:t>
            </a:r>
          </a:p>
          <a:p>
            <a:r>
              <a:rPr lang="pl-PL" b="1" dirty="0">
                <a:cs typeface="Calibri" panose="020F0502020204030204" pitchFamily="34" charset="0"/>
                <a:sym typeface="Arial"/>
              </a:rPr>
              <a:t>w</a:t>
            </a:r>
            <a:r>
              <a:rPr lang="pl-PL" b="1" strike="noStrike" dirty="0">
                <a:solidFill>
                  <a:schemeClr val="tx1"/>
                </a:solidFill>
                <a:cs typeface="Calibri" panose="020F0502020204030204" pitchFamily="34" charset="0"/>
                <a:sym typeface="Arial"/>
              </a:rPr>
              <a:t>spólne doświadczenia </a:t>
            </a:r>
            <a:r>
              <a:rPr lang="pl-PL" b="0" strike="noStrike" dirty="0">
                <a:solidFill>
                  <a:schemeClr val="tx1"/>
                </a:solidFill>
                <a:cs typeface="Calibri" panose="020F0502020204030204" pitchFamily="34" charset="0"/>
                <a:sym typeface="Arial"/>
              </a:rPr>
              <a:t>takie jak: uczęszczanie do szkół dla niesłyszących czy doświadczanie barier w świecie osób słyszących</a:t>
            </a:r>
            <a:endParaRPr lang="pl-PL" dirty="0"/>
          </a:p>
          <a:p>
            <a:endParaRPr lang="pl-PL" dirty="0"/>
          </a:p>
        </p:txBody>
      </p:sp>
    </p:spTree>
    <p:extLst>
      <p:ext uri="{BB962C8B-B14F-4D97-AF65-F5344CB8AC3E}">
        <p14:creationId xmlns:p14="http://schemas.microsoft.com/office/powerpoint/2010/main" val="28129178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1C3F6F-3665-413F-BA0F-4AA5B19EEE6E}"/>
              </a:ext>
            </a:extLst>
          </p:cNvPr>
          <p:cNvSpPr>
            <a:spLocks noGrp="1"/>
          </p:cNvSpPr>
          <p:nvPr>
            <p:ph type="title"/>
          </p:nvPr>
        </p:nvSpPr>
        <p:spPr/>
        <p:txBody>
          <a:bodyPr/>
          <a:lstStyle/>
          <a:p>
            <a:r>
              <a:rPr lang="pl-PL" dirty="0"/>
              <a:t>Zróżnicowanie społeczności</a:t>
            </a:r>
          </a:p>
        </p:txBody>
      </p:sp>
      <p:sp>
        <p:nvSpPr>
          <p:cNvPr id="3" name="Symbol zastępczy zawartości 2">
            <a:extLst>
              <a:ext uri="{FF2B5EF4-FFF2-40B4-BE49-F238E27FC236}">
                <a16:creationId xmlns:a16="http://schemas.microsoft.com/office/drawing/2014/main" id="{0DD58945-92ED-43E0-919D-5F2B6C0E2F88}"/>
              </a:ext>
            </a:extLst>
          </p:cNvPr>
          <p:cNvSpPr>
            <a:spLocks noGrp="1"/>
          </p:cNvSpPr>
          <p:nvPr>
            <p:ph idx="1"/>
          </p:nvPr>
        </p:nvSpPr>
        <p:spPr>
          <a:xfrm>
            <a:off x="838200" y="1868657"/>
            <a:ext cx="10515600" cy="2666021"/>
          </a:xfrm>
        </p:spPr>
        <p:txBody>
          <a:bodyPr>
            <a:normAutofit/>
          </a:bodyPr>
          <a:lstStyle/>
          <a:p>
            <a:pPr algn="ctr">
              <a:lnSpc>
                <a:spcPct val="140000"/>
              </a:lnSpc>
            </a:pPr>
            <a:r>
              <a:rPr lang="pl-PL" dirty="0"/>
              <a:t>osoby Głuche / głuche, niesłyszące, słabosłyszące</a:t>
            </a:r>
          </a:p>
          <a:p>
            <a:pPr algn="ctr">
              <a:lnSpc>
                <a:spcPct val="140000"/>
              </a:lnSpc>
            </a:pPr>
            <a:r>
              <a:rPr lang="pl-PL" dirty="0"/>
              <a:t>posługujące się językiem migowym (PJM / SJM) i nie migające</a:t>
            </a:r>
          </a:p>
          <a:p>
            <a:pPr algn="ctr">
              <a:lnSpc>
                <a:spcPct val="140000"/>
              </a:lnSpc>
            </a:pPr>
            <a:r>
              <a:rPr lang="pl-PL" dirty="0"/>
              <a:t>różnorodny poziom znajomości języka polskiego (w mowie i piśmie)</a:t>
            </a:r>
          </a:p>
        </p:txBody>
      </p:sp>
      <p:sp>
        <p:nvSpPr>
          <p:cNvPr id="4" name="Strzałka: w lewo i w prawo 3">
            <a:extLst>
              <a:ext uri="{FF2B5EF4-FFF2-40B4-BE49-F238E27FC236}">
                <a16:creationId xmlns:a16="http://schemas.microsoft.com/office/drawing/2014/main" id="{553EB3A4-5C6A-F81F-4AF6-CF48088AE6CC}"/>
              </a:ext>
              <a:ext uri="{C183D7F6-B498-43B3-948B-1728B52AA6E4}">
                <adec:decorative xmlns:adec="http://schemas.microsoft.com/office/drawing/2017/decorative" val="1"/>
              </a:ext>
            </a:extLst>
          </p:cNvPr>
          <p:cNvSpPr/>
          <p:nvPr/>
        </p:nvSpPr>
        <p:spPr>
          <a:xfrm>
            <a:off x="2013473" y="4811038"/>
            <a:ext cx="8165054" cy="484632"/>
          </a:xfrm>
          <a:prstGeom prst="leftRightArrow">
            <a:avLst/>
          </a:prstGeom>
          <a:solidFill>
            <a:srgbClr val="00B0F0"/>
          </a:solidFill>
          <a:ln w="254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31629768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639849-278F-47AA-A212-8772D2808FEB}"/>
              </a:ext>
            </a:extLst>
          </p:cNvPr>
          <p:cNvSpPr>
            <a:spLocks noGrp="1"/>
          </p:cNvSpPr>
          <p:nvPr>
            <p:ph type="title"/>
          </p:nvPr>
        </p:nvSpPr>
        <p:spPr/>
        <p:txBody>
          <a:bodyPr>
            <a:normAutofit/>
          </a:bodyPr>
          <a:lstStyle/>
          <a:p>
            <a:r>
              <a:rPr lang="pl-PL" dirty="0"/>
              <a:t>Osoby g/Głuche i słabosłyszące – bariery (informacyjno-komunikacyjne) </a:t>
            </a:r>
          </a:p>
        </p:txBody>
      </p:sp>
      <p:sp>
        <p:nvSpPr>
          <p:cNvPr id="3" name="Symbol zastępczy zawartości 2">
            <a:extLst>
              <a:ext uri="{FF2B5EF4-FFF2-40B4-BE49-F238E27FC236}">
                <a16:creationId xmlns:a16="http://schemas.microsoft.com/office/drawing/2014/main" id="{DAECD89D-A55B-424E-8460-87C0697A5234}"/>
              </a:ext>
            </a:extLst>
          </p:cNvPr>
          <p:cNvSpPr>
            <a:spLocks noGrp="1"/>
          </p:cNvSpPr>
          <p:nvPr>
            <p:ph idx="1"/>
          </p:nvPr>
        </p:nvSpPr>
        <p:spPr/>
        <p:txBody>
          <a:bodyPr>
            <a:normAutofit/>
          </a:bodyPr>
          <a:lstStyle/>
          <a:p>
            <a:pPr marL="0" indent="0">
              <a:lnSpc>
                <a:spcPct val="130000"/>
              </a:lnSpc>
              <a:spcAft>
                <a:spcPts val="1200"/>
              </a:spcAft>
              <a:buNone/>
            </a:pPr>
            <a:r>
              <a:rPr lang="pl-PL" sz="2600" b="1" dirty="0"/>
              <a:t>Informacyjno-komunikacyjne</a:t>
            </a:r>
            <a:r>
              <a:rPr lang="pl-PL" sz="2600" dirty="0"/>
              <a:t>: </a:t>
            </a:r>
          </a:p>
          <a:p>
            <a:pPr>
              <a:lnSpc>
                <a:spcPct val="130000"/>
              </a:lnSpc>
              <a:spcAft>
                <a:spcPts val="1200"/>
              </a:spcAft>
            </a:pPr>
            <a:r>
              <a:rPr lang="pl-PL" sz="2600" dirty="0"/>
              <a:t>brak systemów wspomagania słuchu (np. pętli indukcyjnych)</a:t>
            </a:r>
          </a:p>
          <a:p>
            <a:pPr>
              <a:lnSpc>
                <a:spcPct val="130000"/>
              </a:lnSpc>
              <a:spcAft>
                <a:spcPts val="1200"/>
              </a:spcAft>
            </a:pPr>
            <a:r>
              <a:rPr lang="pl-PL" sz="2600" dirty="0"/>
              <a:t>brak możliwości rozmowy w PJM (np. za pomocą tłumacza)</a:t>
            </a:r>
          </a:p>
          <a:p>
            <a:pPr>
              <a:lnSpc>
                <a:spcPct val="130000"/>
              </a:lnSpc>
              <a:spcAft>
                <a:spcPts val="1200"/>
              </a:spcAft>
            </a:pPr>
            <a:r>
              <a:rPr lang="pl-PL" sz="2600" dirty="0"/>
              <a:t>brak języka prostego w informacjach i komunikacji</a:t>
            </a:r>
          </a:p>
          <a:p>
            <a:pPr>
              <a:lnSpc>
                <a:spcPct val="130000"/>
              </a:lnSpc>
              <a:spcAft>
                <a:spcPts val="1200"/>
              </a:spcAft>
            </a:pPr>
            <a:r>
              <a:rPr lang="pl-PL" sz="2600" dirty="0"/>
              <a:t>brak informacji wizualnej w przestrzeni (oznaczeń rozwiązań)</a:t>
            </a:r>
          </a:p>
        </p:txBody>
      </p:sp>
    </p:spTree>
    <p:extLst>
      <p:ext uri="{BB962C8B-B14F-4D97-AF65-F5344CB8AC3E}">
        <p14:creationId xmlns:p14="http://schemas.microsoft.com/office/powerpoint/2010/main" val="34089728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3CFE07-40E4-5838-0DCB-EAD51CED550F}"/>
              </a:ext>
            </a:extLst>
          </p:cNvPr>
          <p:cNvSpPr>
            <a:spLocks noGrp="1"/>
          </p:cNvSpPr>
          <p:nvPr>
            <p:ph type="title"/>
          </p:nvPr>
        </p:nvSpPr>
        <p:spPr/>
        <p:txBody>
          <a:bodyPr/>
          <a:lstStyle/>
          <a:p>
            <a:r>
              <a:rPr lang="pl-PL" dirty="0"/>
              <a:t>Rozwiązania – osoby słabosłyszące</a:t>
            </a:r>
          </a:p>
        </p:txBody>
      </p:sp>
      <p:sp>
        <p:nvSpPr>
          <p:cNvPr id="3" name="Symbol zastępczy tekstu 2">
            <a:extLst>
              <a:ext uri="{FF2B5EF4-FFF2-40B4-BE49-F238E27FC236}">
                <a16:creationId xmlns:a16="http://schemas.microsoft.com/office/drawing/2014/main" id="{03DA9050-677F-C9CD-34C6-9EC2B540A36B}"/>
              </a:ext>
            </a:extLst>
          </p:cNvPr>
          <p:cNvSpPr>
            <a:spLocks noGrp="1"/>
          </p:cNvSpPr>
          <p:nvPr>
            <p:ph idx="1"/>
          </p:nvPr>
        </p:nvSpPr>
        <p:spPr/>
        <p:txBody>
          <a:bodyPr/>
          <a:lstStyle/>
          <a:p>
            <a:pPr>
              <a:spcAft>
                <a:spcPts val="800"/>
              </a:spcAft>
            </a:pPr>
            <a:r>
              <a:rPr lang="pl-PL" b="1" dirty="0"/>
              <a:t>Użytkownicy/</a:t>
            </a:r>
            <a:r>
              <a:rPr lang="pl-PL" b="1" dirty="0" err="1"/>
              <a:t>czki</a:t>
            </a:r>
            <a:r>
              <a:rPr lang="pl-PL" b="1" dirty="0"/>
              <a:t> języka polskiego</a:t>
            </a:r>
            <a:endParaRPr lang="pl-PL" kern="0" dirty="0">
              <a:solidFill>
                <a:srgbClr val="000000"/>
              </a:solidFill>
            </a:endParaRPr>
          </a:p>
          <a:p>
            <a:pPr marL="304815" indent="-304815">
              <a:spcAft>
                <a:spcPts val="800"/>
              </a:spcAft>
              <a:buFont typeface="Arial" panose="020B0604020202020204" pitchFamily="34" charset="0"/>
              <a:buChar char="•"/>
            </a:pPr>
            <a:r>
              <a:rPr lang="pl-PL" dirty="0">
                <a:solidFill>
                  <a:srgbClr val="000000"/>
                </a:solidFill>
                <a:ea typeface="Microsoft YaHei" pitchFamily="2"/>
                <a:cs typeface="Lucida Sans" pitchFamily="2"/>
              </a:rPr>
              <a:t>Osoby, które słabo słyszą lub straciły słuch, gdy miały opanowany język polski </a:t>
            </a:r>
          </a:p>
          <a:p>
            <a:pPr marL="304815" indent="-304815">
              <a:spcAft>
                <a:spcPts val="800"/>
              </a:spcAft>
              <a:buFont typeface="Arial" panose="020B0604020202020204" pitchFamily="34" charset="0"/>
              <a:buChar char="•"/>
            </a:pPr>
            <a:r>
              <a:rPr lang="pl-PL" b="1" dirty="0">
                <a:solidFill>
                  <a:srgbClr val="000000"/>
                </a:solidFill>
                <a:ea typeface="Microsoft YaHei" pitchFamily="2"/>
                <a:cs typeface="Lucida Sans" pitchFamily="2"/>
              </a:rPr>
              <a:t>Bariera techniczna </a:t>
            </a:r>
            <a:r>
              <a:rPr lang="pl-PL" dirty="0">
                <a:solidFill>
                  <a:srgbClr val="000000"/>
                </a:solidFill>
                <a:ea typeface="Microsoft YaHei" pitchFamily="2"/>
                <a:cs typeface="Lucida Sans" pitchFamily="2"/>
              </a:rPr>
              <a:t>– ta grupa rozumie język polski, tylko go nie słyszy</a:t>
            </a:r>
          </a:p>
          <a:p>
            <a:pPr marL="304815" indent="-304815">
              <a:spcAft>
                <a:spcPts val="800"/>
              </a:spcAft>
              <a:buFont typeface="Arial" panose="020B0604020202020204" pitchFamily="34" charset="0"/>
              <a:buChar char="•"/>
            </a:pPr>
            <a:r>
              <a:rPr lang="pl-PL" b="1" dirty="0">
                <a:solidFill>
                  <a:srgbClr val="000000"/>
                </a:solidFill>
                <a:ea typeface="Microsoft YaHei" pitchFamily="2"/>
                <a:cs typeface="Lucida Sans" pitchFamily="2"/>
              </a:rPr>
              <a:t>Rozwiązania</a:t>
            </a:r>
            <a:r>
              <a:rPr lang="pl-PL" dirty="0">
                <a:solidFill>
                  <a:srgbClr val="000000"/>
                </a:solidFill>
                <a:ea typeface="Microsoft YaHei" pitchFamily="2"/>
                <a:cs typeface="Lucida Sans" pitchFamily="2"/>
              </a:rPr>
              <a:t>: wspomaganie słyszenia, komunikacja pisemna, rozmowa </a:t>
            </a:r>
            <a:br>
              <a:rPr lang="pl-PL" dirty="0">
                <a:solidFill>
                  <a:srgbClr val="000000"/>
                </a:solidFill>
                <a:ea typeface="Microsoft YaHei" pitchFamily="2"/>
                <a:cs typeface="Lucida Sans" pitchFamily="2"/>
              </a:rPr>
            </a:br>
            <a:r>
              <a:rPr lang="pl-PL" dirty="0">
                <a:solidFill>
                  <a:srgbClr val="000000"/>
                </a:solidFill>
                <a:ea typeface="Microsoft YaHei" pitchFamily="2"/>
                <a:cs typeface="Lucida Sans" pitchFamily="2"/>
              </a:rPr>
              <a:t>w cichych miejscach, napisy (w materiałach multimedialnych, „na żywo”)</a:t>
            </a:r>
            <a:endParaRPr lang="pl-PL" b="1" dirty="0"/>
          </a:p>
          <a:p>
            <a:endParaRPr lang="pl-PL" dirty="0"/>
          </a:p>
        </p:txBody>
      </p:sp>
    </p:spTree>
    <p:extLst>
      <p:ext uri="{BB962C8B-B14F-4D97-AF65-F5344CB8AC3E}">
        <p14:creationId xmlns:p14="http://schemas.microsoft.com/office/powerpoint/2010/main" val="29149195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FFEB80-46A3-5125-8567-4A48B0018494}"/>
              </a:ext>
            </a:extLst>
          </p:cNvPr>
          <p:cNvSpPr>
            <a:spLocks noGrp="1"/>
          </p:cNvSpPr>
          <p:nvPr>
            <p:ph type="title"/>
          </p:nvPr>
        </p:nvSpPr>
        <p:spPr>
          <a:xfrm>
            <a:off x="838200" y="18255"/>
            <a:ext cx="10515600" cy="1325563"/>
          </a:xfrm>
        </p:spPr>
        <p:txBody>
          <a:bodyPr/>
          <a:lstStyle/>
          <a:p>
            <a:r>
              <a:rPr lang="pl-PL" dirty="0"/>
              <a:t>Technologie wspomagające (1 z 3)</a:t>
            </a:r>
          </a:p>
        </p:txBody>
      </p:sp>
      <p:sp>
        <p:nvSpPr>
          <p:cNvPr id="3" name="Symbol zastępczy tekstu 2">
            <a:extLst>
              <a:ext uri="{FF2B5EF4-FFF2-40B4-BE49-F238E27FC236}">
                <a16:creationId xmlns:a16="http://schemas.microsoft.com/office/drawing/2014/main" id="{BB12A64D-647D-44A3-4A8C-8ABC8AB82629}"/>
              </a:ext>
            </a:extLst>
          </p:cNvPr>
          <p:cNvSpPr>
            <a:spLocks noGrp="1"/>
          </p:cNvSpPr>
          <p:nvPr>
            <p:ph idx="1"/>
          </p:nvPr>
        </p:nvSpPr>
        <p:spPr/>
        <p:txBody>
          <a:bodyPr>
            <a:normAutofit/>
          </a:bodyPr>
          <a:lstStyle/>
          <a:p>
            <a:pPr marL="304815" indent="-304815">
              <a:buFont typeface="Arial" panose="020B0604020202020204" pitchFamily="34" charset="0"/>
              <a:buChar char="•"/>
            </a:pPr>
            <a:r>
              <a:rPr lang="pl-PL" sz="2333" dirty="0"/>
              <a:t>aparaty słuchowe</a:t>
            </a:r>
          </a:p>
          <a:p>
            <a:pPr marL="304815" indent="-304815">
              <a:buFont typeface="Arial" panose="020B0604020202020204" pitchFamily="34" charset="0"/>
              <a:buChar char="•"/>
            </a:pPr>
            <a:r>
              <a:rPr lang="pl-PL" sz="2333" dirty="0"/>
              <a:t>implanty ślimakowe </a:t>
            </a:r>
          </a:p>
          <a:p>
            <a:endParaRPr lang="pl-PL" dirty="0"/>
          </a:p>
          <a:p>
            <a:pPr marL="0" indent="0">
              <a:buNone/>
            </a:pPr>
            <a:endParaRPr lang="pl-PL" dirty="0"/>
          </a:p>
          <a:p>
            <a:endParaRPr lang="pl-PL" dirty="0"/>
          </a:p>
        </p:txBody>
      </p:sp>
      <p:pic>
        <p:nvPicPr>
          <p:cNvPr id="13" name="Obraz 12" descr="aparat słuchowy zewnętrzny">
            <a:extLst>
              <a:ext uri="{FF2B5EF4-FFF2-40B4-BE49-F238E27FC236}">
                <a16:creationId xmlns:a16="http://schemas.microsoft.com/office/drawing/2014/main" id="{8C6CB860-318D-0303-0C83-38C6C29CA3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8159" y="3429000"/>
            <a:ext cx="2698346" cy="2325029"/>
          </a:xfrm>
          <a:prstGeom prst="rect">
            <a:avLst/>
          </a:prstGeom>
          <a:noFill/>
          <a:ln>
            <a:solidFill>
              <a:schemeClr val="tx1"/>
            </a:solidFill>
          </a:ln>
        </p:spPr>
      </p:pic>
      <p:pic>
        <p:nvPicPr>
          <p:cNvPr id="14" name="Obraz 13" descr="aparat słuchowy wewnętrzny">
            <a:extLst>
              <a:ext uri="{FF2B5EF4-FFF2-40B4-BE49-F238E27FC236}">
                <a16:creationId xmlns:a16="http://schemas.microsoft.com/office/drawing/2014/main" id="{83EF060E-4BF2-A7BB-521C-FE30241BF3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7664" y="3429000"/>
            <a:ext cx="3488056" cy="2325029"/>
          </a:xfrm>
          <a:prstGeom prst="rect">
            <a:avLst/>
          </a:prstGeom>
          <a:noFill/>
          <a:ln>
            <a:solidFill>
              <a:schemeClr val="tx1"/>
            </a:solidFill>
          </a:ln>
        </p:spPr>
      </p:pic>
      <p:pic>
        <p:nvPicPr>
          <p:cNvPr id="15" name="Picture 8" descr="implant ślimakowy - kolorowy dla dzieci">
            <a:extLst>
              <a:ext uri="{FF2B5EF4-FFF2-40B4-BE49-F238E27FC236}">
                <a16:creationId xmlns:a16="http://schemas.microsoft.com/office/drawing/2014/main" id="{50E56C57-1B36-4F05-BB71-3EC13C7EA388}"/>
              </a:ext>
            </a:extLst>
          </p:cNvPr>
          <p:cNvPicPr>
            <a:picLocks noChangeAspect="1"/>
          </p:cNvPicPr>
          <p:nvPr/>
        </p:nvPicPr>
        <p:blipFill>
          <a:blip r:embed="rId5" cstate="print"/>
          <a:srcRect l="20555"/>
          <a:stretch>
            <a:fillRect/>
          </a:stretch>
        </p:blipFill>
        <p:spPr bwMode="auto">
          <a:xfrm>
            <a:off x="8232445" y="3429000"/>
            <a:ext cx="2708602" cy="2325029"/>
          </a:xfrm>
          <a:prstGeom prst="rect">
            <a:avLst/>
          </a:prstGeom>
          <a:noFill/>
          <a:ln>
            <a:solidFill>
              <a:schemeClr val="tx1"/>
            </a:solidFill>
          </a:ln>
        </p:spPr>
      </p:pic>
    </p:spTree>
    <p:extLst>
      <p:ext uri="{BB962C8B-B14F-4D97-AF65-F5344CB8AC3E}">
        <p14:creationId xmlns:p14="http://schemas.microsoft.com/office/powerpoint/2010/main" val="32898608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48C42-B306-5937-1FE0-14CDDEE15551}"/>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BAE5206-45F8-202D-2331-ECE133B896B9}"/>
              </a:ext>
            </a:extLst>
          </p:cNvPr>
          <p:cNvSpPr>
            <a:spLocks noGrp="1"/>
          </p:cNvSpPr>
          <p:nvPr>
            <p:ph type="title"/>
          </p:nvPr>
        </p:nvSpPr>
        <p:spPr>
          <a:xfrm>
            <a:off x="838200" y="18255"/>
            <a:ext cx="10515600" cy="1325563"/>
          </a:xfrm>
        </p:spPr>
        <p:txBody>
          <a:bodyPr/>
          <a:lstStyle/>
          <a:p>
            <a:r>
              <a:rPr lang="pl-PL" dirty="0"/>
              <a:t>Technologie wspomagające (2 z 3)</a:t>
            </a:r>
          </a:p>
        </p:txBody>
      </p:sp>
      <p:sp>
        <p:nvSpPr>
          <p:cNvPr id="3" name="Symbol zastępczy tekstu 2">
            <a:extLst>
              <a:ext uri="{FF2B5EF4-FFF2-40B4-BE49-F238E27FC236}">
                <a16:creationId xmlns:a16="http://schemas.microsoft.com/office/drawing/2014/main" id="{6853C579-F593-54C1-A85B-065AE3CDF227}"/>
              </a:ext>
            </a:extLst>
          </p:cNvPr>
          <p:cNvSpPr>
            <a:spLocks noGrp="1"/>
          </p:cNvSpPr>
          <p:nvPr>
            <p:ph idx="1"/>
          </p:nvPr>
        </p:nvSpPr>
        <p:spPr/>
        <p:txBody>
          <a:bodyPr>
            <a:normAutofit/>
          </a:bodyPr>
          <a:lstStyle/>
          <a:p>
            <a:r>
              <a:rPr lang="pl-PL" sz="2333" dirty="0"/>
              <a:t>Ważne: należy pamiętać, że decyzja o korzystaniu z technologii wspierających jest zawsze osobista, należy do danej osoby i nie powinniśmy wpływać na jej wybór, np. namawiając na zastosowanie jakiegoś rozwiązania dla naszej wygody w komunikacji.</a:t>
            </a:r>
            <a:br>
              <a:rPr lang="pl-PL" dirty="0"/>
            </a:br>
            <a:endParaRPr lang="pl-PL" dirty="0"/>
          </a:p>
        </p:txBody>
      </p:sp>
    </p:spTree>
    <p:extLst>
      <p:ext uri="{BB962C8B-B14F-4D97-AF65-F5344CB8AC3E}">
        <p14:creationId xmlns:p14="http://schemas.microsoft.com/office/powerpoint/2010/main" val="2162401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1EA5D6-12D1-CE0E-8F33-B3B3C188C5AD}"/>
              </a:ext>
            </a:extLst>
          </p:cNvPr>
          <p:cNvSpPr>
            <a:spLocks noGrp="1"/>
          </p:cNvSpPr>
          <p:nvPr>
            <p:ph type="title"/>
          </p:nvPr>
        </p:nvSpPr>
        <p:spPr/>
        <p:txBody>
          <a:bodyPr>
            <a:normAutofit/>
          </a:bodyPr>
          <a:lstStyle/>
          <a:p>
            <a:r>
              <a:rPr lang="pl-PL" dirty="0"/>
              <a:t>Dostępność usług edukacyjnych </a:t>
            </a:r>
            <a:br>
              <a:rPr lang="pl-PL" dirty="0"/>
            </a:br>
            <a:r>
              <a:rPr lang="pl-PL" dirty="0"/>
              <a:t>(2 z 2)</a:t>
            </a:r>
          </a:p>
        </p:txBody>
      </p:sp>
      <p:sp>
        <p:nvSpPr>
          <p:cNvPr id="3" name="Symbol zastępczy zawartości 2">
            <a:extLst>
              <a:ext uri="{FF2B5EF4-FFF2-40B4-BE49-F238E27FC236}">
                <a16:creationId xmlns:a16="http://schemas.microsoft.com/office/drawing/2014/main" id="{2523AABC-8197-EB43-4BE3-0BB3E9B54A08}"/>
              </a:ext>
            </a:extLst>
          </p:cNvPr>
          <p:cNvSpPr>
            <a:spLocks noGrp="1"/>
          </p:cNvSpPr>
          <p:nvPr>
            <p:ph idx="1"/>
          </p:nvPr>
        </p:nvSpPr>
        <p:spPr/>
        <p:txBody>
          <a:bodyPr>
            <a:normAutofit/>
          </a:bodyPr>
          <a:lstStyle/>
          <a:p>
            <a:r>
              <a:rPr lang="pl-PL" sz="2400" dirty="0"/>
              <a:t>Dostępność nauki języków obcych</a:t>
            </a:r>
          </a:p>
          <a:p>
            <a:r>
              <a:rPr lang="pl-PL" sz="2400" dirty="0"/>
              <a:t>Dostępność zajęć wychowania fizycznego</a:t>
            </a:r>
          </a:p>
          <a:p>
            <a:r>
              <a:rPr lang="pl-PL" sz="2400" dirty="0"/>
              <a:t>Zapewnienie usług asystentów/</a:t>
            </a:r>
            <a:r>
              <a:rPr lang="pl-PL" sz="2400" dirty="0" err="1"/>
              <a:t>ek</a:t>
            </a:r>
            <a:endParaRPr lang="pl-PL" sz="2400" dirty="0"/>
          </a:p>
          <a:p>
            <a:r>
              <a:rPr lang="pl-PL" sz="2400" dirty="0"/>
              <a:t>Zapewnienie technologii wspomagających (ang. </a:t>
            </a:r>
            <a:r>
              <a:rPr lang="pl-PL" sz="2400" dirty="0" err="1"/>
              <a:t>assistive</a:t>
            </a:r>
            <a:r>
              <a:rPr lang="pl-PL" sz="2400" dirty="0"/>
              <a:t> </a:t>
            </a:r>
            <a:r>
              <a:rPr lang="pl-PL" sz="2400" dirty="0" err="1"/>
              <a:t>technologies</a:t>
            </a:r>
            <a:r>
              <a:rPr lang="pl-PL" sz="2400" dirty="0"/>
              <a:t>)</a:t>
            </a:r>
          </a:p>
          <a:p>
            <a:r>
              <a:rPr lang="pl-PL" sz="2400" dirty="0"/>
              <a:t>Zapewnienie wsparcia dotyczącego zamieszkania (domów studenckich)</a:t>
            </a:r>
          </a:p>
          <a:p>
            <a:r>
              <a:rPr lang="pl-PL" sz="2400" dirty="0"/>
              <a:t>Zapewnienie szczególnych usług wsparcia dla poszczególnych typów osób z niepełnosprawnościami (osób ze szczególnymi potrzebami)</a:t>
            </a:r>
          </a:p>
          <a:p>
            <a:endParaRPr lang="pl-PL" dirty="0"/>
          </a:p>
        </p:txBody>
      </p:sp>
    </p:spTree>
    <p:extLst>
      <p:ext uri="{BB962C8B-B14F-4D97-AF65-F5344CB8AC3E}">
        <p14:creationId xmlns:p14="http://schemas.microsoft.com/office/powerpoint/2010/main" val="95278624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B916D2-AE86-12ED-2803-73A7E3175788}"/>
              </a:ext>
            </a:extLst>
          </p:cNvPr>
          <p:cNvSpPr>
            <a:spLocks noGrp="1"/>
          </p:cNvSpPr>
          <p:nvPr>
            <p:ph type="title"/>
          </p:nvPr>
        </p:nvSpPr>
        <p:spPr>
          <a:xfrm>
            <a:off x="266849" y="244426"/>
            <a:ext cx="11074400" cy="858308"/>
          </a:xfrm>
        </p:spPr>
        <p:txBody>
          <a:bodyPr/>
          <a:lstStyle/>
          <a:p>
            <a:r>
              <a:rPr lang="pl-PL" sz="3200" b="1" dirty="0"/>
              <a:t>Technologie wspomagające (3 z 3)</a:t>
            </a:r>
          </a:p>
        </p:txBody>
      </p:sp>
      <p:pic>
        <p:nvPicPr>
          <p:cNvPr id="5" name="Picture 6" descr="schemat działania pętli indukcyjnej">
            <a:extLst>
              <a:ext uri="{FF2B5EF4-FFF2-40B4-BE49-F238E27FC236}">
                <a16:creationId xmlns:a16="http://schemas.microsoft.com/office/drawing/2014/main" id="{405439CB-6781-9EF5-7212-36949BFCD7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70" b="15905"/>
          <a:stretch/>
        </p:blipFill>
        <p:spPr bwMode="auto">
          <a:xfrm>
            <a:off x="660400" y="1498600"/>
            <a:ext cx="5143649" cy="34681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Obraz 5" descr="schemat działania systemu FM">
            <a:extLst>
              <a:ext uri="{FF2B5EF4-FFF2-40B4-BE49-F238E27FC236}">
                <a16:creationId xmlns:a16="http://schemas.microsoft.com/office/drawing/2014/main" id="{D7717F5F-20D9-D59E-9E19-4F9E9C5E9F07}"/>
              </a:ext>
            </a:extLst>
          </p:cNvPr>
          <p:cNvPicPr>
            <a:picLocks noChangeAspect="1"/>
          </p:cNvPicPr>
          <p:nvPr/>
        </p:nvPicPr>
        <p:blipFill>
          <a:blip r:embed="rId4"/>
          <a:stretch>
            <a:fillRect/>
          </a:stretch>
        </p:blipFill>
        <p:spPr>
          <a:xfrm>
            <a:off x="6614481" y="3748989"/>
            <a:ext cx="4917119" cy="2435431"/>
          </a:xfrm>
          <a:prstGeom prst="rect">
            <a:avLst/>
          </a:prstGeom>
          <a:ln>
            <a:noFill/>
          </a:ln>
        </p:spPr>
      </p:pic>
      <p:pic>
        <p:nvPicPr>
          <p:cNvPr id="4" name="Obraz 3" descr="symbol pętli indukcyjnej">
            <a:extLst>
              <a:ext uri="{FF2B5EF4-FFF2-40B4-BE49-F238E27FC236}">
                <a16:creationId xmlns:a16="http://schemas.microsoft.com/office/drawing/2014/main" id="{AEEF9257-53F2-C9D6-212E-BA68D9A37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9601" y="1494917"/>
            <a:ext cx="1476883" cy="1476883"/>
          </a:xfrm>
          <a:prstGeom prst="rect">
            <a:avLst/>
          </a:prstGeom>
        </p:spPr>
      </p:pic>
    </p:spTree>
    <p:extLst>
      <p:ext uri="{BB962C8B-B14F-4D97-AF65-F5344CB8AC3E}">
        <p14:creationId xmlns:p14="http://schemas.microsoft.com/office/powerpoint/2010/main" val="18535123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EF8076-1BB0-2C8C-C2A6-109EE68B533B}"/>
              </a:ext>
            </a:extLst>
          </p:cNvPr>
          <p:cNvSpPr>
            <a:spLocks noGrp="1"/>
          </p:cNvSpPr>
          <p:nvPr>
            <p:ph type="title"/>
          </p:nvPr>
        </p:nvSpPr>
        <p:spPr/>
        <p:txBody>
          <a:bodyPr/>
          <a:lstStyle/>
          <a:p>
            <a:r>
              <a:rPr lang="pl-PL" dirty="0"/>
              <a:t>Rozwiązania – osoby Głuche</a:t>
            </a:r>
          </a:p>
        </p:txBody>
      </p:sp>
      <p:sp>
        <p:nvSpPr>
          <p:cNvPr id="3" name="Symbol zastępczy tekstu 2">
            <a:extLst>
              <a:ext uri="{FF2B5EF4-FFF2-40B4-BE49-F238E27FC236}">
                <a16:creationId xmlns:a16="http://schemas.microsoft.com/office/drawing/2014/main" id="{72E6BD6C-592E-CE9A-9369-44B044FD611C}"/>
              </a:ext>
            </a:extLst>
          </p:cNvPr>
          <p:cNvSpPr>
            <a:spLocks noGrp="1"/>
          </p:cNvSpPr>
          <p:nvPr>
            <p:ph idx="1"/>
          </p:nvPr>
        </p:nvSpPr>
        <p:spPr/>
        <p:txBody>
          <a:bodyPr/>
          <a:lstStyle/>
          <a:p>
            <a:pPr>
              <a:spcAft>
                <a:spcPts val="800"/>
              </a:spcAft>
            </a:pPr>
            <a:r>
              <a:rPr lang="pl-PL" b="1" dirty="0"/>
              <a:t>Użytkownicy/</a:t>
            </a:r>
            <a:r>
              <a:rPr lang="pl-PL" b="1" dirty="0" err="1"/>
              <a:t>czki</a:t>
            </a:r>
            <a:r>
              <a:rPr lang="pl-PL" b="1" dirty="0"/>
              <a:t> języka migowego</a:t>
            </a:r>
            <a:endParaRPr lang="en-US" dirty="0"/>
          </a:p>
          <a:p>
            <a:pPr marL="304815" indent="-304815">
              <a:spcAft>
                <a:spcPts val="800"/>
              </a:spcAft>
              <a:buFont typeface="Arial" panose="020B0604020202020204" pitchFamily="34" charset="0"/>
              <a:buChar char="•"/>
            </a:pPr>
            <a:r>
              <a:rPr lang="pl-PL" dirty="0">
                <a:solidFill>
                  <a:srgbClr val="000000"/>
                </a:solidFill>
                <a:ea typeface="Microsoft YaHei" pitchFamily="2"/>
                <a:cs typeface="Lucida Sans" pitchFamily="2"/>
              </a:rPr>
              <a:t>Osoby, które straciły słuch, zanim zaczęły mówić</a:t>
            </a:r>
          </a:p>
          <a:p>
            <a:pPr marL="304815" indent="-304815">
              <a:spcAft>
                <a:spcPts val="800"/>
              </a:spcAft>
              <a:buFont typeface="Arial" panose="020B0604020202020204" pitchFamily="34" charset="0"/>
              <a:buChar char="•"/>
            </a:pPr>
            <a:r>
              <a:rPr lang="pl-PL" b="1" dirty="0">
                <a:solidFill>
                  <a:srgbClr val="000000"/>
                </a:solidFill>
                <a:ea typeface="Microsoft YaHei" pitchFamily="2"/>
                <a:cs typeface="Lucida Sans" pitchFamily="2"/>
              </a:rPr>
              <a:t>Bariera językowa </a:t>
            </a:r>
            <a:r>
              <a:rPr lang="pl-PL" dirty="0">
                <a:solidFill>
                  <a:srgbClr val="000000"/>
                </a:solidFill>
                <a:ea typeface="Microsoft YaHei" pitchFamily="2"/>
                <a:cs typeface="Lucida Sans" pitchFamily="2"/>
              </a:rPr>
              <a:t>–  język polski jest dla nich językiem obcym (brak dwujęzycznej edukacji!)</a:t>
            </a:r>
          </a:p>
          <a:p>
            <a:pPr marL="304815" indent="-304815">
              <a:spcAft>
                <a:spcPts val="800"/>
              </a:spcAft>
              <a:buFont typeface="Arial" panose="020B0604020202020204" pitchFamily="34" charset="0"/>
              <a:buChar char="•"/>
            </a:pPr>
            <a:r>
              <a:rPr lang="pl-PL" b="1" dirty="0">
                <a:solidFill>
                  <a:srgbClr val="000000"/>
                </a:solidFill>
                <a:ea typeface="Microsoft YaHei" pitchFamily="2"/>
                <a:cs typeface="Lucida Sans" pitchFamily="2"/>
              </a:rPr>
              <a:t>Rozwiązania</a:t>
            </a:r>
            <a:r>
              <a:rPr lang="pl-PL" dirty="0">
                <a:solidFill>
                  <a:srgbClr val="000000"/>
                </a:solidFill>
                <a:ea typeface="Microsoft YaHei" pitchFamily="2"/>
                <a:cs typeface="Lucida Sans" pitchFamily="2"/>
              </a:rPr>
              <a:t>: tłumaczenie na polski język migowy, język prosty w piśmie, napisy (nie jako alternatywa dla tłumaczenia na PJM)</a:t>
            </a:r>
          </a:p>
          <a:p>
            <a:endParaRPr lang="pl-PL" dirty="0"/>
          </a:p>
        </p:txBody>
      </p:sp>
    </p:spTree>
    <p:extLst>
      <p:ext uri="{BB962C8B-B14F-4D97-AF65-F5344CB8AC3E}">
        <p14:creationId xmlns:p14="http://schemas.microsoft.com/office/powerpoint/2010/main" val="38560700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41C1306-B8F9-0C47-D2F3-1C3C070D55C7}"/>
              </a:ext>
            </a:extLst>
          </p:cNvPr>
          <p:cNvSpPr>
            <a:spLocks noGrp="1"/>
          </p:cNvSpPr>
          <p:nvPr>
            <p:ph type="title"/>
          </p:nvPr>
        </p:nvSpPr>
        <p:spPr/>
        <p:txBody>
          <a:bodyPr/>
          <a:lstStyle/>
          <a:p>
            <a:r>
              <a:rPr lang="pl-PL" dirty="0"/>
              <a:t>Wniosek:</a:t>
            </a:r>
          </a:p>
        </p:txBody>
      </p:sp>
      <p:sp>
        <p:nvSpPr>
          <p:cNvPr id="3" name="Symbol zastępczy zawartości 2">
            <a:extLst>
              <a:ext uri="{FF2B5EF4-FFF2-40B4-BE49-F238E27FC236}">
                <a16:creationId xmlns:a16="http://schemas.microsoft.com/office/drawing/2014/main" id="{9A714866-2732-F3C5-F13B-91BB4D5E76CB}"/>
              </a:ext>
            </a:extLst>
          </p:cNvPr>
          <p:cNvSpPr>
            <a:spLocks noGrp="1"/>
          </p:cNvSpPr>
          <p:nvPr>
            <p:ph idx="1"/>
          </p:nvPr>
        </p:nvSpPr>
        <p:spPr/>
        <p:txBody>
          <a:bodyPr/>
          <a:lstStyle/>
          <a:p>
            <a:r>
              <a:rPr lang="pl-PL" dirty="0"/>
              <a:t>W prostych, nieoficjalnych sytuacjach w komunikacji z osobą Głuchą możemy wspierać się pantomimą, gestami, itp. </a:t>
            </a:r>
          </a:p>
          <a:p>
            <a:pPr lvl="1"/>
            <a:r>
              <a:rPr lang="pl-PL" dirty="0"/>
              <a:t>jak z każdą osobą obcojęzyczną</a:t>
            </a:r>
          </a:p>
          <a:p>
            <a:r>
              <a:rPr lang="pl-PL" dirty="0"/>
              <a:t>W trudnych, skomplikowanych, oficjalnych sytuacjach (np. podpisywanie umów, zapoznawanie z regulaminem) niezbędna jest obecność profesjonalnego tłumacza / tłumaczki PJM</a:t>
            </a:r>
          </a:p>
          <a:p>
            <a:pPr lvl="1"/>
            <a:r>
              <a:rPr lang="pl-PL" dirty="0"/>
              <a:t>zapewnia to komfort i poczucie bezpieczeństwa, zrozumienia obu stronom konwersacji</a:t>
            </a:r>
          </a:p>
          <a:p>
            <a:endParaRPr lang="pl-PL" dirty="0"/>
          </a:p>
        </p:txBody>
      </p:sp>
    </p:spTree>
    <p:extLst>
      <p:ext uri="{BB962C8B-B14F-4D97-AF65-F5344CB8AC3E}">
        <p14:creationId xmlns:p14="http://schemas.microsoft.com/office/powerpoint/2010/main" val="40251196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A7BF02-CDD8-4DE7-BD6B-D616BC191658}"/>
              </a:ext>
            </a:extLst>
          </p:cNvPr>
          <p:cNvSpPr>
            <a:spLocks noGrp="1"/>
          </p:cNvSpPr>
          <p:nvPr>
            <p:ph type="title"/>
          </p:nvPr>
        </p:nvSpPr>
        <p:spPr/>
        <p:txBody>
          <a:bodyPr>
            <a:normAutofit/>
          </a:bodyPr>
          <a:lstStyle/>
          <a:p>
            <a:r>
              <a:rPr lang="pl-PL" sz="3600" dirty="0"/>
              <a:t>Technologie wspomagające (</a:t>
            </a:r>
            <a:r>
              <a:rPr lang="pl-PL" sz="3600" dirty="0" err="1"/>
              <a:t>wideotłumacz</a:t>
            </a:r>
            <a:r>
              <a:rPr lang="pl-PL" sz="3600" dirty="0"/>
              <a:t>)</a:t>
            </a:r>
          </a:p>
        </p:txBody>
      </p:sp>
      <p:pic>
        <p:nvPicPr>
          <p:cNvPr id="4" name="Obraz 3" descr="symbol obsługi w języku migowym">
            <a:extLst>
              <a:ext uri="{FF2B5EF4-FFF2-40B4-BE49-F238E27FC236}">
                <a16:creationId xmlns:a16="http://schemas.microsoft.com/office/drawing/2014/main" id="{ACC5A3F9-7C0C-44DB-B7C1-48663AD65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275" y="338522"/>
            <a:ext cx="1957634" cy="1957634"/>
          </a:xfrm>
          <a:prstGeom prst="rect">
            <a:avLst/>
          </a:prstGeom>
        </p:spPr>
      </p:pic>
      <p:pic>
        <p:nvPicPr>
          <p:cNvPr id="9" name="Obraz 8" descr="schemat działania systemu tłumacza online">
            <a:extLst>
              <a:ext uri="{FF2B5EF4-FFF2-40B4-BE49-F238E27FC236}">
                <a16:creationId xmlns:a16="http://schemas.microsoft.com/office/drawing/2014/main" id="{3AE1FEB2-FB77-411A-8C95-FC7C795254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487"/>
          <a:stretch/>
        </p:blipFill>
        <p:spPr>
          <a:xfrm>
            <a:off x="718313" y="1447236"/>
            <a:ext cx="8515607" cy="4932817"/>
          </a:xfrm>
          <a:prstGeom prst="rect">
            <a:avLst/>
          </a:prstGeom>
          <a:ln w="9525">
            <a:noFill/>
          </a:ln>
        </p:spPr>
      </p:pic>
    </p:spTree>
    <p:extLst>
      <p:ext uri="{BB962C8B-B14F-4D97-AF65-F5344CB8AC3E}">
        <p14:creationId xmlns:p14="http://schemas.microsoft.com/office/powerpoint/2010/main" val="35718969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8DAA20-DC60-B779-7120-CAEB9716628C}"/>
              </a:ext>
            </a:extLst>
          </p:cNvPr>
          <p:cNvSpPr>
            <a:spLocks noGrp="1"/>
          </p:cNvSpPr>
          <p:nvPr>
            <p:ph type="title"/>
          </p:nvPr>
        </p:nvSpPr>
        <p:spPr/>
        <p:txBody>
          <a:bodyPr/>
          <a:lstStyle/>
          <a:p>
            <a:r>
              <a:rPr lang="pl-PL" dirty="0"/>
              <a:t>A jeśli nie ma tłumacza PJM?</a:t>
            </a:r>
          </a:p>
        </p:txBody>
      </p:sp>
      <p:sp>
        <p:nvSpPr>
          <p:cNvPr id="3" name="Symbol zastępczy zawartości 2">
            <a:extLst>
              <a:ext uri="{FF2B5EF4-FFF2-40B4-BE49-F238E27FC236}">
                <a16:creationId xmlns:a16="http://schemas.microsoft.com/office/drawing/2014/main" id="{0B711F4B-F95F-D5DF-3518-5B1D4D1F0A70}"/>
              </a:ext>
            </a:extLst>
          </p:cNvPr>
          <p:cNvSpPr>
            <a:spLocks noGrp="1"/>
          </p:cNvSpPr>
          <p:nvPr>
            <p:ph idx="1"/>
          </p:nvPr>
        </p:nvSpPr>
        <p:spPr>
          <a:xfrm>
            <a:off x="838200" y="1825624"/>
            <a:ext cx="10515600" cy="4667251"/>
          </a:xfrm>
        </p:spPr>
        <p:txBody>
          <a:bodyPr>
            <a:normAutofit/>
          </a:bodyPr>
          <a:lstStyle/>
          <a:p>
            <a:r>
              <a:rPr lang="pl-PL" b="1" dirty="0"/>
              <a:t>Język prosty </a:t>
            </a:r>
            <a:r>
              <a:rPr lang="pl-PL" dirty="0"/>
              <a:t>jest użyteczny dla wszystkich odbiorców:</a:t>
            </a:r>
          </a:p>
          <a:p>
            <a:pPr lvl="1"/>
            <a:r>
              <a:rPr lang="pl-PL" dirty="0"/>
              <a:t>osób obcojęzycznych (w tym osoby Głuche)</a:t>
            </a:r>
          </a:p>
          <a:p>
            <a:pPr lvl="1"/>
            <a:r>
              <a:rPr lang="pl-PL" dirty="0"/>
              <a:t>bez specjalistycznego wykształcenia w danym kierunku</a:t>
            </a:r>
          </a:p>
          <a:p>
            <a:pPr lvl="1"/>
            <a:r>
              <a:rPr lang="pl-PL" dirty="0"/>
              <a:t>z trudnościami w utrzymaniu koncentracji</a:t>
            </a:r>
          </a:p>
          <a:p>
            <a:pPr lvl="1"/>
            <a:r>
              <a:rPr lang="pl-PL" dirty="0"/>
              <a:t>osób, które potrzebują informacji (bez wnikliwego studiowania)</a:t>
            </a:r>
          </a:p>
          <a:p>
            <a:pPr lvl="1"/>
            <a:r>
              <a:rPr lang="pl-PL" dirty="0"/>
              <a:t>… (czyli każdy/a?)</a:t>
            </a:r>
          </a:p>
          <a:p>
            <a:endParaRPr lang="pl-PL" dirty="0"/>
          </a:p>
        </p:txBody>
      </p:sp>
    </p:spTree>
    <p:extLst>
      <p:ext uri="{BB962C8B-B14F-4D97-AF65-F5344CB8AC3E}">
        <p14:creationId xmlns:p14="http://schemas.microsoft.com/office/powerpoint/2010/main" val="20863889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A2B3AC74-5F89-12DC-4D23-50486433A549}"/>
              </a:ext>
            </a:extLst>
          </p:cNvPr>
          <p:cNvSpPr>
            <a:spLocks noGrp="1"/>
          </p:cNvSpPr>
          <p:nvPr>
            <p:ph type="title"/>
          </p:nvPr>
        </p:nvSpPr>
        <p:spPr/>
        <p:txBody>
          <a:bodyPr/>
          <a:lstStyle/>
          <a:p>
            <a:r>
              <a:rPr lang="pl-PL" dirty="0"/>
              <a:t>Zasady języka prostego</a:t>
            </a:r>
          </a:p>
        </p:txBody>
      </p:sp>
      <p:sp>
        <p:nvSpPr>
          <p:cNvPr id="5" name="Symbol zastępczy tekstu 4">
            <a:extLst>
              <a:ext uri="{FF2B5EF4-FFF2-40B4-BE49-F238E27FC236}">
                <a16:creationId xmlns:a16="http://schemas.microsoft.com/office/drawing/2014/main" id="{F1BD524A-733A-D3F8-4602-F69C1757F064}"/>
              </a:ext>
            </a:extLst>
          </p:cNvPr>
          <p:cNvSpPr>
            <a:spLocks noGrp="1"/>
          </p:cNvSpPr>
          <p:nvPr>
            <p:ph type="body" idx="1"/>
          </p:nvPr>
        </p:nvSpPr>
        <p:spPr>
          <a:xfrm>
            <a:off x="839788" y="1681163"/>
            <a:ext cx="10512424" cy="823912"/>
          </a:xfrm>
        </p:spPr>
        <p:txBody>
          <a:bodyPr/>
          <a:lstStyle/>
          <a:p>
            <a:r>
              <a:rPr lang="pl-PL" sz="2400" dirty="0">
                <a:solidFill>
                  <a:schemeClr val="tx1"/>
                </a:solidFill>
              </a:rPr>
              <a:t>W</a:t>
            </a:r>
            <a:r>
              <a:rPr lang="pl-PL" sz="2400" i="0" baseline="0" dirty="0">
                <a:solidFill>
                  <a:schemeClr val="tx1"/>
                </a:solidFill>
              </a:rPr>
              <a:t>szystkie informacje z oryginalnej wersji są zachowane</a:t>
            </a:r>
            <a:endParaRPr lang="en-US" sz="2400" dirty="0">
              <a:solidFill>
                <a:schemeClr val="tx1"/>
              </a:solidFill>
            </a:endParaRPr>
          </a:p>
        </p:txBody>
      </p:sp>
      <p:sp>
        <p:nvSpPr>
          <p:cNvPr id="6" name="Symbol zastępczy zawartości 5">
            <a:extLst>
              <a:ext uri="{FF2B5EF4-FFF2-40B4-BE49-F238E27FC236}">
                <a16:creationId xmlns:a16="http://schemas.microsoft.com/office/drawing/2014/main" id="{B5E22602-BDCB-8D1E-76FE-4A7FCC814627}"/>
              </a:ext>
            </a:extLst>
          </p:cNvPr>
          <p:cNvSpPr>
            <a:spLocks noGrp="1"/>
          </p:cNvSpPr>
          <p:nvPr>
            <p:ph sz="half" idx="2"/>
          </p:nvPr>
        </p:nvSpPr>
        <p:spPr>
          <a:xfrm>
            <a:off x="839788" y="2956635"/>
            <a:ext cx="5157787" cy="2687812"/>
          </a:xfrm>
        </p:spPr>
        <p:txBody>
          <a:bodyPr/>
          <a:lstStyle/>
          <a:p>
            <a:pPr marL="0" indent="0">
              <a:buNone/>
            </a:pPr>
            <a:r>
              <a:rPr lang="pl-PL" sz="2400" dirty="0">
                <a:solidFill>
                  <a:schemeClr val="tx1"/>
                </a:solidFill>
              </a:rPr>
              <a:t>Zmiany dotyczą: </a:t>
            </a:r>
          </a:p>
          <a:p>
            <a:r>
              <a:rPr lang="pl-PL" sz="2400" dirty="0">
                <a:solidFill>
                  <a:schemeClr val="tx1"/>
                </a:solidFill>
              </a:rPr>
              <a:t>struktury tekstu, </a:t>
            </a:r>
          </a:p>
          <a:p>
            <a:r>
              <a:rPr lang="pl-PL" sz="2400" dirty="0">
                <a:solidFill>
                  <a:schemeClr val="tx1"/>
                </a:solidFill>
              </a:rPr>
              <a:t>frazowania i gramatyki, </a:t>
            </a:r>
          </a:p>
          <a:p>
            <a:r>
              <a:rPr lang="pl-PL" sz="2400" dirty="0">
                <a:solidFill>
                  <a:schemeClr val="tx1"/>
                </a:solidFill>
              </a:rPr>
              <a:t>relacji interpersonalnych</a:t>
            </a:r>
          </a:p>
        </p:txBody>
      </p:sp>
      <p:sp>
        <p:nvSpPr>
          <p:cNvPr id="8" name="Symbol zastępczy zawartości 7">
            <a:extLst>
              <a:ext uri="{FF2B5EF4-FFF2-40B4-BE49-F238E27FC236}">
                <a16:creationId xmlns:a16="http://schemas.microsoft.com/office/drawing/2014/main" id="{57DDF906-18F0-8CD7-9E2D-22AA26F0F148}"/>
              </a:ext>
            </a:extLst>
          </p:cNvPr>
          <p:cNvSpPr>
            <a:spLocks noGrp="1"/>
          </p:cNvSpPr>
          <p:nvPr>
            <p:ph sz="quarter" idx="4"/>
          </p:nvPr>
        </p:nvSpPr>
        <p:spPr>
          <a:xfrm>
            <a:off x="6172200" y="2956635"/>
            <a:ext cx="5183188" cy="3082923"/>
          </a:xfrm>
        </p:spPr>
        <p:txBody>
          <a:bodyPr/>
          <a:lstStyle/>
          <a:p>
            <a:pPr marL="0" indent="0">
              <a:buNone/>
            </a:pPr>
            <a:r>
              <a:rPr lang="pl-PL" dirty="0"/>
              <a:t>Informację można szybciej:</a:t>
            </a:r>
          </a:p>
          <a:p>
            <a:pPr lvl="1"/>
            <a:r>
              <a:rPr lang="pl-PL" dirty="0"/>
              <a:t>Znaleźć	</a:t>
            </a:r>
          </a:p>
          <a:p>
            <a:pPr lvl="1"/>
            <a:r>
              <a:rPr lang="pl-PL" dirty="0"/>
              <a:t>Zrozumieć</a:t>
            </a:r>
          </a:p>
          <a:p>
            <a:pPr lvl="1"/>
            <a:r>
              <a:rPr lang="pl-PL" dirty="0"/>
              <a:t>Zapamiętać</a:t>
            </a:r>
          </a:p>
          <a:p>
            <a:pPr lvl="1"/>
            <a:r>
              <a:rPr lang="pl-PL" dirty="0"/>
              <a:t>Zastosować </a:t>
            </a:r>
          </a:p>
        </p:txBody>
      </p:sp>
    </p:spTree>
    <p:extLst>
      <p:ext uri="{BB962C8B-B14F-4D97-AF65-F5344CB8AC3E}">
        <p14:creationId xmlns:p14="http://schemas.microsoft.com/office/powerpoint/2010/main" val="30260385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0C0F5C-AD1B-BDC2-3FC5-DB6A7AB96251}"/>
              </a:ext>
            </a:extLst>
          </p:cNvPr>
          <p:cNvSpPr>
            <a:spLocks noGrp="1"/>
          </p:cNvSpPr>
          <p:nvPr>
            <p:ph type="title"/>
          </p:nvPr>
        </p:nvSpPr>
        <p:spPr/>
        <p:txBody>
          <a:bodyPr/>
          <a:lstStyle/>
          <a:p>
            <a:r>
              <a:rPr lang="pl-PL" dirty="0"/>
              <a:t>Język prosty – dla osób Głuchych (1 z 3)</a:t>
            </a:r>
          </a:p>
        </p:txBody>
      </p:sp>
      <p:sp>
        <p:nvSpPr>
          <p:cNvPr id="3" name="Symbol zastępczy zawartości 2">
            <a:extLst>
              <a:ext uri="{FF2B5EF4-FFF2-40B4-BE49-F238E27FC236}">
                <a16:creationId xmlns:a16="http://schemas.microsoft.com/office/drawing/2014/main" id="{E7695FE9-A67D-403C-CE24-91B75E21DE5B}"/>
              </a:ext>
            </a:extLst>
          </p:cNvPr>
          <p:cNvSpPr>
            <a:spLocks noGrp="1"/>
          </p:cNvSpPr>
          <p:nvPr>
            <p:ph idx="1"/>
          </p:nvPr>
        </p:nvSpPr>
        <p:spPr/>
        <p:txBody>
          <a:bodyPr>
            <a:normAutofit/>
          </a:bodyPr>
          <a:lstStyle/>
          <a:p>
            <a:r>
              <a:rPr lang="pl-PL" dirty="0"/>
              <a:t>Dla Głuchych język polski jest językiem obcym (PJM – pierwszy)</a:t>
            </a:r>
          </a:p>
          <a:p>
            <a:r>
              <a:rPr lang="pl-PL" dirty="0"/>
              <a:t>W polskich szkołach Głuche dzieci są uczone języka polskiego jako ojczystego (co nie prowadzi do jego znajomości)</a:t>
            </a:r>
          </a:p>
          <a:p>
            <a:pPr lvl="1"/>
            <a:r>
              <a:rPr lang="pl-PL" dirty="0"/>
              <a:t>brakuje dwujęzycznego modelu nauczania</a:t>
            </a:r>
          </a:p>
          <a:p>
            <a:pPr lvl="1"/>
            <a:r>
              <a:rPr lang="pl-PL" dirty="0"/>
              <a:t>wiele osób Głuchych posługuje się językiem polskim na poziomie komunikatywnym (A2)</a:t>
            </a:r>
          </a:p>
          <a:p>
            <a:pPr lvl="1"/>
            <a:r>
              <a:rPr lang="pl-PL" dirty="0"/>
              <a:t>Język polski powinien być nauczany jako obcy (metody glottodydaktyczne)</a:t>
            </a:r>
          </a:p>
          <a:p>
            <a:pPr lvl="1"/>
            <a:endParaRPr lang="pl-PL" dirty="0"/>
          </a:p>
          <a:p>
            <a:endParaRPr lang="pl-PL" dirty="0"/>
          </a:p>
        </p:txBody>
      </p:sp>
    </p:spTree>
    <p:extLst>
      <p:ext uri="{BB962C8B-B14F-4D97-AF65-F5344CB8AC3E}">
        <p14:creationId xmlns:p14="http://schemas.microsoft.com/office/powerpoint/2010/main" val="9391890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9155C0-21EC-7974-E6EB-17A8EE2FB1BE}"/>
              </a:ext>
            </a:extLst>
          </p:cNvPr>
          <p:cNvSpPr>
            <a:spLocks noGrp="1"/>
          </p:cNvSpPr>
          <p:nvPr>
            <p:ph type="title"/>
          </p:nvPr>
        </p:nvSpPr>
        <p:spPr/>
        <p:txBody>
          <a:bodyPr/>
          <a:lstStyle/>
          <a:p>
            <a:r>
              <a:rPr lang="pl-PL" dirty="0"/>
              <a:t>Język prosty – dla osób Głuchych (2 z 3)</a:t>
            </a:r>
          </a:p>
        </p:txBody>
      </p:sp>
      <p:sp>
        <p:nvSpPr>
          <p:cNvPr id="3" name="Symbol zastępczy zawartości 2">
            <a:extLst>
              <a:ext uri="{FF2B5EF4-FFF2-40B4-BE49-F238E27FC236}">
                <a16:creationId xmlns:a16="http://schemas.microsoft.com/office/drawing/2014/main" id="{311B3F4B-D113-F0D9-C5CB-69B4899AC180}"/>
              </a:ext>
            </a:extLst>
          </p:cNvPr>
          <p:cNvSpPr>
            <a:spLocks noGrp="1"/>
          </p:cNvSpPr>
          <p:nvPr>
            <p:ph idx="1"/>
          </p:nvPr>
        </p:nvSpPr>
        <p:spPr/>
        <p:txBody>
          <a:bodyPr>
            <a:normAutofit/>
          </a:bodyPr>
          <a:lstStyle/>
          <a:p>
            <a:r>
              <a:rPr lang="pl-PL" dirty="0"/>
              <a:t>Osoby Głuche pisząc w języku polskim, często popełniają błędy takie jak osoby obcojęzyczne uczące się języka polskiego, np.:</a:t>
            </a:r>
          </a:p>
          <a:p>
            <a:pPr lvl="1"/>
            <a:r>
              <a:rPr lang="pl-PL" dirty="0"/>
              <a:t>stosowanie szyku zdaniowego PJM: </a:t>
            </a:r>
            <a:br>
              <a:rPr lang="pl-PL" dirty="0"/>
            </a:br>
            <a:r>
              <a:rPr lang="pl-PL" dirty="0"/>
              <a:t>„Internet oglądałem obraz samochody” </a:t>
            </a:r>
          </a:p>
          <a:p>
            <a:pPr lvl="1"/>
            <a:r>
              <a:rPr lang="pl-PL" dirty="0"/>
              <a:t>stosowanie pojedynczego przeczenia: Nic zrobiłam</a:t>
            </a:r>
          </a:p>
          <a:p>
            <a:pPr lvl="1"/>
            <a:r>
              <a:rPr lang="pl-PL" dirty="0"/>
              <a:t>błędne stosowanie odmiany: </a:t>
            </a:r>
            <a:br>
              <a:rPr lang="pl-PL" dirty="0"/>
            </a:br>
            <a:r>
              <a:rPr lang="pl-PL" dirty="0"/>
              <a:t>„Uczyłem się </a:t>
            </a:r>
            <a:r>
              <a:rPr lang="pl-PL" dirty="0" err="1"/>
              <a:t>językiego</a:t>
            </a:r>
            <a:r>
              <a:rPr lang="pl-PL" dirty="0"/>
              <a:t> polskiego; jem – </a:t>
            </a:r>
            <a:r>
              <a:rPr lang="pl-PL" dirty="0" err="1"/>
              <a:t>jedłem</a:t>
            </a:r>
            <a:r>
              <a:rPr lang="pl-PL" dirty="0"/>
              <a:t>”</a:t>
            </a:r>
          </a:p>
          <a:p>
            <a:endParaRPr lang="pl-PL" dirty="0"/>
          </a:p>
        </p:txBody>
      </p:sp>
    </p:spTree>
    <p:extLst>
      <p:ext uri="{BB962C8B-B14F-4D97-AF65-F5344CB8AC3E}">
        <p14:creationId xmlns:p14="http://schemas.microsoft.com/office/powerpoint/2010/main" val="225070099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9155C0-21EC-7974-E6EB-17A8EE2FB1BE}"/>
              </a:ext>
            </a:extLst>
          </p:cNvPr>
          <p:cNvSpPr>
            <a:spLocks noGrp="1"/>
          </p:cNvSpPr>
          <p:nvPr>
            <p:ph type="title"/>
          </p:nvPr>
        </p:nvSpPr>
        <p:spPr/>
        <p:txBody>
          <a:bodyPr/>
          <a:lstStyle/>
          <a:p>
            <a:r>
              <a:rPr lang="pl-PL" dirty="0"/>
              <a:t>Język prosty – dla osób Głuchych (3 z 3)</a:t>
            </a:r>
          </a:p>
        </p:txBody>
      </p:sp>
      <p:sp>
        <p:nvSpPr>
          <p:cNvPr id="3" name="Symbol zastępczy zawartości 2">
            <a:extLst>
              <a:ext uri="{FF2B5EF4-FFF2-40B4-BE49-F238E27FC236}">
                <a16:creationId xmlns:a16="http://schemas.microsoft.com/office/drawing/2014/main" id="{311B3F4B-D113-F0D9-C5CB-69B4899AC180}"/>
              </a:ext>
            </a:extLst>
          </p:cNvPr>
          <p:cNvSpPr>
            <a:spLocks noGrp="1"/>
          </p:cNvSpPr>
          <p:nvPr>
            <p:ph idx="1"/>
          </p:nvPr>
        </p:nvSpPr>
        <p:spPr>
          <a:xfrm>
            <a:off x="838200" y="1825625"/>
            <a:ext cx="10515600" cy="4667250"/>
          </a:xfrm>
        </p:spPr>
        <p:txBody>
          <a:bodyPr>
            <a:normAutofit/>
          </a:bodyPr>
          <a:lstStyle/>
          <a:p>
            <a:pPr marL="522900" lvl="1" indent="-342900"/>
            <a:r>
              <a:rPr lang="pl-PL" kern="1200" dirty="0">
                <a:latin typeface="+mn-lt"/>
                <a:ea typeface="+mn-ea"/>
                <a:cs typeface="+mn-cs"/>
              </a:rPr>
              <a:t>nieadekwatne użycie przyimków i zaimków: </a:t>
            </a:r>
            <a:br>
              <a:rPr lang="pl-PL" kern="1200" dirty="0">
                <a:latin typeface="+mn-lt"/>
                <a:ea typeface="+mn-ea"/>
                <a:cs typeface="+mn-cs"/>
              </a:rPr>
            </a:br>
            <a:r>
              <a:rPr lang="pl-PL" kern="1200" dirty="0">
                <a:latin typeface="+mn-lt"/>
                <a:ea typeface="+mn-ea"/>
                <a:cs typeface="+mn-cs"/>
              </a:rPr>
              <a:t>„Spakowałam z torbą”; „Śpię się” </a:t>
            </a:r>
          </a:p>
          <a:p>
            <a:pPr marL="522900" lvl="1" indent="-342900"/>
            <a:r>
              <a:rPr lang="pl-PL" kern="1200" dirty="0">
                <a:latin typeface="+mn-lt"/>
                <a:ea typeface="+mn-ea"/>
                <a:cs typeface="+mn-cs"/>
              </a:rPr>
              <a:t>mylenie wyrazów podobnych graficznie: </a:t>
            </a:r>
            <a:br>
              <a:rPr lang="pl-PL" kern="1200" dirty="0">
                <a:latin typeface="+mn-lt"/>
                <a:ea typeface="+mn-ea"/>
                <a:cs typeface="+mn-cs"/>
              </a:rPr>
            </a:br>
            <a:r>
              <a:rPr lang="pl-PL" kern="1200" dirty="0">
                <a:latin typeface="+mn-lt"/>
                <a:ea typeface="+mn-ea"/>
                <a:cs typeface="+mn-cs"/>
              </a:rPr>
              <a:t>„żeby – zęby”, „łzy – zły”, „ocean – ocena”</a:t>
            </a:r>
            <a:endParaRPr lang="pl-PL" b="1" kern="1200" dirty="0">
              <a:latin typeface="+mn-lt"/>
              <a:ea typeface="+mn-ea"/>
              <a:cs typeface="+mn-cs"/>
            </a:endParaRPr>
          </a:p>
          <a:p>
            <a:pPr marL="180000" lvl="1" indent="0">
              <a:spcBef>
                <a:spcPts val="3600"/>
              </a:spcBef>
              <a:buNone/>
            </a:pPr>
            <a:r>
              <a:rPr lang="pl-PL" b="1" kern="1200" dirty="0">
                <a:solidFill>
                  <a:srgbClr val="C00000"/>
                </a:solidFill>
                <a:latin typeface="+mn-lt"/>
                <a:ea typeface="+mn-ea"/>
                <a:cs typeface="+mn-cs"/>
              </a:rPr>
              <a:t>Ważne</a:t>
            </a:r>
            <a:r>
              <a:rPr lang="pl-PL" b="1" dirty="0">
                <a:solidFill>
                  <a:srgbClr val="C00000"/>
                </a:solidFill>
              </a:rPr>
              <a:t>! Poziom z</a:t>
            </a:r>
            <a:r>
              <a:rPr lang="pl-PL" b="1" kern="1200" dirty="0">
                <a:solidFill>
                  <a:srgbClr val="C00000"/>
                </a:solidFill>
                <a:latin typeface="+mn-lt"/>
                <a:ea typeface="+mn-ea"/>
                <a:cs typeface="+mn-cs"/>
              </a:rPr>
              <a:t>najomości języka polskiego NIE ŚWIADCZY </a:t>
            </a:r>
            <a:br>
              <a:rPr lang="pl-PL" b="1" kern="1200" dirty="0">
                <a:solidFill>
                  <a:srgbClr val="C00000"/>
                </a:solidFill>
                <a:latin typeface="+mn-lt"/>
                <a:ea typeface="+mn-ea"/>
                <a:cs typeface="+mn-cs"/>
              </a:rPr>
            </a:br>
            <a:r>
              <a:rPr lang="pl-PL" b="1" kern="1200" dirty="0">
                <a:solidFill>
                  <a:srgbClr val="C00000"/>
                </a:solidFill>
                <a:latin typeface="+mn-lt"/>
                <a:ea typeface="+mn-ea"/>
                <a:cs typeface="+mn-cs"/>
              </a:rPr>
              <a:t>o inteligencji osoby Głuchej! Świadczy to o błędach w edukacji!</a:t>
            </a:r>
            <a:endParaRPr lang="pl-PL" dirty="0">
              <a:solidFill>
                <a:srgbClr val="C00000"/>
              </a:solidFill>
            </a:endParaRPr>
          </a:p>
          <a:p>
            <a:endParaRPr lang="pl-PL" dirty="0"/>
          </a:p>
        </p:txBody>
      </p:sp>
    </p:spTree>
    <p:extLst>
      <p:ext uri="{BB962C8B-B14F-4D97-AF65-F5344CB8AC3E}">
        <p14:creationId xmlns:p14="http://schemas.microsoft.com/office/powerpoint/2010/main" val="7709594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397296-5908-4819-97B2-176342A59C13}"/>
              </a:ext>
            </a:extLst>
          </p:cNvPr>
          <p:cNvSpPr>
            <a:spLocks noGrp="1"/>
          </p:cNvSpPr>
          <p:nvPr>
            <p:ph type="title"/>
          </p:nvPr>
        </p:nvSpPr>
        <p:spPr/>
        <p:txBody>
          <a:bodyPr/>
          <a:lstStyle/>
          <a:p>
            <a:r>
              <a:rPr lang="pl-PL" dirty="0"/>
              <a:t>Przydatne narzędzia – </a:t>
            </a:r>
            <a:r>
              <a:rPr lang="pl-PL" dirty="0" err="1">
                <a:hlinkClick r:id="rId3"/>
              </a:rPr>
              <a:t>logios</a:t>
            </a:r>
            <a:r>
              <a:rPr lang="pl-PL" dirty="0"/>
              <a:t> i </a:t>
            </a:r>
            <a:r>
              <a:rPr lang="pl-PL" dirty="0" err="1">
                <a:hlinkClick r:id="rId4"/>
              </a:rPr>
              <a:t>jasnopis</a:t>
            </a:r>
            <a:endParaRPr lang="pl-PL" dirty="0"/>
          </a:p>
        </p:txBody>
      </p:sp>
      <p:pic>
        <p:nvPicPr>
          <p:cNvPr id="8" name="Obraz 7" descr="wyniki analizy tekstu Logiosem">
            <a:extLst>
              <a:ext uri="{FF2B5EF4-FFF2-40B4-BE49-F238E27FC236}">
                <a16:creationId xmlns:a16="http://schemas.microsoft.com/office/drawing/2014/main" id="{D0D08D3F-4590-42F7-94C6-BB5A06DB9BA0}"/>
              </a:ext>
            </a:extLst>
          </p:cNvPr>
          <p:cNvPicPr>
            <a:picLocks noChangeAspect="1"/>
          </p:cNvPicPr>
          <p:nvPr/>
        </p:nvPicPr>
        <p:blipFill>
          <a:blip r:embed="rId5"/>
          <a:srcRect l="59161"/>
          <a:stretch/>
        </p:blipFill>
        <p:spPr>
          <a:xfrm>
            <a:off x="838200" y="1888271"/>
            <a:ext cx="4881754" cy="3767462"/>
          </a:xfrm>
          <a:prstGeom prst="rect">
            <a:avLst/>
          </a:prstGeom>
          <a:ln w="19050">
            <a:solidFill>
              <a:schemeClr val="tx1"/>
            </a:solidFill>
          </a:ln>
        </p:spPr>
      </p:pic>
      <p:pic>
        <p:nvPicPr>
          <p:cNvPr id="9" name="Obraz 8" descr="wyniki analizy tekstu Jasnopisem">
            <a:extLst>
              <a:ext uri="{FF2B5EF4-FFF2-40B4-BE49-F238E27FC236}">
                <a16:creationId xmlns:a16="http://schemas.microsoft.com/office/drawing/2014/main" id="{65DFD494-BBE0-13F3-0CE3-2137675B21A4}"/>
              </a:ext>
            </a:extLst>
          </p:cNvPr>
          <p:cNvPicPr>
            <a:picLocks noChangeAspect="1"/>
          </p:cNvPicPr>
          <p:nvPr/>
        </p:nvPicPr>
        <p:blipFill>
          <a:blip r:embed="rId6"/>
          <a:srcRect r="68222"/>
          <a:stretch/>
        </p:blipFill>
        <p:spPr>
          <a:xfrm>
            <a:off x="6095999" y="1888271"/>
            <a:ext cx="5037227" cy="3767462"/>
          </a:xfrm>
          <a:prstGeom prst="rect">
            <a:avLst/>
          </a:prstGeom>
          <a:ln w="19050">
            <a:solidFill>
              <a:schemeClr val="tx1"/>
            </a:solidFill>
          </a:ln>
        </p:spPr>
      </p:pic>
    </p:spTree>
    <p:extLst>
      <p:ext uri="{BB962C8B-B14F-4D97-AF65-F5344CB8AC3E}">
        <p14:creationId xmlns:p14="http://schemas.microsoft.com/office/powerpoint/2010/main" val="4283301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72BAA1-2966-1D27-F3FA-7A357D17DFED}"/>
              </a:ext>
            </a:extLst>
          </p:cNvPr>
          <p:cNvSpPr>
            <a:spLocks noGrp="1"/>
          </p:cNvSpPr>
          <p:nvPr>
            <p:ph type="title"/>
          </p:nvPr>
        </p:nvSpPr>
        <p:spPr/>
        <p:txBody>
          <a:bodyPr/>
          <a:lstStyle/>
          <a:p>
            <a:r>
              <a:rPr lang="pl-PL" dirty="0"/>
              <a:t>Dostępność – podsumowanie </a:t>
            </a:r>
          </a:p>
        </p:txBody>
      </p:sp>
      <p:sp>
        <p:nvSpPr>
          <p:cNvPr id="3" name="Symbol zastępczy zawartości 2">
            <a:extLst>
              <a:ext uri="{FF2B5EF4-FFF2-40B4-BE49-F238E27FC236}">
                <a16:creationId xmlns:a16="http://schemas.microsoft.com/office/drawing/2014/main" id="{27EA7C20-4B5E-B3FE-42C3-422200903950}"/>
              </a:ext>
            </a:extLst>
          </p:cNvPr>
          <p:cNvSpPr>
            <a:spLocks noGrp="1"/>
          </p:cNvSpPr>
          <p:nvPr>
            <p:ph idx="1"/>
          </p:nvPr>
        </p:nvSpPr>
        <p:spPr/>
        <p:txBody>
          <a:bodyPr/>
          <a:lstStyle/>
          <a:p>
            <a:pPr marL="304815" indent="-304815"/>
            <a:r>
              <a:rPr lang="pl-PL" b="1" dirty="0"/>
              <a:t>prawo człowieka</a:t>
            </a:r>
          </a:p>
          <a:p>
            <a:pPr marL="304815" indent="-304815"/>
            <a:r>
              <a:rPr lang="pl-PL" dirty="0"/>
              <a:t>pełne uczestnictwo na zasadzie równości</a:t>
            </a:r>
          </a:p>
          <a:p>
            <a:pPr marL="304815" indent="-304815"/>
            <a:r>
              <a:rPr lang="pl-PL" dirty="0"/>
              <a:t>niezależność</a:t>
            </a:r>
          </a:p>
          <a:p>
            <a:pPr marL="304815" indent="-304815"/>
            <a:r>
              <a:rPr lang="pl-PL" dirty="0"/>
              <a:t>decydowanie o sobie i swoim życiu</a:t>
            </a:r>
          </a:p>
          <a:p>
            <a:pPr marL="304815" indent="-304815"/>
            <a:r>
              <a:rPr lang="pl-PL" b="1" dirty="0"/>
              <a:t>„Niezbędna dla niektórych, użyteczna dla wszystkich”</a:t>
            </a:r>
          </a:p>
          <a:p>
            <a:endParaRPr lang="pl-PL" dirty="0"/>
          </a:p>
          <a:p>
            <a:endParaRPr lang="pl-PL" dirty="0"/>
          </a:p>
        </p:txBody>
      </p:sp>
    </p:spTree>
    <p:extLst>
      <p:ext uri="{BB962C8B-B14F-4D97-AF65-F5344CB8AC3E}">
        <p14:creationId xmlns:p14="http://schemas.microsoft.com/office/powerpoint/2010/main" val="426174802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164AFD8D-E181-B2EB-0E0A-D1CA3CD2C8CB}"/>
              </a:ext>
            </a:extLst>
          </p:cNvPr>
          <p:cNvSpPr>
            <a:spLocks noGrp="1"/>
          </p:cNvSpPr>
          <p:nvPr>
            <p:ph type="title"/>
          </p:nvPr>
        </p:nvSpPr>
        <p:spPr/>
        <p:txBody>
          <a:bodyPr/>
          <a:lstStyle/>
          <a:p>
            <a:r>
              <a:rPr lang="pl-PL" dirty="0"/>
              <a:t>Napisy w materiałach multimedialnych</a:t>
            </a:r>
          </a:p>
        </p:txBody>
      </p:sp>
      <p:sp>
        <p:nvSpPr>
          <p:cNvPr id="5" name="Symbol zastępczy tekstu 4">
            <a:extLst>
              <a:ext uri="{FF2B5EF4-FFF2-40B4-BE49-F238E27FC236}">
                <a16:creationId xmlns:a16="http://schemas.microsoft.com/office/drawing/2014/main" id="{68FE876D-50E8-1AFA-EA8B-2FA0E1CA65B6}"/>
              </a:ext>
            </a:extLst>
          </p:cNvPr>
          <p:cNvSpPr>
            <a:spLocks noGrp="1"/>
          </p:cNvSpPr>
          <p:nvPr>
            <p:ph idx="1"/>
          </p:nvPr>
        </p:nvSpPr>
        <p:spPr/>
        <p:txBody>
          <a:bodyPr>
            <a:normAutofit/>
          </a:bodyPr>
          <a:lstStyle/>
          <a:p>
            <a:r>
              <a:rPr lang="pl-PL" sz="2667" b="1" dirty="0"/>
              <a:t>Rodzaje napisów:</a:t>
            </a:r>
            <a:endParaRPr lang="pl-PL" sz="2400" dirty="0"/>
          </a:p>
          <a:p>
            <a:r>
              <a:rPr lang="pl-PL" sz="2400" dirty="0"/>
              <a:t>» Dialogowe 		 » </a:t>
            </a:r>
            <a:r>
              <a:rPr lang="pl-PL" sz="2400" b="1" dirty="0"/>
              <a:t>Rozszerzone</a:t>
            </a:r>
            <a:r>
              <a:rPr lang="pl-PL" sz="2400" dirty="0"/>
              <a:t> </a:t>
            </a:r>
          </a:p>
          <a:p>
            <a:endParaRPr lang="pl-PL" sz="2400" dirty="0"/>
          </a:p>
          <a:p>
            <a:r>
              <a:rPr lang="pl-PL" sz="2400" dirty="0"/>
              <a:t>» Dosłowne 		 » </a:t>
            </a:r>
            <a:r>
              <a:rPr lang="pl-PL" sz="2400" b="1" dirty="0"/>
              <a:t>Standardowe</a:t>
            </a:r>
            <a:r>
              <a:rPr lang="pl-PL" sz="2400" dirty="0"/>
              <a:t> 		 » Uproszczone </a:t>
            </a:r>
          </a:p>
          <a:p>
            <a:endParaRPr lang="pl-PL" sz="2400" dirty="0"/>
          </a:p>
          <a:p>
            <a:r>
              <a:rPr lang="pl-PL" sz="2400" dirty="0"/>
              <a:t>» Otwarte 			 » </a:t>
            </a:r>
            <a:r>
              <a:rPr lang="pl-PL" sz="2400" b="1" dirty="0"/>
              <a:t>Zamknięte</a:t>
            </a:r>
            <a:r>
              <a:rPr lang="pl-PL" sz="2400" dirty="0"/>
              <a:t>	</a:t>
            </a:r>
          </a:p>
        </p:txBody>
      </p:sp>
    </p:spTree>
    <p:extLst>
      <p:ext uri="{BB962C8B-B14F-4D97-AF65-F5344CB8AC3E}">
        <p14:creationId xmlns:p14="http://schemas.microsoft.com/office/powerpoint/2010/main" val="84064398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9886F24-DD18-1794-2FEB-E1EECA5B1A6C}"/>
              </a:ext>
            </a:extLst>
          </p:cNvPr>
          <p:cNvSpPr>
            <a:spLocks noGrp="1"/>
          </p:cNvSpPr>
          <p:nvPr>
            <p:ph type="title"/>
          </p:nvPr>
        </p:nvSpPr>
        <p:spPr/>
        <p:txBody>
          <a:bodyPr>
            <a:normAutofit/>
          </a:bodyPr>
          <a:lstStyle/>
          <a:p>
            <a:r>
              <a:rPr lang="pl-PL" sz="3200" dirty="0"/>
              <a:t>Tłumaczenie PJM w materiałach multimedialnych</a:t>
            </a:r>
          </a:p>
        </p:txBody>
      </p:sp>
      <p:sp>
        <p:nvSpPr>
          <p:cNvPr id="3" name="Symbol zastępczy zawartości 2">
            <a:extLst>
              <a:ext uri="{FF2B5EF4-FFF2-40B4-BE49-F238E27FC236}">
                <a16:creationId xmlns:a16="http://schemas.microsoft.com/office/drawing/2014/main" id="{8C5001F0-EAB2-BE81-6DCE-8E6ACEA5354B}"/>
              </a:ext>
            </a:extLst>
          </p:cNvPr>
          <p:cNvSpPr>
            <a:spLocks noGrp="1"/>
          </p:cNvSpPr>
          <p:nvPr>
            <p:ph idx="1"/>
          </p:nvPr>
        </p:nvSpPr>
        <p:spPr/>
        <p:txBody>
          <a:bodyPr/>
          <a:lstStyle/>
          <a:p>
            <a:r>
              <a:rPr lang="pl-PL" sz="2400" dirty="0"/>
              <a:t>Kadrowanie tłumacza 1/8 (dla 16:9)</a:t>
            </a:r>
          </a:p>
          <a:p>
            <a:r>
              <a:rPr lang="pl-PL" sz="2400" b="1" dirty="0">
                <a:solidFill>
                  <a:srgbClr val="C00000"/>
                </a:solidFill>
              </a:rPr>
              <a:t>WAŻNE: Tłumaczenie nie jest alternatywą dla napisów!</a:t>
            </a:r>
          </a:p>
          <a:p>
            <a:r>
              <a:rPr lang="pl-PL" sz="2400" dirty="0"/>
              <a:t>Tłumaczenie na język migowy służy osobom Głuchym, które nie znają biegle języka polskiego</a:t>
            </a:r>
          </a:p>
          <a:p>
            <a:pPr marL="363774" lvl="1" indent="0"/>
            <a:endParaRPr lang="pl-PL" dirty="0"/>
          </a:p>
          <a:p>
            <a:endParaRPr lang="pl-PL" dirty="0"/>
          </a:p>
        </p:txBody>
      </p:sp>
      <p:pic>
        <p:nvPicPr>
          <p:cNvPr id="4" name="Obraz 3" descr="schemat przedstawiający poprawną wielkość tłumacza na ekranie">
            <a:extLst>
              <a:ext uri="{FF2B5EF4-FFF2-40B4-BE49-F238E27FC236}">
                <a16:creationId xmlns:a16="http://schemas.microsoft.com/office/drawing/2014/main" id="{4A0D21ED-ED5F-C472-889D-50B03E3C6889}"/>
              </a:ext>
            </a:extLst>
          </p:cNvPr>
          <p:cNvPicPr>
            <a:picLocks noChangeAspect="1"/>
          </p:cNvPicPr>
          <p:nvPr/>
        </p:nvPicPr>
        <p:blipFill rotWithShape="1">
          <a:blip r:embed="rId3"/>
          <a:srcRect l="11837" t="22226" r="10996" b="12774"/>
          <a:stretch/>
        </p:blipFill>
        <p:spPr>
          <a:xfrm>
            <a:off x="5625297" y="3549092"/>
            <a:ext cx="4780345" cy="2919295"/>
          </a:xfrm>
          <a:prstGeom prst="rect">
            <a:avLst/>
          </a:prstGeom>
        </p:spPr>
      </p:pic>
    </p:spTree>
    <p:extLst>
      <p:ext uri="{BB962C8B-B14F-4D97-AF65-F5344CB8AC3E}">
        <p14:creationId xmlns:p14="http://schemas.microsoft.com/office/powerpoint/2010/main" val="8840482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071CBA-1608-455E-AB26-AB03D81E5869}"/>
              </a:ext>
            </a:extLst>
          </p:cNvPr>
          <p:cNvSpPr>
            <a:spLocks noGrp="1"/>
          </p:cNvSpPr>
          <p:nvPr>
            <p:ph type="title"/>
          </p:nvPr>
        </p:nvSpPr>
        <p:spPr/>
        <p:txBody>
          <a:bodyPr/>
          <a:lstStyle/>
          <a:p>
            <a:r>
              <a:rPr lang="pl-PL" dirty="0"/>
              <a:t>Osoby g/Głuche i słabosłyszące – zasady komunikacji</a:t>
            </a:r>
          </a:p>
        </p:txBody>
      </p:sp>
      <p:sp>
        <p:nvSpPr>
          <p:cNvPr id="3" name="Symbol zastępczy zawartości 2">
            <a:extLst>
              <a:ext uri="{FF2B5EF4-FFF2-40B4-BE49-F238E27FC236}">
                <a16:creationId xmlns:a16="http://schemas.microsoft.com/office/drawing/2014/main" id="{13675AF3-E233-451E-B6E1-FE575952B592}"/>
              </a:ext>
            </a:extLst>
          </p:cNvPr>
          <p:cNvSpPr>
            <a:spLocks noGrp="1"/>
          </p:cNvSpPr>
          <p:nvPr>
            <p:ph idx="1"/>
          </p:nvPr>
        </p:nvSpPr>
        <p:spPr>
          <a:xfrm>
            <a:off x="838200" y="1825625"/>
            <a:ext cx="10515600" cy="4667250"/>
          </a:xfrm>
        </p:spPr>
        <p:txBody>
          <a:bodyPr>
            <a:normAutofit/>
          </a:bodyPr>
          <a:lstStyle/>
          <a:p>
            <a:pPr>
              <a:lnSpc>
                <a:spcPct val="140000"/>
              </a:lnSpc>
              <a:spcBef>
                <a:spcPts val="600"/>
              </a:spcBef>
            </a:pPr>
            <a:r>
              <a:rPr lang="pl-PL" dirty="0">
                <a:latin typeface="+mn-lt"/>
                <a:cs typeface="Calibri" panose="020F0502020204030204" pitchFamily="34" charset="0"/>
              </a:rPr>
              <a:t>Pamiętaj, żeby stać z twarzą zwróconą do rozmówcy, </a:t>
            </a:r>
          </a:p>
          <a:p>
            <a:pPr>
              <a:lnSpc>
                <a:spcPct val="140000"/>
              </a:lnSpc>
              <a:spcBef>
                <a:spcPts val="600"/>
              </a:spcBef>
            </a:pPr>
            <a:r>
              <a:rPr lang="pl-PL" dirty="0">
                <a:cs typeface="Calibri" panose="020F0502020204030204" pitchFamily="34" charset="0"/>
              </a:rPr>
              <a:t>Twarz widoczna – ułatwia postrzeganie mimiki, wspomaganie się odczytywanie z ruchu ust (osoby słabosłyszące)</a:t>
            </a:r>
          </a:p>
          <a:p>
            <a:pPr>
              <a:lnSpc>
                <a:spcPct val="140000"/>
              </a:lnSpc>
              <a:spcBef>
                <a:spcPts val="600"/>
              </a:spcBef>
            </a:pPr>
            <a:r>
              <a:rPr lang="pl-PL" altLang="pl-PL" dirty="0">
                <a:latin typeface="+mn-lt"/>
                <a:cs typeface="Calibri" panose="020F0502020204030204" pitchFamily="34" charset="0"/>
              </a:rPr>
              <a:t>Mów w naturalnym tempie (nie zwalniaj sztucznie mowy)</a:t>
            </a:r>
          </a:p>
          <a:p>
            <a:pPr>
              <a:lnSpc>
                <a:spcPct val="140000"/>
              </a:lnSpc>
              <a:spcBef>
                <a:spcPts val="600"/>
              </a:spcBef>
            </a:pPr>
            <a:r>
              <a:rPr lang="pl-PL" altLang="pl-PL" dirty="0">
                <a:latin typeface="+mn-lt"/>
                <a:cs typeface="Calibri" panose="020F0502020204030204" pitchFamily="34" charset="0"/>
              </a:rPr>
              <a:t>Mów z naturalną dykcją, artykulacją (przesadna utrudnia rozumienie)</a:t>
            </a:r>
          </a:p>
          <a:p>
            <a:pPr>
              <a:lnSpc>
                <a:spcPct val="140000"/>
              </a:lnSpc>
              <a:spcBef>
                <a:spcPts val="600"/>
              </a:spcBef>
            </a:pPr>
            <a:r>
              <a:rPr lang="pl-PL" altLang="pl-PL" dirty="0">
                <a:cs typeface="Calibri" panose="020F0502020204030204" pitchFamily="34" charset="0"/>
              </a:rPr>
              <a:t>N</a:t>
            </a:r>
            <a:r>
              <a:rPr lang="pl-PL" altLang="pl-PL" dirty="0">
                <a:latin typeface="+mn-lt"/>
                <a:cs typeface="Calibri" panose="020F0502020204030204" pitchFamily="34" charset="0"/>
              </a:rPr>
              <a:t>ie krzycz (nie pomaga, utrudnia komunikację</a:t>
            </a:r>
            <a:r>
              <a:rPr lang="pl-PL" altLang="pl-PL" dirty="0">
                <a:cs typeface="Calibri" panose="020F0502020204030204" pitchFamily="34" charset="0"/>
              </a:rPr>
              <a:t> i jest zwyczajnie </a:t>
            </a:r>
            <a:r>
              <a:rPr lang="pl-PL" altLang="pl-PL" dirty="0">
                <a:latin typeface="+mn-lt"/>
                <a:cs typeface="Calibri" panose="020F0502020204030204" pitchFamily="34" charset="0"/>
              </a:rPr>
              <a:t>krępujące)</a:t>
            </a:r>
            <a:endParaRPr lang="pl-PL" dirty="0">
              <a:latin typeface="+mn-lt"/>
              <a:cs typeface="Calibri" panose="020F0502020204030204" pitchFamily="34" charset="0"/>
            </a:endParaRPr>
          </a:p>
        </p:txBody>
      </p:sp>
    </p:spTree>
    <p:extLst>
      <p:ext uri="{BB962C8B-B14F-4D97-AF65-F5344CB8AC3E}">
        <p14:creationId xmlns:p14="http://schemas.microsoft.com/office/powerpoint/2010/main" val="6530798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FCB475-3DD5-27A7-2BDE-E0C005420BB8}"/>
              </a:ext>
            </a:extLst>
          </p:cNvPr>
          <p:cNvSpPr>
            <a:spLocks noGrp="1"/>
          </p:cNvSpPr>
          <p:nvPr>
            <p:ph type="title"/>
          </p:nvPr>
        </p:nvSpPr>
        <p:spPr/>
        <p:txBody>
          <a:bodyPr/>
          <a:lstStyle/>
          <a:p>
            <a:r>
              <a:rPr lang="pl-PL" dirty="0"/>
              <a:t>Komunikacja z osobami Głuchymi (1 z 2)</a:t>
            </a:r>
          </a:p>
        </p:txBody>
      </p:sp>
      <p:sp>
        <p:nvSpPr>
          <p:cNvPr id="3" name="Symbol zastępczy zawartości 2">
            <a:extLst>
              <a:ext uri="{FF2B5EF4-FFF2-40B4-BE49-F238E27FC236}">
                <a16:creationId xmlns:a16="http://schemas.microsoft.com/office/drawing/2014/main" id="{F23BF6C5-6232-4E66-48A3-19914F04D116}"/>
              </a:ext>
            </a:extLst>
          </p:cNvPr>
          <p:cNvSpPr>
            <a:spLocks noGrp="1"/>
          </p:cNvSpPr>
          <p:nvPr>
            <p:ph idx="1"/>
          </p:nvPr>
        </p:nvSpPr>
        <p:spPr/>
        <p:txBody>
          <a:bodyPr>
            <a:normAutofit/>
          </a:bodyPr>
          <a:lstStyle/>
          <a:p>
            <a:r>
              <a:rPr lang="pl-PL" dirty="0"/>
              <a:t>Podczas komunikacji przy pomocy tłumacza </a:t>
            </a:r>
            <a:r>
              <a:rPr lang="pl-PL" dirty="0" err="1"/>
              <a:t>PJM</a:t>
            </a:r>
            <a:r>
              <a:rPr lang="pl-PL" dirty="0"/>
              <a:t>, zwracaj się bezpośrednio do rozmówcy, nie do tłumacza</a:t>
            </a:r>
          </a:p>
          <a:p>
            <a:r>
              <a:rPr lang="pl-PL" dirty="0"/>
              <a:t>Pamiętaj, żeby pisząc (ew. mówiąc) stosować zasady prostego języka</a:t>
            </a:r>
          </a:p>
          <a:p>
            <a:r>
              <a:rPr lang="pl-PL" dirty="0"/>
              <a:t>Jeśli Głuchy będzie pisał – pamiętaj, że może pisać w gramatyce PJM</a:t>
            </a:r>
          </a:p>
          <a:p>
            <a:r>
              <a:rPr lang="pl-PL" dirty="0"/>
              <a:t>Nie oczekuj, że osoba Głucha będzie odczytywała mowę z ust (stereotyp)</a:t>
            </a:r>
          </a:p>
          <a:p>
            <a:r>
              <a:rPr lang="pl-PL" dirty="0"/>
              <a:t>Postaraj się skupić na mowie ciała rozmówcy i swojej</a:t>
            </a:r>
          </a:p>
          <a:p>
            <a:r>
              <a:rPr lang="pl-PL" dirty="0"/>
              <a:t>Postaraj się okazać otwartość na rozmówcę, szacunek i cierpliwość</a:t>
            </a:r>
          </a:p>
          <a:p>
            <a:endParaRPr lang="pl-PL" b="1" dirty="0"/>
          </a:p>
          <a:p>
            <a:endParaRPr lang="pl-PL" dirty="0"/>
          </a:p>
        </p:txBody>
      </p:sp>
    </p:spTree>
    <p:extLst>
      <p:ext uri="{BB962C8B-B14F-4D97-AF65-F5344CB8AC3E}">
        <p14:creationId xmlns:p14="http://schemas.microsoft.com/office/powerpoint/2010/main" val="360705768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9A0B7B-84E1-42B7-94FD-2CEAF6D05D15}"/>
              </a:ext>
            </a:extLst>
          </p:cNvPr>
          <p:cNvSpPr>
            <a:spLocks noGrp="1"/>
          </p:cNvSpPr>
          <p:nvPr>
            <p:ph type="title"/>
          </p:nvPr>
        </p:nvSpPr>
        <p:spPr/>
        <p:txBody>
          <a:bodyPr>
            <a:normAutofit/>
          </a:bodyPr>
          <a:lstStyle/>
          <a:p>
            <a:r>
              <a:rPr lang="pl-PL" dirty="0"/>
              <a:t>Komunikacja z osobami Głuchymi (2 z 2)</a:t>
            </a:r>
          </a:p>
        </p:txBody>
      </p:sp>
      <p:sp>
        <p:nvSpPr>
          <p:cNvPr id="3" name="Symbol zastępczy zawartości 2">
            <a:extLst>
              <a:ext uri="{FF2B5EF4-FFF2-40B4-BE49-F238E27FC236}">
                <a16:creationId xmlns:a16="http://schemas.microsoft.com/office/drawing/2014/main" id="{3423BCE0-0C1E-419A-B0AC-940EC48B2A3B}"/>
              </a:ext>
            </a:extLst>
          </p:cNvPr>
          <p:cNvSpPr>
            <a:spLocks noGrp="1"/>
          </p:cNvSpPr>
          <p:nvPr>
            <p:ph idx="1"/>
          </p:nvPr>
        </p:nvSpPr>
        <p:spPr/>
        <p:txBody>
          <a:bodyPr>
            <a:normAutofit/>
          </a:bodyPr>
          <a:lstStyle/>
          <a:p>
            <a:r>
              <a:rPr lang="pl-PL" dirty="0"/>
              <a:t>Pamiętaj o </a:t>
            </a:r>
            <a:r>
              <a:rPr lang="pl-PL" b="1" dirty="0"/>
              <a:t>pułapce jednostronnej komunikacji </a:t>
            </a:r>
            <a:r>
              <a:rPr lang="pl-PL" dirty="0"/>
              <a:t>(„mogę mówić, ale wciąż cię nie słyszę”)</a:t>
            </a:r>
            <a:endParaRPr lang="pl-PL" dirty="0">
              <a:latin typeface="+mn-lt"/>
              <a:cs typeface="Calibri" panose="020F0502020204030204" pitchFamily="34" charset="0"/>
            </a:endParaRPr>
          </a:p>
          <a:p>
            <a:pPr>
              <a:lnSpc>
                <a:spcPct val="120000"/>
              </a:lnSpc>
              <a:spcBef>
                <a:spcPts val="600"/>
              </a:spcBef>
            </a:pPr>
            <a:r>
              <a:rPr lang="pl-PL" dirty="0">
                <a:latin typeface="+mn-lt"/>
                <a:cs typeface="Calibri" panose="020F0502020204030204" pitchFamily="34" charset="0"/>
              </a:rPr>
              <a:t>Jeśli rozmówca Cię nie rozumie, nie powtarzaj tego samego – ujmij treść w inny sposób (w zakresie składni i / lub słownictwa)</a:t>
            </a:r>
          </a:p>
          <a:p>
            <a:pPr>
              <a:lnSpc>
                <a:spcPct val="120000"/>
              </a:lnSpc>
              <a:spcBef>
                <a:spcPts val="600"/>
              </a:spcBef>
            </a:pPr>
            <a:r>
              <a:rPr lang="pl-PL" dirty="0">
                <a:latin typeface="+mn-lt"/>
                <a:cs typeface="Calibri" panose="020F0502020204030204" pitchFamily="34" charset="0"/>
              </a:rPr>
              <a:t>Podczas rozmowy, możesz pytać czy jesteś rozumiany; </a:t>
            </a:r>
            <a:r>
              <a:rPr lang="pl-PL" dirty="0">
                <a:cs typeface="Calibri" panose="020F0502020204030204" pitchFamily="34" charset="0"/>
              </a:rPr>
              <a:t>j</a:t>
            </a:r>
            <a:r>
              <a:rPr lang="pl-PL" dirty="0">
                <a:latin typeface="+mn-lt"/>
                <a:cs typeface="Calibri" panose="020F0502020204030204" pitchFamily="34" charset="0"/>
              </a:rPr>
              <a:t>eśli Ty nie rozumiesz, sygnalizuj, proś o powtórzenie</a:t>
            </a:r>
            <a:endParaRPr lang="pl-PL" dirty="0">
              <a:cs typeface="Calibri" panose="020F0502020204030204" pitchFamily="34" charset="0"/>
            </a:endParaRPr>
          </a:p>
          <a:p>
            <a:pPr>
              <a:lnSpc>
                <a:spcPct val="120000"/>
              </a:lnSpc>
              <a:spcBef>
                <a:spcPts val="600"/>
              </a:spcBef>
            </a:pPr>
            <a:r>
              <a:rPr lang="pl-PL" dirty="0">
                <a:latin typeface="+mn-lt"/>
                <a:cs typeface="Calibri" panose="020F0502020204030204" pitchFamily="34" charset="0"/>
              </a:rPr>
              <a:t>Pokaż otwartość</a:t>
            </a:r>
            <a:r>
              <a:rPr lang="pl-PL" dirty="0">
                <a:cs typeface="Calibri" panose="020F0502020204030204" pitchFamily="34" charset="0"/>
              </a:rPr>
              <a:t> i</a:t>
            </a:r>
            <a:r>
              <a:rPr lang="pl-PL" dirty="0">
                <a:latin typeface="+mn-lt"/>
                <a:cs typeface="Calibri" panose="020F0502020204030204" pitchFamily="34" charset="0"/>
              </a:rPr>
              <a:t> zainteresowanie</a:t>
            </a:r>
            <a:r>
              <a:rPr lang="pl-PL" dirty="0">
                <a:cs typeface="Calibri" panose="020F0502020204030204" pitchFamily="34" charset="0"/>
              </a:rPr>
              <a:t> swoją postawą, mimiką </a:t>
            </a:r>
            <a:r>
              <a:rPr lang="pl-PL" dirty="0">
                <a:latin typeface="+mn-lt"/>
                <a:cs typeface="Calibri" panose="020F0502020204030204" pitchFamily="34" charset="0"/>
                <a:sym typeface="Wingdings" panose="05000000000000000000" pitchFamily="2" charset="2"/>
              </a:rPr>
              <a:t> </a:t>
            </a:r>
            <a:endParaRPr lang="pl-PL" dirty="0">
              <a:cs typeface="Calibri" panose="020F0502020204030204" pitchFamily="34" charset="0"/>
              <a:sym typeface="Wingdings" panose="05000000000000000000" pitchFamily="2" charset="2"/>
            </a:endParaRPr>
          </a:p>
          <a:p>
            <a:pPr>
              <a:lnSpc>
                <a:spcPct val="120000"/>
              </a:lnSpc>
              <a:spcBef>
                <a:spcPts val="600"/>
              </a:spcBef>
            </a:pPr>
            <a:r>
              <a:rPr lang="pl-PL" dirty="0">
                <a:latin typeface="+mn-lt"/>
                <a:cs typeface="Calibri" panose="020F0502020204030204" pitchFamily="34" charset="0"/>
              </a:rPr>
              <a:t>Traktuj osobę Głuchą, jak każdą inną osobę obcojęzyczną</a:t>
            </a:r>
          </a:p>
          <a:p>
            <a:endParaRPr lang="pl-PL" dirty="0"/>
          </a:p>
        </p:txBody>
      </p:sp>
    </p:spTree>
    <p:extLst>
      <p:ext uri="{BB962C8B-B14F-4D97-AF65-F5344CB8AC3E}">
        <p14:creationId xmlns:p14="http://schemas.microsoft.com/office/powerpoint/2010/main" val="15125049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639849-278F-47AA-A212-8772D2808FEB}"/>
              </a:ext>
            </a:extLst>
          </p:cNvPr>
          <p:cNvSpPr>
            <a:spLocks noGrp="1"/>
          </p:cNvSpPr>
          <p:nvPr>
            <p:ph type="title"/>
          </p:nvPr>
        </p:nvSpPr>
        <p:spPr/>
        <p:txBody>
          <a:bodyPr>
            <a:normAutofit/>
          </a:bodyPr>
          <a:lstStyle/>
          <a:p>
            <a:r>
              <a:rPr lang="pl-PL" dirty="0"/>
              <a:t>Savoir vivre w Kulturze Głuchych (1 z 2)</a:t>
            </a:r>
          </a:p>
        </p:txBody>
      </p:sp>
      <p:sp>
        <p:nvSpPr>
          <p:cNvPr id="3" name="Symbol zastępczy zawartości 2">
            <a:extLst>
              <a:ext uri="{FF2B5EF4-FFF2-40B4-BE49-F238E27FC236}">
                <a16:creationId xmlns:a16="http://schemas.microsoft.com/office/drawing/2014/main" id="{DAECD89D-A55B-424E-8460-87C0697A5234}"/>
              </a:ext>
            </a:extLst>
          </p:cNvPr>
          <p:cNvSpPr>
            <a:spLocks noGrp="1"/>
          </p:cNvSpPr>
          <p:nvPr>
            <p:ph idx="1"/>
          </p:nvPr>
        </p:nvSpPr>
        <p:spPr/>
        <p:txBody>
          <a:bodyPr>
            <a:noAutofit/>
          </a:bodyPr>
          <a:lstStyle/>
          <a:p>
            <a:pPr marL="0" indent="0">
              <a:lnSpc>
                <a:spcPct val="140000"/>
              </a:lnSpc>
              <a:spcBef>
                <a:spcPts val="0"/>
              </a:spcBef>
              <a:buNone/>
            </a:pPr>
            <a:r>
              <a:rPr lang="pl-PL" b="1" dirty="0"/>
              <a:t>Rozpoczęcie rozmowy z osobą Głuchą:</a:t>
            </a:r>
            <a:endParaRPr lang="pl-PL" altLang="pl-PL" b="1" dirty="0">
              <a:latin typeface="+mn-lt"/>
              <a:cs typeface="Calibri" panose="020F0502020204030204" pitchFamily="34" charset="0"/>
            </a:endParaRPr>
          </a:p>
          <a:p>
            <a:pPr>
              <a:lnSpc>
                <a:spcPct val="140000"/>
              </a:lnSpc>
              <a:spcBef>
                <a:spcPts val="0"/>
              </a:spcBef>
            </a:pPr>
            <a:r>
              <a:rPr lang="pl-PL" altLang="pl-PL" dirty="0">
                <a:latin typeface="+mn-lt"/>
                <a:cs typeface="Calibri" panose="020F0502020204030204" pitchFamily="34" charset="0"/>
              </a:rPr>
              <a:t>wskazanie palcem</a:t>
            </a:r>
          </a:p>
          <a:p>
            <a:pPr>
              <a:lnSpc>
                <a:spcPct val="140000"/>
              </a:lnSpc>
              <a:spcBef>
                <a:spcPts val="0"/>
              </a:spcBef>
            </a:pPr>
            <a:r>
              <a:rPr lang="pl-PL" altLang="pl-PL" dirty="0">
                <a:latin typeface="+mn-lt"/>
                <a:cs typeface="Calibri" panose="020F0502020204030204" pitchFamily="34" charset="0"/>
              </a:rPr>
              <a:t>machanie ręką</a:t>
            </a:r>
          </a:p>
          <a:p>
            <a:pPr>
              <a:lnSpc>
                <a:spcPct val="140000"/>
              </a:lnSpc>
              <a:spcBef>
                <a:spcPts val="0"/>
              </a:spcBef>
            </a:pPr>
            <a:r>
              <a:rPr lang="pl-PL" altLang="pl-PL" dirty="0">
                <a:latin typeface="+mn-lt"/>
                <a:cs typeface="Calibri" panose="020F0502020204030204" pitchFamily="34" charset="0"/>
              </a:rPr>
              <a:t>lekkie klepnięcie w ramię </a:t>
            </a:r>
          </a:p>
          <a:p>
            <a:pPr>
              <a:lnSpc>
                <a:spcPct val="140000"/>
              </a:lnSpc>
              <a:spcBef>
                <a:spcPts val="0"/>
              </a:spcBef>
            </a:pPr>
            <a:r>
              <a:rPr lang="pl-PL" altLang="pl-PL" dirty="0">
                <a:latin typeface="+mn-lt"/>
                <a:cs typeface="Calibri" panose="020F0502020204030204" pitchFamily="34" charset="0"/>
              </a:rPr>
              <a:t>lekkie uderzenie otwartą dłonią w stół</a:t>
            </a:r>
          </a:p>
          <a:p>
            <a:pPr>
              <a:lnSpc>
                <a:spcPct val="140000"/>
              </a:lnSpc>
              <a:spcBef>
                <a:spcPts val="0"/>
              </a:spcBef>
            </a:pPr>
            <a:r>
              <a:rPr lang="pl-PL" altLang="pl-PL" dirty="0">
                <a:latin typeface="+mn-lt"/>
                <a:cs typeface="Calibri" panose="020F0502020204030204" pitchFamily="34" charset="0"/>
              </a:rPr>
              <a:t>tupanie</a:t>
            </a:r>
          </a:p>
          <a:p>
            <a:pPr>
              <a:lnSpc>
                <a:spcPct val="140000"/>
              </a:lnSpc>
              <a:spcBef>
                <a:spcPts val="0"/>
              </a:spcBef>
            </a:pPr>
            <a:r>
              <a:rPr lang="pl-PL" altLang="pl-PL" dirty="0">
                <a:latin typeface="+mn-lt"/>
                <a:cs typeface="Calibri" panose="020F0502020204030204" pitchFamily="34" charset="0"/>
              </a:rPr>
              <a:t>miganie światłem</a:t>
            </a:r>
          </a:p>
        </p:txBody>
      </p:sp>
    </p:spTree>
    <p:extLst>
      <p:ext uri="{BB962C8B-B14F-4D97-AF65-F5344CB8AC3E}">
        <p14:creationId xmlns:p14="http://schemas.microsoft.com/office/powerpoint/2010/main" val="57853807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639849-278F-47AA-A212-8772D2808FEB}"/>
              </a:ext>
            </a:extLst>
          </p:cNvPr>
          <p:cNvSpPr>
            <a:spLocks noGrp="1"/>
          </p:cNvSpPr>
          <p:nvPr>
            <p:ph type="title"/>
          </p:nvPr>
        </p:nvSpPr>
        <p:spPr/>
        <p:txBody>
          <a:bodyPr>
            <a:normAutofit/>
          </a:bodyPr>
          <a:lstStyle/>
          <a:p>
            <a:r>
              <a:rPr lang="pl-PL" dirty="0"/>
              <a:t>Savoir vivre w Kulturze Głuchych (2 z 2) </a:t>
            </a:r>
          </a:p>
        </p:txBody>
      </p:sp>
      <p:sp>
        <p:nvSpPr>
          <p:cNvPr id="6" name="Symbol zastępczy zawartości 5">
            <a:extLst>
              <a:ext uri="{FF2B5EF4-FFF2-40B4-BE49-F238E27FC236}">
                <a16:creationId xmlns:a16="http://schemas.microsoft.com/office/drawing/2014/main" id="{7D58D09C-6005-45B5-90C4-C24350F1F92C}"/>
              </a:ext>
            </a:extLst>
          </p:cNvPr>
          <p:cNvSpPr>
            <a:spLocks noGrp="1"/>
          </p:cNvSpPr>
          <p:nvPr>
            <p:ph idx="1"/>
          </p:nvPr>
        </p:nvSpPr>
        <p:spPr/>
        <p:txBody>
          <a:bodyPr>
            <a:normAutofit/>
          </a:bodyPr>
          <a:lstStyle/>
          <a:p>
            <a:pPr marL="0" indent="0">
              <a:buNone/>
            </a:pPr>
            <a:r>
              <a:rPr lang="pl-PL" b="1" dirty="0"/>
              <a:t>Podczas rozmowy:</a:t>
            </a:r>
          </a:p>
          <a:p>
            <a:r>
              <a:rPr lang="pl-PL" altLang="pl-PL" dirty="0">
                <a:latin typeface="+mn-lt"/>
                <a:cs typeface="Calibri" panose="020F0502020204030204" pitchFamily="34" charset="0"/>
              </a:rPr>
              <a:t>nie przechodź między dwoma migającymi osobami</a:t>
            </a:r>
          </a:p>
          <a:p>
            <a:r>
              <a:rPr lang="pl-PL" altLang="pl-PL" dirty="0">
                <a:latin typeface="+mn-lt"/>
                <a:cs typeface="Calibri" panose="020F0502020204030204" pitchFamily="34" charset="0"/>
              </a:rPr>
              <a:t>utrzymuj kontakt wzrokowy: nie wpatruj się w dłonie, nie błądź wzrokiem </a:t>
            </a:r>
          </a:p>
          <a:p>
            <a:r>
              <a:rPr lang="pl-PL" altLang="pl-PL" dirty="0">
                <a:latin typeface="+mn-lt"/>
                <a:cs typeface="Calibri" panose="020F0502020204030204" pitchFamily="34" charset="0"/>
              </a:rPr>
              <a:t>nie zajmuj się inną czynnością</a:t>
            </a:r>
          </a:p>
          <a:p>
            <a:r>
              <a:rPr lang="pl-PL" altLang="pl-PL" dirty="0">
                <a:cs typeface="Calibri" panose="020F0502020204030204" pitchFamily="34" charset="0"/>
              </a:rPr>
              <a:t>Głusi często używają zwrotu „Ty” zamiast „Pan/ Pani” – wynika to z kwestii językowych, nie braku szacunku </a:t>
            </a:r>
          </a:p>
          <a:p>
            <a:pPr marL="0" indent="0">
              <a:lnSpc>
                <a:spcPct val="140000"/>
              </a:lnSpc>
              <a:buNone/>
            </a:pPr>
            <a:endParaRPr lang="pl-PL" dirty="0"/>
          </a:p>
          <a:p>
            <a:endParaRPr lang="pl-PL" dirty="0"/>
          </a:p>
        </p:txBody>
      </p:sp>
    </p:spTree>
    <p:extLst>
      <p:ext uri="{BB962C8B-B14F-4D97-AF65-F5344CB8AC3E}">
        <p14:creationId xmlns:p14="http://schemas.microsoft.com/office/powerpoint/2010/main" val="24579455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639849-278F-47AA-A212-8772D2808FEB}"/>
              </a:ext>
            </a:extLst>
          </p:cNvPr>
          <p:cNvSpPr>
            <a:spLocks noGrp="1"/>
          </p:cNvSpPr>
          <p:nvPr>
            <p:ph type="title"/>
          </p:nvPr>
        </p:nvSpPr>
        <p:spPr/>
        <p:txBody>
          <a:bodyPr>
            <a:normAutofit/>
          </a:bodyPr>
          <a:lstStyle/>
          <a:p>
            <a:r>
              <a:rPr lang="pl-PL" sz="3200" dirty="0"/>
              <a:t>Słownik PJM</a:t>
            </a:r>
            <a:endParaRPr lang="pl-PL" sz="3600" dirty="0"/>
          </a:p>
        </p:txBody>
      </p:sp>
      <p:sp>
        <p:nvSpPr>
          <p:cNvPr id="3" name="Symbol zastępczy zawartości 2">
            <a:extLst>
              <a:ext uri="{FF2B5EF4-FFF2-40B4-BE49-F238E27FC236}">
                <a16:creationId xmlns:a16="http://schemas.microsoft.com/office/drawing/2014/main" id="{DAECD89D-A55B-424E-8460-87C0697A5234}"/>
              </a:ext>
            </a:extLst>
          </p:cNvPr>
          <p:cNvSpPr>
            <a:spLocks noGrp="1"/>
          </p:cNvSpPr>
          <p:nvPr>
            <p:ph idx="1"/>
          </p:nvPr>
        </p:nvSpPr>
        <p:spPr>
          <a:xfrm>
            <a:off x="838200" y="1825625"/>
            <a:ext cx="10515600" cy="3259559"/>
          </a:xfrm>
        </p:spPr>
        <p:txBody>
          <a:bodyPr>
            <a:noAutofit/>
          </a:bodyPr>
          <a:lstStyle/>
          <a:p>
            <a:r>
              <a:rPr lang="pl-PL" dirty="0"/>
              <a:t>warto nauczyć się kilku podstawowych znaków w języku migowym, </a:t>
            </a:r>
            <a:br>
              <a:rPr lang="pl-PL" dirty="0"/>
            </a:br>
            <a:r>
              <a:rPr lang="pl-PL" dirty="0"/>
              <a:t>np. proszę, dziękuję, przepraszam, dzień dobry i do widzenia</a:t>
            </a:r>
          </a:p>
          <a:p>
            <a:pPr marL="0" indent="0">
              <a:lnSpc>
                <a:spcPct val="140000"/>
              </a:lnSpc>
              <a:spcBef>
                <a:spcPts val="2400"/>
              </a:spcBef>
              <a:buNone/>
            </a:pPr>
            <a:r>
              <a:rPr lang="pl-PL" sz="2400" b="0" i="0" dirty="0" err="1">
                <a:effectLst/>
                <a:hlinkClick r:id="rId3"/>
              </a:rPr>
              <a:t>Spreadthesign</a:t>
            </a:r>
            <a:r>
              <a:rPr lang="pl-PL" sz="2400" b="0" i="0" dirty="0">
                <a:effectLst/>
              </a:rPr>
              <a:t> to międzynarodowy słownik online dla różnych języków migowych na świecie. </a:t>
            </a:r>
            <a:endParaRPr lang="pl-PL" sz="2400" dirty="0"/>
          </a:p>
          <a:p>
            <a:pPr marL="0" indent="0">
              <a:lnSpc>
                <a:spcPct val="140000"/>
              </a:lnSpc>
              <a:spcBef>
                <a:spcPts val="0"/>
              </a:spcBef>
              <a:buNone/>
            </a:pPr>
            <a:r>
              <a:rPr lang="pl-PL" sz="2400" dirty="0"/>
              <a:t>Aplikacja dostępna jest również na telefony komórkowe </a:t>
            </a:r>
          </a:p>
          <a:p>
            <a:endParaRPr lang="pl-PL" dirty="0">
              <a:cs typeface="Calibri" panose="020F0502020204030204" pitchFamily="34" charset="0"/>
            </a:endParaRPr>
          </a:p>
          <a:p>
            <a:pPr marL="0" indent="0">
              <a:lnSpc>
                <a:spcPct val="140000"/>
              </a:lnSpc>
              <a:spcBef>
                <a:spcPts val="0"/>
              </a:spcBef>
              <a:buNone/>
            </a:pPr>
            <a:endParaRPr lang="pl-PL" sz="2000" dirty="0"/>
          </a:p>
          <a:p>
            <a:pPr marL="0" indent="0">
              <a:lnSpc>
                <a:spcPct val="140000"/>
              </a:lnSpc>
              <a:spcBef>
                <a:spcPts val="0"/>
              </a:spcBef>
              <a:buNone/>
            </a:pPr>
            <a:endParaRPr lang="pl-PL" sz="2000" dirty="0"/>
          </a:p>
        </p:txBody>
      </p:sp>
      <p:pic>
        <p:nvPicPr>
          <p:cNvPr id="4" name="Picture 4" descr="logo internetowego słownika  języka migowego. Na żółtym tle napis   SpreadTheSign">
            <a:extLst>
              <a:ext uri="{FF2B5EF4-FFF2-40B4-BE49-F238E27FC236}">
                <a16:creationId xmlns:a16="http://schemas.microsoft.com/office/drawing/2014/main" id="{E6F2F088-794B-5AC2-0B19-68E252D60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9260" y="4372126"/>
            <a:ext cx="2429774" cy="1996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3721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5D7F-4B5F-22B5-CED3-E48CE98F504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68E1FB5-B102-35F0-526E-A28BCD9FC228}"/>
              </a:ext>
            </a:extLst>
          </p:cNvPr>
          <p:cNvSpPr>
            <a:spLocks noGrp="1"/>
          </p:cNvSpPr>
          <p:nvPr>
            <p:ph type="title"/>
          </p:nvPr>
        </p:nvSpPr>
        <p:spPr/>
        <p:txBody>
          <a:bodyPr>
            <a:normAutofit/>
          </a:bodyPr>
          <a:lstStyle/>
          <a:p>
            <a:r>
              <a:rPr lang="pl-PL" dirty="0"/>
              <a:t>Osoby g/Głuche i słabosłyszące – inne rozwiązania</a:t>
            </a:r>
          </a:p>
        </p:txBody>
      </p:sp>
      <p:sp>
        <p:nvSpPr>
          <p:cNvPr id="3" name="Symbol zastępczy zawartości 2">
            <a:extLst>
              <a:ext uri="{FF2B5EF4-FFF2-40B4-BE49-F238E27FC236}">
                <a16:creationId xmlns:a16="http://schemas.microsoft.com/office/drawing/2014/main" id="{D2461170-9C63-E94A-5B08-A9D5C0EE887D}"/>
              </a:ext>
            </a:extLst>
          </p:cNvPr>
          <p:cNvSpPr>
            <a:spLocks noGrp="1"/>
          </p:cNvSpPr>
          <p:nvPr>
            <p:ph idx="1"/>
          </p:nvPr>
        </p:nvSpPr>
        <p:spPr/>
        <p:txBody>
          <a:bodyPr>
            <a:normAutofit/>
          </a:bodyPr>
          <a:lstStyle/>
          <a:p>
            <a:pPr marL="0" indent="0">
              <a:buNone/>
            </a:pPr>
            <a:r>
              <a:rPr lang="pl-PL" b="1" dirty="0"/>
              <a:t>Architektoniczne</a:t>
            </a:r>
          </a:p>
          <a:p>
            <a:r>
              <a:rPr lang="pl-PL" dirty="0"/>
              <a:t>odpowiednie oświetlenie</a:t>
            </a:r>
          </a:p>
          <a:p>
            <a:r>
              <a:rPr lang="pl-PL" dirty="0"/>
              <a:t>korzystna akustyka</a:t>
            </a:r>
          </a:p>
          <a:p>
            <a:r>
              <a:rPr lang="pl-PL" dirty="0"/>
              <a:t>sygnalizacja wizualna (np. światło ostrzegające o pożarze)</a:t>
            </a:r>
          </a:p>
          <a:p>
            <a:pPr marL="0" indent="0">
              <a:buNone/>
            </a:pPr>
            <a:r>
              <a:rPr lang="pl-PL" b="1" dirty="0"/>
              <a:t>Cyfrowe</a:t>
            </a:r>
          </a:p>
          <a:p>
            <a:r>
              <a:rPr lang="pl-PL" dirty="0"/>
              <a:t>napisy w filmach, transkrypcje dla podcastów</a:t>
            </a:r>
          </a:p>
          <a:p>
            <a:r>
              <a:rPr lang="pl-PL" dirty="0"/>
              <a:t>tłumaczenie PJM w filmach</a:t>
            </a:r>
          </a:p>
        </p:txBody>
      </p:sp>
    </p:spTree>
    <p:extLst>
      <p:ext uri="{BB962C8B-B14F-4D97-AF65-F5344CB8AC3E}">
        <p14:creationId xmlns:p14="http://schemas.microsoft.com/office/powerpoint/2010/main" val="13446141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3E361B57-BBE0-4DD3-956E-347D042D6877}"/>
              </a:ext>
            </a:extLst>
          </p:cNvPr>
          <p:cNvSpPr>
            <a:spLocks noGrp="1"/>
          </p:cNvSpPr>
          <p:nvPr>
            <p:ph type="title"/>
          </p:nvPr>
        </p:nvSpPr>
        <p:spPr/>
        <p:txBody>
          <a:bodyPr/>
          <a:lstStyle/>
          <a:p>
            <a:r>
              <a:rPr lang="pl-PL" dirty="0"/>
              <a:t>Podsumowanie (4)</a:t>
            </a:r>
          </a:p>
        </p:txBody>
      </p:sp>
      <p:sp>
        <p:nvSpPr>
          <p:cNvPr id="5" name="Symbol zastępczy zawartości 4">
            <a:extLst>
              <a:ext uri="{FF2B5EF4-FFF2-40B4-BE49-F238E27FC236}">
                <a16:creationId xmlns:a16="http://schemas.microsoft.com/office/drawing/2014/main" id="{258748D6-BBCF-41BE-9DC9-2DFF61862A22}"/>
              </a:ext>
            </a:extLst>
          </p:cNvPr>
          <p:cNvSpPr>
            <a:spLocks noGrp="1"/>
          </p:cNvSpPr>
          <p:nvPr>
            <p:ph idx="1"/>
          </p:nvPr>
        </p:nvSpPr>
        <p:spPr>
          <a:xfrm>
            <a:off x="838200" y="1825625"/>
            <a:ext cx="10515600" cy="4667250"/>
          </a:xfrm>
        </p:spPr>
        <p:txBody>
          <a:bodyPr>
            <a:noAutofit/>
          </a:bodyPr>
          <a:lstStyle/>
          <a:p>
            <a:r>
              <a:rPr lang="pl-PL" dirty="0"/>
              <a:t>Kluczowa jest dostępność </a:t>
            </a:r>
            <a:r>
              <a:rPr lang="pl-PL" dirty="0" err="1"/>
              <a:t>informacyjno</a:t>
            </a:r>
            <a:r>
              <a:rPr lang="pl-PL" dirty="0"/>
              <a:t> – komunikacyjna </a:t>
            </a:r>
          </a:p>
          <a:p>
            <a:r>
              <a:rPr lang="pl-PL" dirty="0"/>
              <a:t>Podstawową barierą jest bariera komunikacyjna (językowa – osoby Głuche; techniczna – osoby słabosłyszące)</a:t>
            </a:r>
          </a:p>
          <a:p>
            <a:r>
              <a:rPr lang="pl-PL" dirty="0"/>
              <a:t>Potrzebne są zróżnicowane rozwiązania (tłumaczenie PJM, systemy wspomagania słuchu, napisy)</a:t>
            </a:r>
          </a:p>
          <a:p>
            <a:r>
              <a:rPr lang="pl-PL" dirty="0"/>
              <a:t>Pamiętaj o zasadach komunikacji i savoir vivre w Kulturze Głuchych</a:t>
            </a:r>
          </a:p>
        </p:txBody>
      </p:sp>
    </p:spTree>
    <p:extLst>
      <p:ext uri="{BB962C8B-B14F-4D97-AF65-F5344CB8AC3E}">
        <p14:creationId xmlns:p14="http://schemas.microsoft.com/office/powerpoint/2010/main" val="335402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AF4B1F86-84A6-CDCB-5734-F55EF9CD0212}"/>
              </a:ext>
            </a:extLst>
          </p:cNvPr>
          <p:cNvSpPr>
            <a:spLocks noGrp="1"/>
          </p:cNvSpPr>
          <p:nvPr>
            <p:ph type="title"/>
          </p:nvPr>
        </p:nvSpPr>
        <p:spPr/>
        <p:txBody>
          <a:bodyPr/>
          <a:lstStyle/>
          <a:p>
            <a:r>
              <a:rPr lang="pl-PL" dirty="0"/>
              <a:t>Sposoby zapewniania dostępności</a:t>
            </a:r>
          </a:p>
        </p:txBody>
      </p:sp>
      <p:sp>
        <p:nvSpPr>
          <p:cNvPr id="5" name="Symbol zastępczy tekstu 4">
            <a:extLst>
              <a:ext uri="{FF2B5EF4-FFF2-40B4-BE49-F238E27FC236}">
                <a16:creationId xmlns:a16="http://schemas.microsoft.com/office/drawing/2014/main" id="{04957596-A2D8-B8B7-F6A0-AD98734DFFFF}"/>
              </a:ext>
            </a:extLst>
          </p:cNvPr>
          <p:cNvSpPr>
            <a:spLocks noGrp="1"/>
          </p:cNvSpPr>
          <p:nvPr>
            <p:ph type="body" idx="1"/>
          </p:nvPr>
        </p:nvSpPr>
        <p:spPr>
          <a:xfrm>
            <a:off x="831850" y="4695793"/>
            <a:ext cx="10515600" cy="1500187"/>
          </a:xfrm>
        </p:spPr>
        <p:txBody>
          <a:bodyPr>
            <a:normAutofit/>
          </a:bodyPr>
          <a:lstStyle/>
          <a:p>
            <a:endParaRPr lang="pl-PL" dirty="0"/>
          </a:p>
        </p:txBody>
      </p:sp>
      <p:pic>
        <p:nvPicPr>
          <p:cNvPr id="2" name="Picture 2">
            <a:extLst>
              <a:ext uri="{FF2B5EF4-FFF2-40B4-BE49-F238E27FC236}">
                <a16:creationId xmlns:a16="http://schemas.microsoft.com/office/drawing/2014/main" id="{4213268A-A740-E5C9-3D84-466DD16E7D9F}"/>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7092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A40155-8BE3-4A28-8A8B-9F9BFDB05F39}"/>
              </a:ext>
            </a:extLst>
          </p:cNvPr>
          <p:cNvSpPr>
            <a:spLocks noGrp="1"/>
          </p:cNvSpPr>
          <p:nvPr>
            <p:ph type="title"/>
          </p:nvPr>
        </p:nvSpPr>
        <p:spPr/>
        <p:txBody>
          <a:bodyPr/>
          <a:lstStyle/>
          <a:p>
            <a:r>
              <a:rPr lang="pl-PL" dirty="0"/>
              <a:t>Dodatkowe materiały </a:t>
            </a:r>
          </a:p>
        </p:txBody>
      </p:sp>
      <p:sp>
        <p:nvSpPr>
          <p:cNvPr id="3" name="Symbol zastępczy zawartości 2">
            <a:extLst>
              <a:ext uri="{FF2B5EF4-FFF2-40B4-BE49-F238E27FC236}">
                <a16:creationId xmlns:a16="http://schemas.microsoft.com/office/drawing/2014/main" id="{DB5CE9FD-7B65-46B3-98EE-3B0387508AEF}"/>
              </a:ext>
            </a:extLst>
          </p:cNvPr>
          <p:cNvSpPr>
            <a:spLocks noGrp="1"/>
          </p:cNvSpPr>
          <p:nvPr>
            <p:ph idx="1"/>
          </p:nvPr>
        </p:nvSpPr>
        <p:spPr/>
        <p:txBody>
          <a:bodyPr>
            <a:normAutofit/>
          </a:bodyPr>
          <a:lstStyle/>
          <a:p>
            <a:pPr>
              <a:lnSpc>
                <a:spcPct val="120000"/>
              </a:lnSpc>
              <a:spcBef>
                <a:spcPts val="600"/>
              </a:spcBef>
            </a:pPr>
            <a:r>
              <a:rPr lang="pl-PL" dirty="0">
                <a:hlinkClick r:id="rId2"/>
              </a:rPr>
              <a:t>Iwona Cichosz </a:t>
            </a:r>
            <a:r>
              <a:rPr lang="pl-PL" dirty="0" err="1">
                <a:hlinkClick r:id="rId2"/>
              </a:rPr>
              <a:t>TEDxMarszałkowska</a:t>
            </a:r>
            <a:endParaRPr lang="pl-PL" dirty="0"/>
          </a:p>
          <a:p>
            <a:pPr>
              <a:lnSpc>
                <a:spcPct val="120000"/>
              </a:lnSpc>
              <a:spcBef>
                <a:spcPts val="600"/>
              </a:spcBef>
            </a:pPr>
            <a:r>
              <a:rPr lang="pl-PL" dirty="0">
                <a:hlinkClick r:id="rId3"/>
              </a:rPr>
              <a:t>Publikacje Pracowni Prostej Polszczyzny Uniwersytetu Wrocławskiego</a:t>
            </a:r>
            <a:endParaRPr lang="pl-PL" dirty="0"/>
          </a:p>
          <a:p>
            <a:pPr>
              <a:lnSpc>
                <a:spcPct val="120000"/>
              </a:lnSpc>
              <a:spcBef>
                <a:spcPts val="600"/>
              </a:spcBef>
            </a:pPr>
            <a:r>
              <a:rPr lang="pl-PL" dirty="0">
                <a:hlinkClick r:id="rId4"/>
              </a:rPr>
              <a:t>Serwis Służby Cywilnej – Prosty język </a:t>
            </a:r>
            <a:r>
              <a:rPr lang="pl-PL" dirty="0"/>
              <a:t>(materiały, kurs, dobre praktyki)</a:t>
            </a:r>
          </a:p>
          <a:p>
            <a:pPr>
              <a:lnSpc>
                <a:spcPct val="120000"/>
              </a:lnSpc>
              <a:spcBef>
                <a:spcPts val="600"/>
              </a:spcBef>
            </a:pPr>
            <a:r>
              <a:rPr lang="pl-PL" dirty="0">
                <a:cs typeface="Times New Roman" panose="02020603050405020304" pitchFamily="18" charset="0"/>
                <a:hlinkClick r:id="rId5"/>
              </a:rPr>
              <a:t>Film: </a:t>
            </a:r>
            <a:r>
              <a:rPr lang="pl-PL" dirty="0">
                <a:cs typeface="Calibri" panose="020F0502020204030204" pitchFamily="34" charset="0"/>
                <a:hlinkClick r:id="rId5"/>
              </a:rPr>
              <a:t>Ja, Głuchy</a:t>
            </a:r>
            <a:endParaRPr lang="pl-PL" dirty="0">
              <a:cs typeface="Calibri" panose="020F0502020204030204" pitchFamily="34" charset="0"/>
            </a:endParaRPr>
          </a:p>
          <a:p>
            <a:r>
              <a:rPr lang="pl-PL" dirty="0">
                <a:hlinkClick r:id="rId6"/>
              </a:rPr>
              <a:t>Publikacja: Dostępne wydarzenia w praktyce</a:t>
            </a:r>
            <a:endParaRPr lang="pl-PL" dirty="0"/>
          </a:p>
          <a:p>
            <a:r>
              <a:rPr lang="pl-PL" dirty="0"/>
              <a:t>Publikacja: Słabosłyszący w przestrzeni publicznej. Wytyczne dostępności</a:t>
            </a:r>
          </a:p>
        </p:txBody>
      </p:sp>
    </p:spTree>
    <p:extLst>
      <p:ext uri="{BB962C8B-B14F-4D97-AF65-F5344CB8AC3E}">
        <p14:creationId xmlns:p14="http://schemas.microsoft.com/office/powerpoint/2010/main" val="406394742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BEBA8B3D-9362-6844-EB29-BDD510EC756A}"/>
              </a:ext>
            </a:extLst>
          </p:cNvPr>
          <p:cNvSpPr>
            <a:spLocks noGrp="1"/>
          </p:cNvSpPr>
          <p:nvPr>
            <p:ph type="title"/>
          </p:nvPr>
        </p:nvSpPr>
        <p:spPr/>
        <p:txBody>
          <a:bodyPr/>
          <a:lstStyle/>
          <a:p>
            <a:r>
              <a:rPr lang="pl-PL" dirty="0"/>
              <a:t>Osoby w spektrum autyzmu</a:t>
            </a:r>
          </a:p>
        </p:txBody>
      </p:sp>
      <p:sp>
        <p:nvSpPr>
          <p:cNvPr id="5" name="Symbol zastępczy tekstu 4">
            <a:extLst>
              <a:ext uri="{FF2B5EF4-FFF2-40B4-BE49-F238E27FC236}">
                <a16:creationId xmlns:a16="http://schemas.microsoft.com/office/drawing/2014/main" id="{6E901D7F-8982-E139-7598-F72C7CEDBBB3}"/>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29609685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AC111D-B19B-458C-D1E5-99E52B2663CE}"/>
              </a:ext>
            </a:extLst>
          </p:cNvPr>
          <p:cNvSpPr>
            <a:spLocks noGrp="1"/>
          </p:cNvSpPr>
          <p:nvPr>
            <p:ph type="title"/>
          </p:nvPr>
        </p:nvSpPr>
        <p:spPr/>
        <p:txBody>
          <a:bodyPr/>
          <a:lstStyle/>
          <a:p>
            <a:r>
              <a:rPr lang="pl-PL" dirty="0"/>
              <a:t>Warto obejrzeć (5)</a:t>
            </a:r>
          </a:p>
        </p:txBody>
      </p:sp>
      <p:sp>
        <p:nvSpPr>
          <p:cNvPr id="3" name="Symbol zastępczy zawartości 2">
            <a:extLst>
              <a:ext uri="{FF2B5EF4-FFF2-40B4-BE49-F238E27FC236}">
                <a16:creationId xmlns:a16="http://schemas.microsoft.com/office/drawing/2014/main" id="{BF98455D-A274-70A0-AD84-969B3FF5BF1D}"/>
              </a:ext>
            </a:extLst>
          </p:cNvPr>
          <p:cNvSpPr>
            <a:spLocks noGrp="1"/>
          </p:cNvSpPr>
          <p:nvPr>
            <p:ph idx="1"/>
          </p:nvPr>
        </p:nvSpPr>
        <p:spPr/>
        <p:txBody>
          <a:bodyPr/>
          <a:lstStyle/>
          <a:p>
            <a:r>
              <a:rPr lang="pl-PL" dirty="0">
                <a:hlinkClick r:id="rId2"/>
              </a:rPr>
              <a:t>Dostosowanie instytucji publicznych do potrzeb osób w spektrum autyzmu</a:t>
            </a:r>
            <a:r>
              <a:rPr lang="pl-PL" dirty="0"/>
              <a:t> (czas trwania 4:20)</a:t>
            </a:r>
          </a:p>
          <a:p>
            <a:endParaRPr lang="pl-PL" dirty="0"/>
          </a:p>
        </p:txBody>
      </p:sp>
      <p:pic>
        <p:nvPicPr>
          <p:cNvPr id="4" name="Obraz 3">
            <a:extLst>
              <a:ext uri="{FF2B5EF4-FFF2-40B4-BE49-F238E27FC236}">
                <a16:creationId xmlns:a16="http://schemas.microsoft.com/office/drawing/2014/main" id="{E60293C1-266D-B4B0-6EAE-6B90CAE3E0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347" y="2846831"/>
            <a:ext cx="6774986" cy="3465069"/>
          </a:xfrm>
          <a:prstGeom prst="rect">
            <a:avLst/>
          </a:prstGeom>
          <a:ln>
            <a:solidFill>
              <a:schemeClr val="tx1"/>
            </a:solidFill>
          </a:ln>
        </p:spPr>
      </p:pic>
    </p:spTree>
    <p:extLst>
      <p:ext uri="{BB962C8B-B14F-4D97-AF65-F5344CB8AC3E}">
        <p14:creationId xmlns:p14="http://schemas.microsoft.com/office/powerpoint/2010/main" val="249549988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1265E8-9A3E-ECDB-3E1F-180AE6CF3973}"/>
              </a:ext>
            </a:extLst>
          </p:cNvPr>
          <p:cNvSpPr>
            <a:spLocks noGrp="1"/>
          </p:cNvSpPr>
          <p:nvPr>
            <p:ph type="title"/>
          </p:nvPr>
        </p:nvSpPr>
        <p:spPr/>
        <p:txBody>
          <a:bodyPr/>
          <a:lstStyle/>
          <a:p>
            <a:r>
              <a:rPr lang="pl-PL" dirty="0"/>
              <a:t>Neuroróżnorodność</a:t>
            </a:r>
          </a:p>
        </p:txBody>
      </p:sp>
      <p:sp>
        <p:nvSpPr>
          <p:cNvPr id="3" name="Symbol zastępczy tekstu 2">
            <a:extLst>
              <a:ext uri="{FF2B5EF4-FFF2-40B4-BE49-F238E27FC236}">
                <a16:creationId xmlns:a16="http://schemas.microsoft.com/office/drawing/2014/main" id="{A9209395-2246-2EDC-4480-D0EA66BD05C4}"/>
              </a:ext>
            </a:extLst>
          </p:cNvPr>
          <p:cNvSpPr>
            <a:spLocks noGrp="1"/>
          </p:cNvSpPr>
          <p:nvPr>
            <p:ph idx="1"/>
          </p:nvPr>
        </p:nvSpPr>
        <p:spPr/>
        <p:txBody>
          <a:bodyPr>
            <a:normAutofit lnSpcReduction="10000"/>
          </a:bodyPr>
          <a:lstStyle/>
          <a:p>
            <a:pPr marL="304815" indent="-304815">
              <a:spcAft>
                <a:spcPts val="800"/>
              </a:spcAft>
            </a:pPr>
            <a:r>
              <a:rPr lang="pl-PL" b="1" dirty="0">
                <a:ea typeface="Calibri" panose="020F0502020204030204" pitchFamily="34" charset="0"/>
                <a:cs typeface="Times New Roman" panose="02020603050405020304" pitchFamily="18" charset="0"/>
              </a:rPr>
              <a:t>Neuroatypowość</a:t>
            </a:r>
            <a:r>
              <a:rPr lang="pl-PL" dirty="0">
                <a:ea typeface="Calibri" panose="020F0502020204030204" pitchFamily="34" charset="0"/>
                <a:cs typeface="Times New Roman" panose="02020603050405020304" pitchFamily="18" charset="0"/>
              </a:rPr>
              <a:t>, neuroróżnorodność – odmienny od typowego sposób rozwoju neurologicznego człowieka</a:t>
            </a:r>
          </a:p>
          <a:p>
            <a:pPr marL="304815" indent="-304815">
              <a:spcAft>
                <a:spcPts val="800"/>
              </a:spcAft>
            </a:pPr>
            <a:r>
              <a:rPr lang="pl-PL" dirty="0">
                <a:ea typeface="Calibri" panose="020F0502020204030204" pitchFamily="34" charset="0"/>
                <a:cs typeface="Times New Roman" panose="02020603050405020304" pitchFamily="18" charset="0"/>
              </a:rPr>
              <a:t>Przykłady osób neuroatypowych to osoby m.in:</a:t>
            </a:r>
          </a:p>
          <a:p>
            <a:pPr marL="762015" lvl="1" indent="-304815">
              <a:spcAft>
                <a:spcPts val="800"/>
              </a:spcAft>
            </a:pPr>
            <a:r>
              <a:rPr lang="pl-PL" dirty="0">
                <a:ea typeface="Calibri" panose="020F0502020204030204" pitchFamily="34" charset="0"/>
                <a:cs typeface="Times New Roman" panose="02020603050405020304" pitchFamily="18" charset="0"/>
              </a:rPr>
              <a:t>w spektrum autyzmu</a:t>
            </a:r>
          </a:p>
          <a:p>
            <a:pPr marL="762015" lvl="1" indent="-304815">
              <a:spcAft>
                <a:spcPts val="800"/>
              </a:spcAft>
            </a:pPr>
            <a:r>
              <a:rPr lang="pl-PL" dirty="0">
                <a:ea typeface="Calibri" panose="020F0502020204030204" pitchFamily="34" charset="0"/>
                <a:cs typeface="Times New Roman" panose="02020603050405020304" pitchFamily="18" charset="0"/>
              </a:rPr>
              <a:t>w spektrum </a:t>
            </a:r>
            <a:r>
              <a:rPr lang="pl-PL" dirty="0" err="1">
                <a:ea typeface="Calibri" panose="020F0502020204030204" pitchFamily="34" charset="0"/>
                <a:cs typeface="Times New Roman" panose="02020603050405020304" pitchFamily="18" charset="0"/>
              </a:rPr>
              <a:t>ADHD</a:t>
            </a:r>
            <a:endParaRPr lang="pl-PL" dirty="0">
              <a:ea typeface="Calibri" panose="020F0502020204030204" pitchFamily="34" charset="0"/>
              <a:cs typeface="Times New Roman" panose="02020603050405020304" pitchFamily="18" charset="0"/>
            </a:endParaRPr>
          </a:p>
          <a:p>
            <a:pPr marL="762015" lvl="1" indent="-304815">
              <a:spcAft>
                <a:spcPts val="800"/>
              </a:spcAft>
            </a:pPr>
            <a:r>
              <a:rPr lang="pl-PL" dirty="0">
                <a:ea typeface="Calibri" panose="020F0502020204030204" pitchFamily="34" charset="0"/>
                <a:cs typeface="Times New Roman" panose="02020603050405020304" pitchFamily="18" charset="0"/>
              </a:rPr>
              <a:t>z diagnozą </a:t>
            </a:r>
            <a:r>
              <a:rPr lang="pl-PL" dirty="0" err="1">
                <a:ea typeface="Calibri" panose="020F0502020204030204" pitchFamily="34" charset="0"/>
                <a:cs typeface="Times New Roman" panose="02020603050405020304" pitchFamily="18" charset="0"/>
              </a:rPr>
              <a:t>AUDHD</a:t>
            </a:r>
            <a:endParaRPr lang="pl-PL" dirty="0">
              <a:ea typeface="Calibri" panose="020F0502020204030204" pitchFamily="34" charset="0"/>
              <a:cs typeface="Times New Roman" panose="02020603050405020304" pitchFamily="18" charset="0"/>
            </a:endParaRPr>
          </a:p>
          <a:p>
            <a:pPr marL="762015" lvl="1" indent="-304815">
              <a:spcAft>
                <a:spcPts val="800"/>
              </a:spcAft>
            </a:pPr>
            <a:r>
              <a:rPr lang="pl-PL" dirty="0">
                <a:ea typeface="Calibri" panose="020F0502020204030204" pitchFamily="34" charset="0"/>
                <a:cs typeface="Times New Roman" panose="02020603050405020304" pitchFamily="18" charset="0"/>
              </a:rPr>
              <a:t>z dysleksją, dyskalkulią, dysgrafią i innymi trudnościami w uczeniu się</a:t>
            </a:r>
          </a:p>
          <a:p>
            <a:pPr marL="762015" lvl="1" indent="-304815">
              <a:spcAft>
                <a:spcPts val="800"/>
              </a:spcAft>
            </a:pPr>
            <a:r>
              <a:rPr lang="pl-PL" dirty="0">
                <a:ea typeface="Calibri" panose="020F0502020204030204" pitchFamily="34" charset="0"/>
                <a:cs typeface="Times New Roman" panose="02020603050405020304" pitchFamily="18" charset="0"/>
              </a:rPr>
              <a:t>z </a:t>
            </a:r>
            <a:r>
              <a:rPr lang="pl-PL" dirty="0" err="1">
                <a:ea typeface="Calibri" panose="020F0502020204030204" pitchFamily="34" charset="0"/>
                <a:cs typeface="Times New Roman" panose="02020603050405020304" pitchFamily="18" charset="0"/>
              </a:rPr>
              <a:t>dyspraksją</a:t>
            </a:r>
            <a:r>
              <a:rPr lang="pl-PL"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67905964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B3C31-2683-2D6B-5E3D-BA12A2FAB5E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9EAF6B0-FD5E-0F88-E277-D481B695B219}"/>
              </a:ext>
            </a:extLst>
          </p:cNvPr>
          <p:cNvSpPr>
            <a:spLocks noGrp="1"/>
          </p:cNvSpPr>
          <p:nvPr>
            <p:ph type="title"/>
          </p:nvPr>
        </p:nvSpPr>
        <p:spPr/>
        <p:txBody>
          <a:bodyPr/>
          <a:lstStyle/>
          <a:p>
            <a:r>
              <a:rPr lang="pl-PL" dirty="0"/>
              <a:t>Osoby w spektrum autyzmu (1 z 4)</a:t>
            </a:r>
          </a:p>
        </p:txBody>
      </p:sp>
      <p:sp>
        <p:nvSpPr>
          <p:cNvPr id="3" name="Symbol zastępczy tekstu 2">
            <a:extLst>
              <a:ext uri="{FF2B5EF4-FFF2-40B4-BE49-F238E27FC236}">
                <a16:creationId xmlns:a16="http://schemas.microsoft.com/office/drawing/2014/main" id="{F2C8662E-8C2C-5880-36D1-F817C0021C5D}"/>
              </a:ext>
            </a:extLst>
          </p:cNvPr>
          <p:cNvSpPr>
            <a:spLocks noGrp="1"/>
          </p:cNvSpPr>
          <p:nvPr>
            <p:ph idx="1"/>
          </p:nvPr>
        </p:nvSpPr>
        <p:spPr/>
        <p:txBody>
          <a:bodyPr/>
          <a:lstStyle/>
          <a:p>
            <a:pPr marL="0" indent="0">
              <a:spcAft>
                <a:spcPts val="800"/>
              </a:spcAft>
              <a:buNone/>
            </a:pPr>
            <a:r>
              <a:rPr lang="pl-PL" dirty="0">
                <a:ea typeface="Calibri" panose="020F0502020204030204" pitchFamily="34" charset="0"/>
                <a:cs typeface="Times New Roman" panose="02020603050405020304" pitchFamily="18" charset="0"/>
              </a:rPr>
              <a:t>Autyzm może objawiać się różnicami na przykład w:</a:t>
            </a:r>
          </a:p>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sposobie komunikacji</a:t>
            </a:r>
          </a:p>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nawiązywania relacji</a:t>
            </a:r>
          </a:p>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wyrażania emocji</a:t>
            </a:r>
          </a:p>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uczenia się </a:t>
            </a:r>
          </a:p>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różnorodnym schematem zachowań</a:t>
            </a:r>
            <a:endParaRPr lang="pl-PL" dirty="0"/>
          </a:p>
        </p:txBody>
      </p:sp>
    </p:spTree>
    <p:extLst>
      <p:ext uri="{BB962C8B-B14F-4D97-AF65-F5344CB8AC3E}">
        <p14:creationId xmlns:p14="http://schemas.microsoft.com/office/powerpoint/2010/main" val="146838953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DE5E31-75B1-35B5-F5E1-771BA7CE25EC}"/>
              </a:ext>
            </a:extLst>
          </p:cNvPr>
          <p:cNvSpPr>
            <a:spLocks noGrp="1"/>
          </p:cNvSpPr>
          <p:nvPr>
            <p:ph type="title"/>
          </p:nvPr>
        </p:nvSpPr>
        <p:spPr/>
        <p:txBody>
          <a:bodyPr/>
          <a:lstStyle/>
          <a:p>
            <a:r>
              <a:rPr lang="pl-PL" dirty="0"/>
              <a:t>Osoby w spektrum autyzmu (2 z 4)</a:t>
            </a:r>
          </a:p>
        </p:txBody>
      </p:sp>
      <p:sp>
        <p:nvSpPr>
          <p:cNvPr id="3" name="Symbol zastępczy tekstu 2">
            <a:extLst>
              <a:ext uri="{FF2B5EF4-FFF2-40B4-BE49-F238E27FC236}">
                <a16:creationId xmlns:a16="http://schemas.microsoft.com/office/drawing/2014/main" id="{5D258F63-2CBA-BE52-1461-99F3A4FA9F5E}"/>
              </a:ext>
            </a:extLst>
          </p:cNvPr>
          <p:cNvSpPr>
            <a:spLocks noGrp="1"/>
          </p:cNvSpPr>
          <p:nvPr>
            <p:ph idx="1"/>
          </p:nvPr>
        </p:nvSpPr>
        <p:spPr/>
        <p:txBody>
          <a:bodyPr/>
          <a:lstStyle/>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Osoby te doświadczają czasem trudności w funkcjonowaniu w otaczającym świecie. </a:t>
            </a:r>
          </a:p>
          <a:p>
            <a:pPr marL="304815" indent="-304815">
              <a:spcAft>
                <a:spcPts val="800"/>
              </a:spcAft>
              <a:buFont typeface="Arial" panose="020B0604020202020204" pitchFamily="34" charset="0"/>
              <a:buChar char="•"/>
            </a:pPr>
            <a:r>
              <a:rPr lang="pl-PL" dirty="0">
                <a:ea typeface="Calibri" panose="020F0502020204030204" pitchFamily="34" charset="0"/>
                <a:cs typeface="Times New Roman" panose="02020603050405020304" pitchFamily="18" charset="0"/>
              </a:rPr>
              <a:t>Wynika to stąd, że mózg osoby z autyzmem odmiennie odbiera bodźce (różna wrażliwość na dźwięki, zapachy, światło, dotyk, temperaturę) oraz inaczej interpretuje informacje.</a:t>
            </a:r>
            <a:endParaRPr lang="pl-PL" kern="0" dirty="0">
              <a:ea typeface="Microsoft YaHei" pitchFamily="2"/>
              <a:cs typeface="Calibri" pitchFamily="34"/>
            </a:endParaRPr>
          </a:p>
          <a:p>
            <a:pPr marL="304815" indent="-304815">
              <a:lnSpc>
                <a:spcPct val="120000"/>
              </a:lnSpc>
              <a:spcAft>
                <a:spcPts val="800"/>
              </a:spcAft>
              <a:buFont typeface="Arial" panose="020B0604020202020204" pitchFamily="34" charset="0"/>
              <a:buChar char="•"/>
            </a:pPr>
            <a:r>
              <a:rPr lang="pl-PL" kern="0" dirty="0">
                <a:ea typeface="Microsoft YaHei" pitchFamily="2"/>
                <a:cs typeface="Calibri" pitchFamily="34"/>
              </a:rPr>
              <a:t>Istnieje wiele możliwości różnego funkcjonowania zmysłów – dlatego mówimy o </a:t>
            </a:r>
            <a:r>
              <a:rPr lang="pl-PL" b="1" kern="0" dirty="0">
                <a:ea typeface="Microsoft YaHei" pitchFamily="2"/>
                <a:cs typeface="Calibri" pitchFamily="34"/>
              </a:rPr>
              <a:t>spektrum autyzmu</a:t>
            </a:r>
            <a:r>
              <a:rPr lang="pl-PL" kern="0" dirty="0">
                <a:ea typeface="Microsoft YaHei" pitchFamily="2"/>
                <a:cs typeface="Calibri" pitchFamily="34"/>
              </a:rPr>
              <a:t>. </a:t>
            </a:r>
          </a:p>
          <a:p>
            <a:endParaRPr lang="pl-PL" dirty="0"/>
          </a:p>
        </p:txBody>
      </p:sp>
    </p:spTree>
    <p:extLst>
      <p:ext uri="{BB962C8B-B14F-4D97-AF65-F5344CB8AC3E}">
        <p14:creationId xmlns:p14="http://schemas.microsoft.com/office/powerpoint/2010/main" val="11856318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56D81B-1C1E-CBF4-71A6-4BCD8D68EE1C}"/>
              </a:ext>
            </a:extLst>
          </p:cNvPr>
          <p:cNvSpPr>
            <a:spLocks noGrp="1"/>
          </p:cNvSpPr>
          <p:nvPr>
            <p:ph type="title"/>
          </p:nvPr>
        </p:nvSpPr>
        <p:spPr/>
        <p:txBody>
          <a:bodyPr/>
          <a:lstStyle/>
          <a:p>
            <a:r>
              <a:rPr lang="pl-PL" dirty="0"/>
              <a:t>Osoby w spektrum autyzmu (3 z 4)</a:t>
            </a:r>
          </a:p>
        </p:txBody>
      </p:sp>
      <p:sp>
        <p:nvSpPr>
          <p:cNvPr id="3" name="Symbol zastępczy tekstu 2">
            <a:extLst>
              <a:ext uri="{FF2B5EF4-FFF2-40B4-BE49-F238E27FC236}">
                <a16:creationId xmlns:a16="http://schemas.microsoft.com/office/drawing/2014/main" id="{C0C0713C-79BE-F074-FE08-6AD3771FE034}"/>
              </a:ext>
            </a:extLst>
          </p:cNvPr>
          <p:cNvSpPr>
            <a:spLocks noGrp="1"/>
          </p:cNvSpPr>
          <p:nvPr>
            <p:ph idx="1"/>
          </p:nvPr>
        </p:nvSpPr>
        <p:spPr/>
        <p:txBody>
          <a:bodyPr/>
          <a:lstStyle/>
          <a:p>
            <a:pPr marL="0" indent="0">
              <a:buNone/>
            </a:pPr>
            <a:r>
              <a:rPr lang="pl-PL" dirty="0"/>
              <a:t>Pamiętaj o różnorodności grupy</a:t>
            </a:r>
          </a:p>
          <a:p>
            <a:pPr marL="304815" indent="-304815">
              <a:buFont typeface="Arial" panose="020B0604020202020204" pitchFamily="34" charset="0"/>
              <a:buChar char="•"/>
            </a:pPr>
            <a:r>
              <a:rPr lang="pl-PL" dirty="0"/>
              <a:t>„jak znasz jedną osobę w spektrum, to znasz jedną osobę w spektrum”</a:t>
            </a:r>
          </a:p>
          <a:p>
            <a:pPr marL="304815" indent="-304815">
              <a:buFont typeface="Arial" panose="020B0604020202020204" pitchFamily="34" charset="0"/>
              <a:buChar char="•"/>
            </a:pPr>
            <a:r>
              <a:rPr lang="pl-PL" dirty="0"/>
              <a:t>nie przekładaj tego doświadczenia na inne osoby w spektrum autyzmu</a:t>
            </a:r>
          </a:p>
          <a:p>
            <a:endParaRPr lang="pl-PL" dirty="0"/>
          </a:p>
        </p:txBody>
      </p:sp>
    </p:spTree>
    <p:extLst>
      <p:ext uri="{BB962C8B-B14F-4D97-AF65-F5344CB8AC3E}">
        <p14:creationId xmlns:p14="http://schemas.microsoft.com/office/powerpoint/2010/main" val="86302417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4EB968-55F0-21B1-D312-23BCE3D448BC}"/>
              </a:ext>
            </a:extLst>
          </p:cNvPr>
          <p:cNvSpPr>
            <a:spLocks noGrp="1"/>
          </p:cNvSpPr>
          <p:nvPr>
            <p:ph type="title"/>
          </p:nvPr>
        </p:nvSpPr>
        <p:spPr/>
        <p:txBody>
          <a:bodyPr/>
          <a:lstStyle/>
          <a:p>
            <a:r>
              <a:rPr lang="pl-PL" dirty="0"/>
              <a:t>Osoby w spektrum autyzmu (4 z 4)</a:t>
            </a:r>
          </a:p>
        </p:txBody>
      </p:sp>
      <p:sp>
        <p:nvSpPr>
          <p:cNvPr id="3" name="Symbol zastępczy tekstu 2">
            <a:extLst>
              <a:ext uri="{FF2B5EF4-FFF2-40B4-BE49-F238E27FC236}">
                <a16:creationId xmlns:a16="http://schemas.microsoft.com/office/drawing/2014/main" id="{ACD59DFA-3C9A-902F-558D-A4EF7423FD8F}"/>
              </a:ext>
            </a:extLst>
          </p:cNvPr>
          <p:cNvSpPr>
            <a:spLocks noGrp="1"/>
          </p:cNvSpPr>
          <p:nvPr>
            <p:ph idx="1"/>
          </p:nvPr>
        </p:nvSpPr>
        <p:spPr/>
        <p:txBody>
          <a:bodyPr/>
          <a:lstStyle/>
          <a:p>
            <a:pPr marL="0" indent="0">
              <a:lnSpc>
                <a:spcPct val="140000"/>
              </a:lnSpc>
              <a:buNone/>
            </a:pPr>
            <a:r>
              <a:rPr lang="pl-PL" dirty="0"/>
              <a:t>Przejawy funkcjonowania osoby w spektrum autyzmu mogą dotyczyć:</a:t>
            </a:r>
          </a:p>
          <a:p>
            <a:pPr marL="304815" indent="-304815">
              <a:lnSpc>
                <a:spcPct val="140000"/>
              </a:lnSpc>
              <a:buFont typeface="Arial" panose="020B0604020202020204" pitchFamily="34" charset="0"/>
              <a:buChar char="•"/>
            </a:pPr>
            <a:r>
              <a:rPr lang="pl-PL" b="1" dirty="0"/>
              <a:t>relacji i kontaktów społecznych </a:t>
            </a:r>
            <a:r>
              <a:rPr lang="pl-PL" dirty="0"/>
              <a:t>(np. trudności w utrzymaniu kontaktu wzrokowego, w zainicjowaniu kontaktu)</a:t>
            </a:r>
          </a:p>
          <a:p>
            <a:pPr marL="304815" indent="-304815">
              <a:lnSpc>
                <a:spcPct val="140000"/>
              </a:lnSpc>
              <a:buFont typeface="Arial" panose="020B0604020202020204" pitchFamily="34" charset="0"/>
              <a:buChar char="•"/>
            </a:pPr>
            <a:r>
              <a:rPr lang="pl-PL" b="1" dirty="0"/>
              <a:t>porozumiewania się </a:t>
            </a:r>
            <a:r>
              <a:rPr lang="pl-PL" dirty="0"/>
              <a:t>(np. echolalia, trudności w używaniu zaimków </a:t>
            </a:r>
            <a:br>
              <a:rPr lang="pl-PL" dirty="0"/>
            </a:br>
            <a:r>
              <a:rPr lang="pl-PL" dirty="0"/>
              <a:t>ja-ty, problemy z prowadzeniem dialogu)</a:t>
            </a:r>
          </a:p>
          <a:p>
            <a:pPr marL="304815" indent="-304815">
              <a:lnSpc>
                <a:spcPct val="140000"/>
              </a:lnSpc>
              <a:buFont typeface="Arial" panose="020B0604020202020204" pitchFamily="34" charset="0"/>
              <a:buChar char="•"/>
            </a:pPr>
            <a:r>
              <a:rPr lang="pl-PL" b="1" dirty="0"/>
              <a:t>zachowań, zainteresowań i aktywności </a:t>
            </a:r>
            <a:r>
              <a:rPr lang="pl-PL" dirty="0"/>
              <a:t>(np. powtarzanie tych samych ruchów, koncentracja na wybranym temacie / aktywności)</a:t>
            </a:r>
          </a:p>
          <a:p>
            <a:endParaRPr lang="pl-PL" dirty="0"/>
          </a:p>
        </p:txBody>
      </p:sp>
    </p:spTree>
    <p:extLst>
      <p:ext uri="{BB962C8B-B14F-4D97-AF65-F5344CB8AC3E}">
        <p14:creationId xmlns:p14="http://schemas.microsoft.com/office/powerpoint/2010/main" val="41576244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5E17DDD-C7A4-7E70-E86E-E24BBA4FAD26}"/>
              </a:ext>
            </a:extLst>
          </p:cNvPr>
          <p:cNvSpPr>
            <a:spLocks noGrp="1"/>
          </p:cNvSpPr>
          <p:nvPr>
            <p:ph type="title"/>
          </p:nvPr>
        </p:nvSpPr>
        <p:spPr/>
        <p:txBody>
          <a:bodyPr/>
          <a:lstStyle/>
          <a:p>
            <a:r>
              <a:rPr lang="pl-PL" dirty="0"/>
              <a:t>Warto obejrzeć (6)</a:t>
            </a:r>
          </a:p>
        </p:txBody>
      </p:sp>
      <p:sp>
        <p:nvSpPr>
          <p:cNvPr id="3" name="Symbol zastępczy zawartości 2">
            <a:extLst>
              <a:ext uri="{FF2B5EF4-FFF2-40B4-BE49-F238E27FC236}">
                <a16:creationId xmlns:a16="http://schemas.microsoft.com/office/drawing/2014/main" id="{14566908-039B-4EF1-9DDE-122430413E71}"/>
              </a:ext>
            </a:extLst>
          </p:cNvPr>
          <p:cNvSpPr>
            <a:spLocks noGrp="1"/>
          </p:cNvSpPr>
          <p:nvPr>
            <p:ph idx="1"/>
          </p:nvPr>
        </p:nvSpPr>
        <p:spPr/>
        <p:txBody>
          <a:bodyPr/>
          <a:lstStyle/>
          <a:p>
            <a:r>
              <a:rPr lang="pl-PL" u="sng" dirty="0">
                <a:hlinkClick r:id="rId2"/>
              </a:rPr>
              <a:t>Autyzm wprowadza zmysły w błąd - Zachowania</a:t>
            </a:r>
            <a:r>
              <a:rPr lang="pl-PL" dirty="0"/>
              <a:t> (czas trwania 3:28)</a:t>
            </a:r>
          </a:p>
          <a:p>
            <a:r>
              <a:rPr lang="pl-PL" u="sng" dirty="0">
                <a:hlinkClick r:id="rId3"/>
              </a:rPr>
              <a:t>Autyzm wprowadza zmysły w błąd – Zmysły</a:t>
            </a:r>
            <a:r>
              <a:rPr lang="pl-PL" dirty="0"/>
              <a:t> (czas trwania 2:00)</a:t>
            </a:r>
          </a:p>
          <a:p>
            <a:endParaRPr lang="pl-PL" dirty="0"/>
          </a:p>
        </p:txBody>
      </p:sp>
    </p:spTree>
    <p:extLst>
      <p:ext uri="{BB962C8B-B14F-4D97-AF65-F5344CB8AC3E}">
        <p14:creationId xmlns:p14="http://schemas.microsoft.com/office/powerpoint/2010/main" val="16599731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F71613-6AA7-6C5B-369F-C71F5F8CDE57}"/>
              </a:ext>
            </a:extLst>
          </p:cNvPr>
          <p:cNvSpPr>
            <a:spLocks noGrp="1"/>
          </p:cNvSpPr>
          <p:nvPr>
            <p:ph type="title"/>
          </p:nvPr>
        </p:nvSpPr>
        <p:spPr/>
        <p:txBody>
          <a:bodyPr/>
          <a:lstStyle/>
          <a:p>
            <a:r>
              <a:rPr lang="pl-PL" dirty="0"/>
              <a:t>Wskazówki do komunikacji (1 z 2)</a:t>
            </a:r>
          </a:p>
        </p:txBody>
      </p:sp>
      <p:sp>
        <p:nvSpPr>
          <p:cNvPr id="3" name="Symbol zastępczy zawartości 2">
            <a:extLst>
              <a:ext uri="{FF2B5EF4-FFF2-40B4-BE49-F238E27FC236}">
                <a16:creationId xmlns:a16="http://schemas.microsoft.com/office/drawing/2014/main" id="{A6079E46-73DB-503F-4AA1-B9C26E364AA9}"/>
              </a:ext>
            </a:extLst>
          </p:cNvPr>
          <p:cNvSpPr>
            <a:spLocks noGrp="1"/>
          </p:cNvSpPr>
          <p:nvPr>
            <p:ph idx="1"/>
          </p:nvPr>
        </p:nvSpPr>
        <p:spPr/>
        <p:txBody>
          <a:bodyPr>
            <a:noAutofit/>
          </a:bodyPr>
          <a:lstStyle/>
          <a:p>
            <a:pPr>
              <a:lnSpc>
                <a:spcPct val="140000"/>
              </a:lnSpc>
            </a:pPr>
            <a:r>
              <a:rPr lang="pl-PL" dirty="0"/>
              <a:t>Zadbaj o miejsce przyjazne sensorycznie (pokój cichej obsługi)</a:t>
            </a:r>
          </a:p>
          <a:p>
            <a:pPr lvl="1">
              <a:lnSpc>
                <a:spcPct val="140000"/>
              </a:lnSpc>
            </a:pPr>
            <a:r>
              <a:rPr lang="pl-PL" dirty="0"/>
              <a:t>brak hałasu, tłoku, intensywnego światła, zapachów, itp.</a:t>
            </a:r>
          </a:p>
          <a:p>
            <a:pPr>
              <a:lnSpc>
                <a:spcPct val="140000"/>
              </a:lnSpc>
            </a:pPr>
            <a:r>
              <a:rPr lang="pl-PL" dirty="0"/>
              <a:t>Gdy wystąpią problemy w komunikacji (szybkie mówienie, wybiórczość tematyczna):</a:t>
            </a:r>
          </a:p>
          <a:p>
            <a:pPr lvl="1">
              <a:lnSpc>
                <a:spcPct val="140000"/>
              </a:lnSpc>
            </a:pPr>
            <a:r>
              <a:rPr lang="pl-PL" dirty="0"/>
              <a:t>nie reaguj nerwowo, nie nakładaj presji czasowej</a:t>
            </a:r>
          </a:p>
          <a:p>
            <a:pPr lvl="1">
              <a:lnSpc>
                <a:spcPct val="140000"/>
              </a:lnSpc>
            </a:pPr>
            <a:r>
              <a:rPr lang="pl-PL" dirty="0"/>
              <a:t>pozwól na uspokojenie się, wyciszenie</a:t>
            </a:r>
          </a:p>
        </p:txBody>
      </p:sp>
    </p:spTree>
    <p:extLst>
      <p:ext uri="{BB962C8B-B14F-4D97-AF65-F5344CB8AC3E}">
        <p14:creationId xmlns:p14="http://schemas.microsoft.com/office/powerpoint/2010/main" val="1866544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B18E3A-E0B2-4414-A2BB-43CDCA011A84}"/>
              </a:ext>
            </a:extLst>
          </p:cNvPr>
          <p:cNvSpPr>
            <a:spLocks noGrp="1"/>
          </p:cNvSpPr>
          <p:nvPr>
            <p:ph type="title"/>
          </p:nvPr>
        </p:nvSpPr>
        <p:spPr/>
        <p:txBody>
          <a:bodyPr/>
          <a:lstStyle/>
          <a:p>
            <a:r>
              <a:rPr lang="pl-PL" dirty="0"/>
              <a:t>Projektowanie uniwersalne</a:t>
            </a:r>
          </a:p>
        </p:txBody>
      </p:sp>
      <p:sp>
        <p:nvSpPr>
          <p:cNvPr id="3" name="Symbol zastępczy zawartości 2">
            <a:extLst>
              <a:ext uri="{FF2B5EF4-FFF2-40B4-BE49-F238E27FC236}">
                <a16:creationId xmlns:a16="http://schemas.microsoft.com/office/drawing/2014/main" id="{BC05FE11-810B-41D1-808B-92BDC6ADEB2E}"/>
              </a:ext>
            </a:extLst>
          </p:cNvPr>
          <p:cNvSpPr>
            <a:spLocks noGrp="1"/>
          </p:cNvSpPr>
          <p:nvPr>
            <p:ph idx="1"/>
          </p:nvPr>
        </p:nvSpPr>
        <p:spPr/>
        <p:txBody>
          <a:bodyPr>
            <a:normAutofit lnSpcReduction="10000"/>
          </a:bodyPr>
          <a:lstStyle/>
          <a:p>
            <a:pPr>
              <a:spcBef>
                <a:spcPts val="1200"/>
              </a:spcBef>
            </a:pPr>
            <a:r>
              <a:rPr lang="pl-PL" b="1" dirty="0">
                <a:ea typeface="Open Sans" panose="020B0606030504020204" pitchFamily="34" charset="0"/>
                <a:cs typeface="Open Sans" panose="020B0606030504020204" pitchFamily="34" charset="0"/>
              </a:rPr>
              <a:t>Projektowanie uniwersalne art. 2. Konwencji o prawach osób  niepełnosprawnościami:</a:t>
            </a:r>
          </a:p>
          <a:p>
            <a:pPr>
              <a:spcAft>
                <a:spcPts val="1200"/>
              </a:spcAft>
            </a:pPr>
            <a:r>
              <a:rPr lang="pl-PL" dirty="0">
                <a:ea typeface="Open Sans" panose="020B0606030504020204" pitchFamily="34" charset="0"/>
                <a:cs typeface="Open Sans" panose="020B0606030504020204" pitchFamily="34" charset="0"/>
              </a:rPr>
              <a:t>„Poprzez projektowanie uniwersalne należy rozumieć projektowanie produktów, środowiska, programów i usług w taki sposób, by były </a:t>
            </a:r>
            <a:r>
              <a:rPr lang="pl-PL" b="1" dirty="0">
                <a:ea typeface="Open Sans" panose="020B0606030504020204" pitchFamily="34" charset="0"/>
                <a:cs typeface="Open Sans" panose="020B0606030504020204" pitchFamily="34" charset="0"/>
              </a:rPr>
              <a:t>użyteczne dla wszystkich </a:t>
            </a:r>
            <a:r>
              <a:rPr lang="pl-PL" dirty="0">
                <a:ea typeface="Open Sans" panose="020B0606030504020204" pitchFamily="34" charset="0"/>
                <a:cs typeface="Open Sans" panose="020B0606030504020204" pitchFamily="34" charset="0"/>
              </a:rPr>
              <a:t>w możliwie największym stopniu, bez potrzeby adaptacji lub specjalistycznego projektowania”.</a:t>
            </a:r>
          </a:p>
          <a:p>
            <a:pPr>
              <a:spcAft>
                <a:spcPts val="1200"/>
              </a:spcAft>
            </a:pPr>
            <a:endParaRPr lang="pl-PL" dirty="0">
              <a:ea typeface="Open Sans" panose="020B0606030504020204" pitchFamily="34" charset="0"/>
              <a:cs typeface="Open Sans" panose="020B0606030504020204" pitchFamily="34" charset="0"/>
            </a:endParaRPr>
          </a:p>
          <a:p>
            <a:pPr>
              <a:spcAft>
                <a:spcPts val="1200"/>
              </a:spcAft>
            </a:pPr>
            <a:r>
              <a:rPr lang="pl-PL" dirty="0"/>
              <a:t>A zatem każdy i każda z nas jest użytkownikiem / użytkowniczką dostępności</a:t>
            </a:r>
          </a:p>
        </p:txBody>
      </p:sp>
    </p:spTree>
    <p:extLst>
      <p:ext uri="{BB962C8B-B14F-4D97-AF65-F5344CB8AC3E}">
        <p14:creationId xmlns:p14="http://schemas.microsoft.com/office/powerpoint/2010/main" val="125706531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F71613-6AA7-6C5B-369F-C71F5F8CDE57}"/>
              </a:ext>
            </a:extLst>
          </p:cNvPr>
          <p:cNvSpPr>
            <a:spLocks noGrp="1"/>
          </p:cNvSpPr>
          <p:nvPr>
            <p:ph type="title"/>
          </p:nvPr>
        </p:nvSpPr>
        <p:spPr/>
        <p:txBody>
          <a:bodyPr/>
          <a:lstStyle/>
          <a:p>
            <a:r>
              <a:rPr lang="pl-PL" dirty="0"/>
              <a:t>Wskazówki do komunikacji (2 z 2)</a:t>
            </a:r>
          </a:p>
        </p:txBody>
      </p:sp>
      <p:sp>
        <p:nvSpPr>
          <p:cNvPr id="3" name="Symbol zastępczy zawartości 2">
            <a:extLst>
              <a:ext uri="{FF2B5EF4-FFF2-40B4-BE49-F238E27FC236}">
                <a16:creationId xmlns:a16="http://schemas.microsoft.com/office/drawing/2014/main" id="{A6079E46-73DB-503F-4AA1-B9C26E364AA9}"/>
              </a:ext>
            </a:extLst>
          </p:cNvPr>
          <p:cNvSpPr>
            <a:spLocks noGrp="1"/>
          </p:cNvSpPr>
          <p:nvPr>
            <p:ph idx="1"/>
          </p:nvPr>
        </p:nvSpPr>
        <p:spPr/>
        <p:txBody>
          <a:bodyPr>
            <a:noAutofit/>
          </a:bodyPr>
          <a:lstStyle/>
          <a:p>
            <a:pPr>
              <a:lnSpc>
                <a:spcPct val="140000"/>
              </a:lnSpc>
            </a:pPr>
            <a:r>
              <a:rPr lang="pl-PL" dirty="0"/>
              <a:t>U niektórych osób mogą pojawić się problemy ze zrozumieniem rozbudowanej wypowiedzi</a:t>
            </a:r>
          </a:p>
          <a:p>
            <a:pPr lvl="1">
              <a:lnSpc>
                <a:spcPct val="140000"/>
              </a:lnSpc>
            </a:pPr>
            <a:r>
              <a:rPr lang="pl-PL" dirty="0"/>
              <a:t>Używaj konkretnych objaśnień, logicznego i precyzyjnego języka, krótkich zdań</a:t>
            </a:r>
          </a:p>
          <a:p>
            <a:pPr>
              <a:lnSpc>
                <a:spcPct val="140000"/>
              </a:lnSpc>
            </a:pPr>
            <a:r>
              <a:rPr lang="pl-PL" dirty="0"/>
              <a:t>Unikaj metafor i przenośni – wiele osób w spektrum może rozumieć słowa dosłownie</a:t>
            </a:r>
          </a:p>
          <a:p>
            <a:pPr>
              <a:lnSpc>
                <a:spcPct val="140000"/>
              </a:lnSpc>
            </a:pPr>
            <a:r>
              <a:rPr lang="pl-PL" dirty="0"/>
              <a:t>Stosuj zasady prostego języka w mowie i piśmie</a:t>
            </a:r>
          </a:p>
        </p:txBody>
      </p:sp>
    </p:spTree>
    <p:extLst>
      <p:ext uri="{BB962C8B-B14F-4D97-AF65-F5344CB8AC3E}">
        <p14:creationId xmlns:p14="http://schemas.microsoft.com/office/powerpoint/2010/main" val="264996644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87F855-593A-CC67-2616-42C16632686E}"/>
              </a:ext>
            </a:extLst>
          </p:cNvPr>
          <p:cNvSpPr>
            <a:spLocks noGrp="1"/>
          </p:cNvSpPr>
          <p:nvPr>
            <p:ph type="title"/>
          </p:nvPr>
        </p:nvSpPr>
        <p:spPr/>
        <p:txBody>
          <a:bodyPr/>
          <a:lstStyle/>
          <a:p>
            <a:r>
              <a:rPr lang="pl-PL" dirty="0"/>
              <a:t>Przykładowe rozwiązania dla osób w spektrum autyzmu</a:t>
            </a:r>
          </a:p>
        </p:txBody>
      </p:sp>
      <p:sp>
        <p:nvSpPr>
          <p:cNvPr id="3" name="Symbol zastępczy tekstu 2">
            <a:extLst>
              <a:ext uri="{FF2B5EF4-FFF2-40B4-BE49-F238E27FC236}">
                <a16:creationId xmlns:a16="http://schemas.microsoft.com/office/drawing/2014/main" id="{ADB2C028-C546-C42D-CDC1-596BE3E9F337}"/>
              </a:ext>
            </a:extLst>
          </p:cNvPr>
          <p:cNvSpPr>
            <a:spLocks noGrp="1"/>
          </p:cNvSpPr>
          <p:nvPr>
            <p:ph idx="1"/>
          </p:nvPr>
        </p:nvSpPr>
        <p:spPr/>
        <p:txBody>
          <a:bodyPr/>
          <a:lstStyle/>
          <a:p>
            <a:pPr marL="304815" indent="-304815">
              <a:buFont typeface="Arial" panose="020B0604020202020204" pitchFamily="34" charset="0"/>
              <a:buChar char="•"/>
            </a:pPr>
            <a:r>
              <a:rPr lang="pl-PL" dirty="0"/>
              <a:t>Dla osoby w spektrum ważne może być poczucie bezpieczeństwa, dlatego warto zapewnić na stronie tzw. </a:t>
            </a:r>
            <a:r>
              <a:rPr lang="pl-PL" dirty="0" err="1"/>
              <a:t>przedprzewodnik</a:t>
            </a:r>
            <a:r>
              <a:rPr lang="pl-PL" dirty="0"/>
              <a:t> </a:t>
            </a:r>
          </a:p>
          <a:p>
            <a:pPr marL="304815" indent="-304815">
              <a:buFont typeface="Arial" panose="020B0604020202020204" pitchFamily="34" charset="0"/>
              <a:buChar char="•"/>
            </a:pPr>
            <a:r>
              <a:rPr lang="pl-PL" dirty="0"/>
              <a:t>„Ciche godziny pracy” – wyciszone komunikaty w systemie nagłośnienia, zmniejszone natężenie światła i innych bodźców</a:t>
            </a:r>
          </a:p>
          <a:p>
            <a:pPr marL="304815" indent="-304815">
              <a:buFont typeface="Arial" panose="020B0604020202020204" pitchFamily="34" charset="0"/>
              <a:buChar char="•"/>
            </a:pPr>
            <a:r>
              <a:rPr lang="pl-PL" dirty="0"/>
              <a:t>Pokój / miejsce wyciszenia </a:t>
            </a:r>
          </a:p>
          <a:p>
            <a:pPr marL="304815" indent="-304815">
              <a:buFont typeface="Arial" panose="020B0604020202020204" pitchFamily="34" charset="0"/>
              <a:buChar char="•"/>
            </a:pPr>
            <a:r>
              <a:rPr lang="pl-PL" dirty="0"/>
              <a:t>Stosuj zasady prostego, precyzyjnego języka (unikaj metafor)</a:t>
            </a:r>
          </a:p>
        </p:txBody>
      </p:sp>
    </p:spTree>
    <p:extLst>
      <p:ext uri="{BB962C8B-B14F-4D97-AF65-F5344CB8AC3E}">
        <p14:creationId xmlns:p14="http://schemas.microsoft.com/office/powerpoint/2010/main" val="26163044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6B1C02F0-8752-0DFC-26B6-12794A8357B3}"/>
              </a:ext>
            </a:extLst>
          </p:cNvPr>
          <p:cNvSpPr>
            <a:spLocks noGrp="1"/>
          </p:cNvSpPr>
          <p:nvPr>
            <p:ph type="title"/>
          </p:nvPr>
        </p:nvSpPr>
        <p:spPr/>
        <p:txBody>
          <a:bodyPr/>
          <a:lstStyle/>
          <a:p>
            <a:pPr>
              <a:lnSpc>
                <a:spcPct val="120000"/>
              </a:lnSpc>
            </a:pPr>
            <a:r>
              <a:rPr lang="pl-PL" dirty="0"/>
              <a:t>Osoby z doświadczeniem kryzysu psychicznego</a:t>
            </a:r>
          </a:p>
        </p:txBody>
      </p:sp>
      <p:sp>
        <p:nvSpPr>
          <p:cNvPr id="5" name="Symbol zastępczy tekstu 4">
            <a:extLst>
              <a:ext uri="{FF2B5EF4-FFF2-40B4-BE49-F238E27FC236}">
                <a16:creationId xmlns:a16="http://schemas.microsoft.com/office/drawing/2014/main" id="{577061CE-09CA-5D15-DE72-389640BFD87A}"/>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16971693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E8144309-D5E3-A371-0156-058190D3F231}"/>
              </a:ext>
            </a:extLst>
          </p:cNvPr>
          <p:cNvSpPr>
            <a:spLocks noGrp="1"/>
          </p:cNvSpPr>
          <p:nvPr>
            <p:ph type="title"/>
          </p:nvPr>
        </p:nvSpPr>
        <p:spPr/>
        <p:txBody>
          <a:bodyPr/>
          <a:lstStyle/>
          <a:p>
            <a:r>
              <a:rPr lang="pl-PL" dirty="0"/>
              <a:t>Warto obejrzeć (7)</a:t>
            </a:r>
          </a:p>
        </p:txBody>
      </p:sp>
      <p:sp>
        <p:nvSpPr>
          <p:cNvPr id="5" name="Symbol zastępczy zawartości 4">
            <a:extLst>
              <a:ext uri="{FF2B5EF4-FFF2-40B4-BE49-F238E27FC236}">
                <a16:creationId xmlns:a16="http://schemas.microsoft.com/office/drawing/2014/main" id="{F54FDE8F-5C06-ED19-BA31-93F966A80095}"/>
              </a:ext>
            </a:extLst>
          </p:cNvPr>
          <p:cNvSpPr>
            <a:spLocks noGrp="1"/>
          </p:cNvSpPr>
          <p:nvPr>
            <p:ph idx="1"/>
          </p:nvPr>
        </p:nvSpPr>
        <p:spPr/>
        <p:txBody>
          <a:bodyPr/>
          <a:lstStyle/>
          <a:p>
            <a:r>
              <a:rPr lang="pl-PL" dirty="0">
                <a:hlinkClick r:id="rId2"/>
              </a:rPr>
              <a:t>Dostosowanie instytucji do potrzeb osób doświadczających kryzysów psychicznych</a:t>
            </a:r>
            <a:r>
              <a:rPr lang="pl-PL" dirty="0"/>
              <a:t> (czas trwania 3:37)</a:t>
            </a:r>
          </a:p>
          <a:p>
            <a:endParaRPr lang="pl-PL" dirty="0"/>
          </a:p>
        </p:txBody>
      </p:sp>
      <p:pic>
        <p:nvPicPr>
          <p:cNvPr id="6" name="Obraz 5">
            <a:extLst>
              <a:ext uri="{FF2B5EF4-FFF2-40B4-BE49-F238E27FC236}">
                <a16:creationId xmlns:a16="http://schemas.microsoft.com/office/drawing/2014/main" id="{E351E650-15F2-E995-8C39-113EB0AE1AD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989" y="3136668"/>
            <a:ext cx="6023812" cy="3040295"/>
          </a:xfrm>
          <a:prstGeom prst="rect">
            <a:avLst/>
          </a:prstGeom>
          <a:ln>
            <a:solidFill>
              <a:schemeClr val="tx1"/>
            </a:solidFill>
          </a:ln>
        </p:spPr>
      </p:pic>
    </p:spTree>
    <p:extLst>
      <p:ext uri="{BB962C8B-B14F-4D97-AF65-F5344CB8AC3E}">
        <p14:creationId xmlns:p14="http://schemas.microsoft.com/office/powerpoint/2010/main" val="28969460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8C4F52-8205-FDDE-7CC5-44338C1C931F}"/>
              </a:ext>
            </a:extLst>
          </p:cNvPr>
          <p:cNvSpPr>
            <a:spLocks noGrp="1"/>
          </p:cNvSpPr>
          <p:nvPr>
            <p:ph type="title"/>
          </p:nvPr>
        </p:nvSpPr>
        <p:spPr/>
        <p:txBody>
          <a:bodyPr/>
          <a:lstStyle/>
          <a:p>
            <a:r>
              <a:rPr lang="pl-PL" dirty="0"/>
              <a:t>Osoby z doświadczeniem kryzysu psychicznego (1 z 2)</a:t>
            </a:r>
          </a:p>
        </p:txBody>
      </p:sp>
      <p:sp>
        <p:nvSpPr>
          <p:cNvPr id="3" name="Symbol zastępczy zawartości 2">
            <a:extLst>
              <a:ext uri="{FF2B5EF4-FFF2-40B4-BE49-F238E27FC236}">
                <a16:creationId xmlns:a16="http://schemas.microsoft.com/office/drawing/2014/main" id="{2F1ED514-8E02-CD73-A0B1-2BF97E4376D8}"/>
              </a:ext>
            </a:extLst>
          </p:cNvPr>
          <p:cNvSpPr>
            <a:spLocks noGrp="1"/>
          </p:cNvSpPr>
          <p:nvPr>
            <p:ph idx="1"/>
          </p:nvPr>
        </p:nvSpPr>
        <p:spPr/>
        <p:txBody>
          <a:bodyPr>
            <a:normAutofit/>
          </a:bodyPr>
          <a:lstStyle/>
          <a:p>
            <a:pPr>
              <a:lnSpc>
                <a:spcPct val="120000"/>
              </a:lnSpc>
              <a:spcBef>
                <a:spcPts val="600"/>
              </a:spcBef>
              <a:spcAft>
                <a:spcPts val="600"/>
              </a:spcAft>
            </a:pPr>
            <a:r>
              <a:rPr lang="pl-PL" dirty="0"/>
              <a:t>Problemy zdrowia psychicznego to szeroka grupa zjawisk. </a:t>
            </a:r>
          </a:p>
          <a:p>
            <a:pPr>
              <a:lnSpc>
                <a:spcPct val="120000"/>
              </a:lnSpc>
              <a:spcBef>
                <a:spcPts val="600"/>
              </a:spcBef>
              <a:spcAft>
                <a:spcPts val="600"/>
              </a:spcAft>
            </a:pPr>
            <a:r>
              <a:rPr lang="pl-PL" dirty="0">
                <a:solidFill>
                  <a:schemeClr val="tx1"/>
                </a:solidFill>
                <a:effectLst/>
                <a:latin typeface="+mn-lt"/>
                <a:ea typeface="Calibri" panose="020F0502020204030204" pitchFamily="34" charset="0"/>
                <a:cs typeface="Calibri" panose="020F0502020204030204" pitchFamily="34" charset="0"/>
              </a:rPr>
              <a:t>Ważne jest, aby pamiętać, że zaburzenia psychiczne to stany pogorszenia zdrowia, a nie wady charakteru. </a:t>
            </a:r>
          </a:p>
          <a:p>
            <a:pPr>
              <a:lnSpc>
                <a:spcPct val="120000"/>
              </a:lnSpc>
              <a:spcBef>
                <a:spcPts val="600"/>
              </a:spcBef>
              <a:spcAft>
                <a:spcPts val="600"/>
              </a:spcAft>
            </a:pPr>
            <a:r>
              <a:rPr lang="pl-PL" dirty="0">
                <a:solidFill>
                  <a:schemeClr val="tx1"/>
                </a:solidFill>
                <a:effectLst/>
                <a:latin typeface="+mn-lt"/>
                <a:ea typeface="Calibri" panose="020F0502020204030204" pitchFamily="34" charset="0"/>
                <a:cs typeface="Calibri" panose="020F0502020204030204" pitchFamily="34" charset="0"/>
              </a:rPr>
              <a:t>Podobnie jak inne problemy zdrowotne, mogą wymagać opieki medycznej lub psychologicznej</a:t>
            </a:r>
            <a:r>
              <a:rPr lang="pl-PL" dirty="0">
                <a:ea typeface="Calibri" panose="020F0502020204030204" pitchFamily="34" charset="0"/>
                <a:cs typeface="Calibri" panose="020F0502020204030204" pitchFamily="34" charset="0"/>
              </a:rPr>
              <a:t> </a:t>
            </a:r>
            <a:r>
              <a:rPr lang="pl-PL" dirty="0">
                <a:solidFill>
                  <a:schemeClr val="tx1"/>
                </a:solidFill>
                <a:effectLst/>
                <a:latin typeface="+mn-lt"/>
                <a:ea typeface="Calibri" panose="020F0502020204030204" pitchFamily="34" charset="0"/>
                <a:cs typeface="Calibri" panose="020F0502020204030204" pitchFamily="34" charset="0"/>
              </a:rPr>
              <a:t>i poddają się leczeniu.</a:t>
            </a:r>
            <a:endParaRPr lang="pl-PL" dirty="0"/>
          </a:p>
          <a:p>
            <a:endParaRPr lang="pl-PL" dirty="0"/>
          </a:p>
        </p:txBody>
      </p:sp>
    </p:spTree>
    <p:extLst>
      <p:ext uri="{BB962C8B-B14F-4D97-AF65-F5344CB8AC3E}">
        <p14:creationId xmlns:p14="http://schemas.microsoft.com/office/powerpoint/2010/main" val="409600460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3C20FE-491C-01E4-CA7A-F7E3E01E6215}"/>
              </a:ext>
            </a:extLst>
          </p:cNvPr>
          <p:cNvSpPr>
            <a:spLocks noGrp="1"/>
          </p:cNvSpPr>
          <p:nvPr>
            <p:ph type="title"/>
          </p:nvPr>
        </p:nvSpPr>
        <p:spPr/>
        <p:txBody>
          <a:bodyPr/>
          <a:lstStyle/>
          <a:p>
            <a:r>
              <a:rPr lang="pl-PL" sz="3200" dirty="0"/>
              <a:t>Osoby z doświadczeniem kryzysu psychicznego (2 z 2)</a:t>
            </a:r>
          </a:p>
        </p:txBody>
      </p:sp>
      <p:sp>
        <p:nvSpPr>
          <p:cNvPr id="3" name="Symbol zastępczy tekstu 2">
            <a:extLst>
              <a:ext uri="{FF2B5EF4-FFF2-40B4-BE49-F238E27FC236}">
                <a16:creationId xmlns:a16="http://schemas.microsoft.com/office/drawing/2014/main" id="{43B84097-2AFA-C893-55F6-CAEFDE0F2BC8}"/>
              </a:ext>
            </a:extLst>
          </p:cNvPr>
          <p:cNvSpPr>
            <a:spLocks noGrp="1"/>
          </p:cNvSpPr>
          <p:nvPr>
            <p:ph idx="1"/>
          </p:nvPr>
        </p:nvSpPr>
        <p:spPr/>
        <p:txBody>
          <a:bodyPr>
            <a:normAutofit fontScale="92500" lnSpcReduction="10000"/>
          </a:bodyPr>
          <a:lstStyle/>
          <a:p>
            <a:pPr marL="0" indent="0">
              <a:buNone/>
            </a:pPr>
            <a:r>
              <a:rPr lang="pl-PL" dirty="0"/>
              <a:t>Przykładowe trudności:</a:t>
            </a:r>
          </a:p>
          <a:p>
            <a:pPr marL="304815" indent="-304815">
              <a:buFont typeface="Arial" panose="020B0604020202020204" pitchFamily="34" charset="0"/>
              <a:buChar char="•"/>
            </a:pPr>
            <a:r>
              <a:rPr lang="pl-PL" dirty="0"/>
              <a:t>zatłoczone pomieszczenie (lęk, niepokój), hałas</a:t>
            </a:r>
          </a:p>
          <a:p>
            <a:pPr marL="304815" indent="-304815">
              <a:buFont typeface="Arial" panose="020B0604020202020204" pitchFamily="34" charset="0"/>
              <a:buChar char="•"/>
            </a:pPr>
            <a:r>
              <a:rPr lang="pl-PL" dirty="0"/>
              <a:t>na stronie www zbyt trudny język, nieuporządkowane informacje, zbyt dużo grafiki</a:t>
            </a:r>
          </a:p>
          <a:p>
            <a:pPr marL="304815" indent="-304815">
              <a:buFont typeface="Arial" panose="020B0604020202020204" pitchFamily="34" charset="0"/>
              <a:buChar char="•"/>
            </a:pPr>
            <a:r>
              <a:rPr lang="pl-PL" dirty="0"/>
              <a:t> brak możliwości załatwienia formalności / spraw on-line</a:t>
            </a:r>
          </a:p>
          <a:p>
            <a:pPr marL="304815" indent="-304815">
              <a:buFont typeface="Arial" panose="020B0604020202020204" pitchFamily="34" charset="0"/>
              <a:buChar char="•"/>
            </a:pPr>
            <a:r>
              <a:rPr lang="pl-PL" dirty="0"/>
              <a:t>brak oznakowanych miejsca / niejednoznacznie oznakowane miejsca </a:t>
            </a:r>
            <a:br>
              <a:rPr lang="pl-PL" dirty="0"/>
            </a:br>
            <a:r>
              <a:rPr lang="pl-PL" dirty="0"/>
              <a:t>(np. o wyjściu ewakuacyjnym), </a:t>
            </a:r>
          </a:p>
          <a:p>
            <a:pPr marL="304815" indent="-304815">
              <a:buFont typeface="Arial" panose="020B0604020202020204" pitchFamily="34" charset="0"/>
              <a:buChar char="•"/>
            </a:pPr>
            <a:r>
              <a:rPr lang="pl-PL" dirty="0"/>
              <a:t>brak jasnych instrukcji (np. wypełnienia formularzy), brak wsparcia ze strony personelu</a:t>
            </a:r>
          </a:p>
          <a:p>
            <a:endParaRPr lang="pl-PL" dirty="0"/>
          </a:p>
        </p:txBody>
      </p:sp>
    </p:spTree>
    <p:extLst>
      <p:ext uri="{BB962C8B-B14F-4D97-AF65-F5344CB8AC3E}">
        <p14:creationId xmlns:p14="http://schemas.microsoft.com/office/powerpoint/2010/main" val="252473519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4E2AD4-738C-5650-8203-2A189DBEE405}"/>
              </a:ext>
            </a:extLst>
          </p:cNvPr>
          <p:cNvSpPr>
            <a:spLocks noGrp="1"/>
          </p:cNvSpPr>
          <p:nvPr>
            <p:ph type="title"/>
          </p:nvPr>
        </p:nvSpPr>
        <p:spPr/>
        <p:txBody>
          <a:bodyPr/>
          <a:lstStyle/>
          <a:p>
            <a:r>
              <a:rPr lang="pl-PL" dirty="0"/>
              <a:t>Wskazówki do komunikacji</a:t>
            </a:r>
          </a:p>
        </p:txBody>
      </p:sp>
      <p:sp>
        <p:nvSpPr>
          <p:cNvPr id="3" name="Symbol zastępczy zawartości 2">
            <a:extLst>
              <a:ext uri="{FF2B5EF4-FFF2-40B4-BE49-F238E27FC236}">
                <a16:creationId xmlns:a16="http://schemas.microsoft.com/office/drawing/2014/main" id="{32482EB2-A0BC-5259-43C5-EF1E39F57C9B}"/>
              </a:ext>
            </a:extLst>
          </p:cNvPr>
          <p:cNvSpPr>
            <a:spLocks noGrp="1"/>
          </p:cNvSpPr>
          <p:nvPr>
            <p:ph idx="1"/>
          </p:nvPr>
        </p:nvSpPr>
        <p:spPr/>
        <p:txBody>
          <a:bodyPr/>
          <a:lstStyle/>
          <a:p>
            <a:r>
              <a:rPr lang="pl-PL" dirty="0"/>
              <a:t>Postaraj się o spokój, cierpliwość, wyrozumiałość np. gdy osoba będzie</a:t>
            </a:r>
          </a:p>
          <a:p>
            <a:pPr lvl="1"/>
            <a:r>
              <a:rPr lang="pl-PL" dirty="0"/>
              <a:t>prosiła o zapisanie nawet prostych informacji</a:t>
            </a:r>
          </a:p>
          <a:p>
            <a:pPr lvl="1"/>
            <a:r>
              <a:rPr lang="pl-PL" dirty="0"/>
              <a:t>miała trudności z utrzymaniem koncentracji, wypowiedzią</a:t>
            </a:r>
          </a:p>
          <a:p>
            <a:pPr>
              <a:lnSpc>
                <a:spcPct val="140000"/>
              </a:lnSpc>
            </a:pPr>
            <a:r>
              <a:rPr lang="pl-PL" dirty="0"/>
              <a:t>Stosuj zasady prostego języka w mowie i piśmie</a:t>
            </a:r>
          </a:p>
        </p:txBody>
      </p:sp>
    </p:spTree>
    <p:extLst>
      <p:ext uri="{BB962C8B-B14F-4D97-AF65-F5344CB8AC3E}">
        <p14:creationId xmlns:p14="http://schemas.microsoft.com/office/powerpoint/2010/main" val="134574617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50E76F-C165-55D9-DCAE-74A40E0D4B3C}"/>
              </a:ext>
            </a:extLst>
          </p:cNvPr>
          <p:cNvSpPr>
            <a:spLocks noGrp="1"/>
          </p:cNvSpPr>
          <p:nvPr>
            <p:ph type="title"/>
          </p:nvPr>
        </p:nvSpPr>
        <p:spPr/>
        <p:txBody>
          <a:bodyPr>
            <a:normAutofit fontScale="90000"/>
          </a:bodyPr>
          <a:lstStyle/>
          <a:p>
            <a:r>
              <a:rPr lang="pl-PL" dirty="0"/>
              <a:t>Przykładowe rozwiązania dla osób z doświadczeniem kryzysu psychicznego (1 z 2)</a:t>
            </a:r>
          </a:p>
        </p:txBody>
      </p:sp>
      <p:sp>
        <p:nvSpPr>
          <p:cNvPr id="3" name="Symbol zastępczy zawartości 2">
            <a:extLst>
              <a:ext uri="{FF2B5EF4-FFF2-40B4-BE49-F238E27FC236}">
                <a16:creationId xmlns:a16="http://schemas.microsoft.com/office/drawing/2014/main" id="{A9FC9A8C-DAB3-5373-53D3-7054A8ED336C}"/>
              </a:ext>
            </a:extLst>
          </p:cNvPr>
          <p:cNvSpPr>
            <a:spLocks noGrp="1"/>
          </p:cNvSpPr>
          <p:nvPr>
            <p:ph idx="1"/>
          </p:nvPr>
        </p:nvSpPr>
        <p:spPr>
          <a:xfrm>
            <a:off x="838200" y="1825625"/>
            <a:ext cx="10515600" cy="4667250"/>
          </a:xfrm>
        </p:spPr>
        <p:txBody>
          <a:bodyPr>
            <a:normAutofit/>
          </a:bodyPr>
          <a:lstStyle/>
          <a:p>
            <a:pPr>
              <a:lnSpc>
                <a:spcPct val="140000"/>
              </a:lnSpc>
            </a:pPr>
            <a:r>
              <a:rPr lang="pl-PL" dirty="0"/>
              <a:t>zapewnienie miejsca, w którym osoby potrzebujące ciszy i spokoju będą mogły załatwić sprawę (pokój cichej obsługi)</a:t>
            </a:r>
          </a:p>
          <a:p>
            <a:pPr>
              <a:lnSpc>
                <a:spcPct val="140000"/>
              </a:lnSpc>
            </a:pPr>
            <a:r>
              <a:rPr lang="pl-PL" dirty="0"/>
              <a:t>umożliwienie załatwienia spraw w sposób zdalny (online, telefonicznie, mailowo) </a:t>
            </a:r>
          </a:p>
          <a:p>
            <a:pPr>
              <a:lnSpc>
                <a:spcPct val="140000"/>
              </a:lnSpc>
            </a:pPr>
            <a:r>
              <a:rPr lang="pl-PL" dirty="0"/>
              <a:t>prosty i zrozumiały język informacji (np. jasne komunikaty, krótkie zdania)</a:t>
            </a:r>
          </a:p>
          <a:p>
            <a:pPr marL="0" indent="0">
              <a:lnSpc>
                <a:spcPct val="140000"/>
              </a:lnSpc>
              <a:buNone/>
            </a:pPr>
            <a:endParaRPr lang="pl-PL" dirty="0"/>
          </a:p>
        </p:txBody>
      </p:sp>
    </p:spTree>
    <p:extLst>
      <p:ext uri="{BB962C8B-B14F-4D97-AF65-F5344CB8AC3E}">
        <p14:creationId xmlns:p14="http://schemas.microsoft.com/office/powerpoint/2010/main" val="242891406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50E76F-C165-55D9-DCAE-74A40E0D4B3C}"/>
              </a:ext>
            </a:extLst>
          </p:cNvPr>
          <p:cNvSpPr>
            <a:spLocks noGrp="1"/>
          </p:cNvSpPr>
          <p:nvPr>
            <p:ph type="title"/>
          </p:nvPr>
        </p:nvSpPr>
        <p:spPr/>
        <p:txBody>
          <a:bodyPr>
            <a:normAutofit fontScale="90000"/>
          </a:bodyPr>
          <a:lstStyle/>
          <a:p>
            <a:r>
              <a:rPr lang="pl-PL" dirty="0"/>
              <a:t>Przykładowe rozwiązania dla osób z doświadczeniem kryzysu psychicznego (2 z 2)</a:t>
            </a:r>
          </a:p>
        </p:txBody>
      </p:sp>
      <p:sp>
        <p:nvSpPr>
          <p:cNvPr id="3" name="Symbol zastępczy zawartości 2">
            <a:extLst>
              <a:ext uri="{FF2B5EF4-FFF2-40B4-BE49-F238E27FC236}">
                <a16:creationId xmlns:a16="http://schemas.microsoft.com/office/drawing/2014/main" id="{A9FC9A8C-DAB3-5373-53D3-7054A8ED336C}"/>
              </a:ext>
            </a:extLst>
          </p:cNvPr>
          <p:cNvSpPr>
            <a:spLocks noGrp="1"/>
          </p:cNvSpPr>
          <p:nvPr>
            <p:ph idx="1"/>
          </p:nvPr>
        </p:nvSpPr>
        <p:spPr>
          <a:xfrm>
            <a:off x="838200" y="1825625"/>
            <a:ext cx="10515600" cy="4667250"/>
          </a:xfrm>
        </p:spPr>
        <p:txBody>
          <a:bodyPr>
            <a:normAutofit/>
          </a:bodyPr>
          <a:lstStyle/>
          <a:p>
            <a:pPr>
              <a:lnSpc>
                <a:spcPct val="140000"/>
              </a:lnSpc>
            </a:pPr>
            <a:r>
              <a:rPr lang="pl-PL" dirty="0"/>
              <a:t>wizualna pomoc w odnajdywaniu drogi  (jasne duże znaki oparte na kodach – oznakowanie musi być stosowanie konsekwentnie; bez natłoku) </a:t>
            </a:r>
          </a:p>
          <a:p>
            <a:pPr>
              <a:lnSpc>
                <a:spcPct val="140000"/>
              </a:lnSpc>
            </a:pPr>
            <a:r>
              <a:rPr lang="pl-PL" dirty="0"/>
              <a:t>odpowiednia obsługa (brak oceniania, czas na wyjaśnienie sprawy, cierpliwość, wsparcie) </a:t>
            </a:r>
          </a:p>
          <a:p>
            <a:pPr>
              <a:lnSpc>
                <a:spcPct val="140000"/>
              </a:lnSpc>
            </a:pPr>
            <a:endParaRPr lang="pl-PL" dirty="0"/>
          </a:p>
        </p:txBody>
      </p:sp>
    </p:spTree>
    <p:extLst>
      <p:ext uri="{BB962C8B-B14F-4D97-AF65-F5344CB8AC3E}">
        <p14:creationId xmlns:p14="http://schemas.microsoft.com/office/powerpoint/2010/main" val="131659534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9F33D9FA-13CA-72DA-E749-D69EB2A9F9C7}"/>
              </a:ext>
            </a:extLst>
          </p:cNvPr>
          <p:cNvSpPr>
            <a:spLocks noGrp="1"/>
          </p:cNvSpPr>
          <p:nvPr>
            <p:ph type="title"/>
          </p:nvPr>
        </p:nvSpPr>
        <p:spPr/>
        <p:txBody>
          <a:bodyPr/>
          <a:lstStyle/>
          <a:p>
            <a:pPr>
              <a:lnSpc>
                <a:spcPct val="120000"/>
              </a:lnSpc>
            </a:pPr>
            <a:r>
              <a:rPr lang="pl-PL" dirty="0"/>
              <a:t>Osoby z niepełnosprawnością intelektualną </a:t>
            </a:r>
          </a:p>
        </p:txBody>
      </p:sp>
      <p:sp>
        <p:nvSpPr>
          <p:cNvPr id="5" name="Symbol zastępczy tekstu 4">
            <a:extLst>
              <a:ext uri="{FF2B5EF4-FFF2-40B4-BE49-F238E27FC236}">
                <a16:creationId xmlns:a16="http://schemas.microsoft.com/office/drawing/2014/main" id="{0F5C6F8A-5A7F-F100-06FB-9F919DCEF026}"/>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1851645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7C87DF-37E8-1325-B61C-CE2EEE93D39B}"/>
              </a:ext>
            </a:extLst>
          </p:cNvPr>
          <p:cNvSpPr>
            <a:spLocks noGrp="1"/>
          </p:cNvSpPr>
          <p:nvPr>
            <p:ph type="title"/>
          </p:nvPr>
        </p:nvSpPr>
        <p:spPr/>
        <p:txBody>
          <a:bodyPr/>
          <a:lstStyle/>
          <a:p>
            <a:r>
              <a:rPr lang="pl-PL" dirty="0"/>
              <a:t>O projekcie</a:t>
            </a:r>
          </a:p>
        </p:txBody>
      </p:sp>
      <p:sp>
        <p:nvSpPr>
          <p:cNvPr id="3" name="Symbol zastępczy zawartości 2">
            <a:extLst>
              <a:ext uri="{FF2B5EF4-FFF2-40B4-BE49-F238E27FC236}">
                <a16:creationId xmlns:a16="http://schemas.microsoft.com/office/drawing/2014/main" id="{11870A67-3F3A-1330-E537-0407FE2C881D}"/>
              </a:ext>
            </a:extLst>
          </p:cNvPr>
          <p:cNvSpPr>
            <a:spLocks noGrp="1"/>
          </p:cNvSpPr>
          <p:nvPr>
            <p:ph idx="1"/>
          </p:nvPr>
        </p:nvSpPr>
        <p:spPr/>
        <p:txBody>
          <a:bodyPr/>
          <a:lstStyle/>
          <a:p>
            <a:pPr marL="0" indent="0">
              <a:buNone/>
            </a:pPr>
            <a:r>
              <a:rPr lang="pl-PL" dirty="0"/>
              <a:t>Projekt pn. „Otwarci dla każdego, dostępni dla wszystkich – Politechnika Lubelska uczelnia bez barier” realizowany jest w ramach programu Fundusze Europejskie dla Rozwoju Społecznego 2021-2027 współfinansowanego ze środków Europejskiego Funduszu Społecznego Plus zgodnie z umową nr FERS.03.01-IP.08-0114/24-00.</a:t>
            </a:r>
          </a:p>
          <a:p>
            <a:endParaRPr lang="pl-PL" dirty="0"/>
          </a:p>
        </p:txBody>
      </p:sp>
    </p:spTree>
    <p:extLst>
      <p:ext uri="{BB962C8B-B14F-4D97-AF65-F5344CB8AC3E}">
        <p14:creationId xmlns:p14="http://schemas.microsoft.com/office/powerpoint/2010/main" val="3427669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EBF86A-459C-BE94-FA94-B1F007A717A3}"/>
              </a:ext>
            </a:extLst>
          </p:cNvPr>
          <p:cNvSpPr>
            <a:spLocks noGrp="1"/>
          </p:cNvSpPr>
          <p:nvPr>
            <p:ph type="title"/>
          </p:nvPr>
        </p:nvSpPr>
        <p:spPr/>
        <p:txBody>
          <a:bodyPr/>
          <a:lstStyle/>
          <a:p>
            <a:r>
              <a:rPr lang="pl-PL" dirty="0"/>
              <a:t>Zasady projektowania uniwersalnego</a:t>
            </a:r>
          </a:p>
        </p:txBody>
      </p:sp>
      <p:sp>
        <p:nvSpPr>
          <p:cNvPr id="3" name="Symbol zastępczy zawartości 2">
            <a:extLst>
              <a:ext uri="{FF2B5EF4-FFF2-40B4-BE49-F238E27FC236}">
                <a16:creationId xmlns:a16="http://schemas.microsoft.com/office/drawing/2014/main" id="{406D9C73-A287-5ED4-31D2-ECED89625551}"/>
              </a:ext>
            </a:extLst>
          </p:cNvPr>
          <p:cNvSpPr>
            <a:spLocks noGrp="1"/>
          </p:cNvSpPr>
          <p:nvPr>
            <p:ph sz="half" idx="1"/>
          </p:nvPr>
        </p:nvSpPr>
        <p:spPr/>
        <p:txBody>
          <a:bodyPr/>
          <a:lstStyle/>
          <a:p>
            <a:r>
              <a:rPr lang="pl-PL" dirty="0"/>
              <a:t>Identyczne zastosowanie</a:t>
            </a:r>
          </a:p>
          <a:p>
            <a:r>
              <a:rPr lang="pl-PL" dirty="0"/>
              <a:t>Elastyczność użycia</a:t>
            </a:r>
          </a:p>
          <a:p>
            <a:r>
              <a:rPr lang="pl-PL" dirty="0"/>
              <a:t>Prosta i intuicyjna obsługa</a:t>
            </a:r>
          </a:p>
          <a:p>
            <a:r>
              <a:rPr lang="pl-PL" dirty="0"/>
              <a:t>Zauważalna informacja</a:t>
            </a:r>
          </a:p>
          <a:p>
            <a:endParaRPr lang="pl-PL" dirty="0"/>
          </a:p>
        </p:txBody>
      </p:sp>
      <p:sp>
        <p:nvSpPr>
          <p:cNvPr id="4" name="Symbol zastępczy zawartości 3">
            <a:extLst>
              <a:ext uri="{FF2B5EF4-FFF2-40B4-BE49-F238E27FC236}">
                <a16:creationId xmlns:a16="http://schemas.microsoft.com/office/drawing/2014/main" id="{B53F53E5-4E73-3D8E-BED9-39A27431DB03}"/>
              </a:ext>
            </a:extLst>
          </p:cNvPr>
          <p:cNvSpPr>
            <a:spLocks noGrp="1"/>
          </p:cNvSpPr>
          <p:nvPr>
            <p:ph sz="half" idx="2"/>
          </p:nvPr>
        </p:nvSpPr>
        <p:spPr/>
        <p:txBody>
          <a:bodyPr/>
          <a:lstStyle/>
          <a:p>
            <a:r>
              <a:rPr lang="pl-PL" dirty="0"/>
              <a:t>Tolerancja dla błędów</a:t>
            </a:r>
          </a:p>
          <a:p>
            <a:r>
              <a:rPr lang="pl-PL" dirty="0"/>
              <a:t>Niski poziom wysiłku</a:t>
            </a:r>
          </a:p>
          <a:p>
            <a:r>
              <a:rPr lang="pl-PL" dirty="0"/>
              <a:t>Wymiary i przestrzeń dla podejścia i użycia</a:t>
            </a:r>
          </a:p>
          <a:p>
            <a:r>
              <a:rPr lang="pl-PL" dirty="0"/>
              <a:t>Percepcja równości</a:t>
            </a:r>
          </a:p>
          <a:p>
            <a:endParaRPr lang="pl-PL" dirty="0"/>
          </a:p>
        </p:txBody>
      </p:sp>
      <p:sp>
        <p:nvSpPr>
          <p:cNvPr id="5" name="Symbol zastępczy tekstu 2">
            <a:extLst>
              <a:ext uri="{FF2B5EF4-FFF2-40B4-BE49-F238E27FC236}">
                <a16:creationId xmlns:a16="http://schemas.microsoft.com/office/drawing/2014/main" id="{22FA1C12-69C9-0036-5861-E5F702797802}"/>
              </a:ext>
            </a:extLst>
          </p:cNvPr>
          <p:cNvSpPr txBox="1">
            <a:spLocks/>
          </p:cNvSpPr>
          <p:nvPr/>
        </p:nvSpPr>
        <p:spPr>
          <a:xfrm>
            <a:off x="838200" y="5146784"/>
            <a:ext cx="11023600" cy="660400"/>
          </a:xfrm>
          <a:prstGeom prst="rect">
            <a:avLst/>
          </a:prstGeom>
        </p:spPr>
        <p:txBody>
          <a:bodyPr vert="horz" lIns="60960" tIns="30480" rIns="60960" bIns="30480" rtlCol="0">
            <a:normAutofit/>
          </a:bodyPr>
          <a:lstStyle>
            <a:lvl1pPr marL="0" indent="0" algn="l" defTabSz="914400" rtl="0" eaLnBrk="1" latinLnBrk="0" hangingPunct="1">
              <a:lnSpc>
                <a:spcPct val="150000"/>
              </a:lnSpc>
              <a:spcBef>
                <a:spcPct val="20000"/>
              </a:spcBef>
              <a:buFont typeface="Arial" pitchFamily="34" charset="0"/>
              <a:buNone/>
              <a:defRPr lang="pl-PL" sz="3200" b="0" i="0" kern="1200" dirty="0" smtClean="0">
                <a:solidFill>
                  <a:schemeClr val="tx1"/>
                </a:solidFill>
                <a:latin typeface="Open Sans" panose="020B0606030504020204" pitchFamily="34" charset="0"/>
                <a:ea typeface="+mn-ea"/>
                <a:cs typeface="+mn-cs"/>
              </a:defRPr>
            </a:lvl1pPr>
            <a:lvl2pPr marL="342900" indent="-342900" algn="l" defTabSz="914400" rtl="0" eaLnBrk="1" latinLnBrk="0" hangingPunct="1">
              <a:lnSpc>
                <a:spcPct val="150000"/>
              </a:lnSpc>
              <a:spcBef>
                <a:spcPct val="20000"/>
              </a:spcBef>
              <a:buFont typeface="Arial" pitchFamily="34" charset="0"/>
              <a:buNone/>
              <a:defRPr lang="pl-PL" sz="1800" b="0" i="0" kern="0" dirty="0" smtClean="0">
                <a:solidFill>
                  <a:schemeClr val="tx1"/>
                </a:solidFill>
                <a:effectLst/>
                <a:latin typeface="Aptos" panose="020B0004020202020204" pitchFamily="34" charset="0"/>
                <a:ea typeface="Aptos" panose="020B0004020202020204" pitchFamily="34" charset="0"/>
                <a:cs typeface="Times New Roman" panose="02020603050405020304" pitchFamily="18" charset="0"/>
              </a:defRPr>
            </a:lvl2pPr>
            <a:lvl3pPr marL="1143000" indent="-228600" algn="l" defTabSz="914400" rtl="0" eaLnBrk="1" latinLnBrk="0" hangingPunct="1">
              <a:lnSpc>
                <a:spcPct val="150000"/>
              </a:lnSpc>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2400" dirty="0">
                <a:latin typeface="+mn-lt"/>
              </a:rPr>
              <a:t>Zasady te są wobec siebie równorzędne (nie ma hierarchii między nimi)</a:t>
            </a:r>
          </a:p>
        </p:txBody>
      </p:sp>
    </p:spTree>
    <p:extLst>
      <p:ext uri="{BB962C8B-B14F-4D97-AF65-F5344CB8AC3E}">
        <p14:creationId xmlns:p14="http://schemas.microsoft.com/office/powerpoint/2010/main" val="299659392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4B3DE28-F384-AB27-1384-927711528B84}"/>
              </a:ext>
            </a:extLst>
          </p:cNvPr>
          <p:cNvSpPr>
            <a:spLocks noGrp="1"/>
          </p:cNvSpPr>
          <p:nvPr>
            <p:ph type="title"/>
          </p:nvPr>
        </p:nvSpPr>
        <p:spPr/>
        <p:txBody>
          <a:bodyPr/>
          <a:lstStyle/>
          <a:p>
            <a:r>
              <a:rPr lang="pl-PL" dirty="0"/>
              <a:t>Warto obejrzeć (8)</a:t>
            </a:r>
          </a:p>
        </p:txBody>
      </p:sp>
      <p:sp>
        <p:nvSpPr>
          <p:cNvPr id="3" name="Symbol zastępczy zawartości 2">
            <a:extLst>
              <a:ext uri="{FF2B5EF4-FFF2-40B4-BE49-F238E27FC236}">
                <a16:creationId xmlns:a16="http://schemas.microsoft.com/office/drawing/2014/main" id="{4AE79B90-0C86-C591-50DA-FB9DDBFB52A9}"/>
              </a:ext>
            </a:extLst>
          </p:cNvPr>
          <p:cNvSpPr>
            <a:spLocks noGrp="1"/>
          </p:cNvSpPr>
          <p:nvPr>
            <p:ph idx="1"/>
          </p:nvPr>
        </p:nvSpPr>
        <p:spPr/>
        <p:txBody>
          <a:bodyPr/>
          <a:lstStyle/>
          <a:p>
            <a:r>
              <a:rPr lang="pl-PL" dirty="0">
                <a:ea typeface="Open Sans" panose="020B0606030504020204" pitchFamily="34" charset="0"/>
                <a:cs typeface="Open Sans" panose="020B0606030504020204" pitchFamily="34" charset="0"/>
                <a:hlinkClick r:id="rId2"/>
              </a:rPr>
              <a:t>Dostosowanie instytucji / usług publicznych do potrzeb osób z niepełnosprawnością intelektualną</a:t>
            </a:r>
            <a:r>
              <a:rPr lang="pl-PL" dirty="0">
                <a:ea typeface="Open Sans" panose="020B0606030504020204" pitchFamily="34" charset="0"/>
                <a:cs typeface="Open Sans" panose="020B0606030504020204" pitchFamily="34" charset="0"/>
              </a:rPr>
              <a:t> (czas trwania 6:42)</a:t>
            </a:r>
          </a:p>
          <a:p>
            <a:endParaRPr lang="pl-PL" dirty="0"/>
          </a:p>
        </p:txBody>
      </p:sp>
      <p:pic>
        <p:nvPicPr>
          <p:cNvPr id="4" name="Obraz 3">
            <a:extLst>
              <a:ext uri="{FF2B5EF4-FFF2-40B4-BE49-F238E27FC236}">
                <a16:creationId xmlns:a16="http://schemas.microsoft.com/office/drawing/2014/main" id="{9D866887-0D0C-DD0D-4B2D-24822BC2879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285845"/>
            <a:ext cx="5257801" cy="2891118"/>
          </a:xfrm>
          <a:prstGeom prst="rect">
            <a:avLst/>
          </a:prstGeom>
          <a:ln>
            <a:solidFill>
              <a:schemeClr val="tx1"/>
            </a:solidFill>
          </a:ln>
        </p:spPr>
      </p:pic>
    </p:spTree>
    <p:extLst>
      <p:ext uri="{BB962C8B-B14F-4D97-AF65-F5344CB8AC3E}">
        <p14:creationId xmlns:p14="http://schemas.microsoft.com/office/powerpoint/2010/main" val="408839927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0934B4-A3B3-8F0D-2F8C-7434EB3AD02D}"/>
              </a:ext>
            </a:extLst>
          </p:cNvPr>
          <p:cNvSpPr>
            <a:spLocks noGrp="1"/>
          </p:cNvSpPr>
          <p:nvPr>
            <p:ph type="title"/>
          </p:nvPr>
        </p:nvSpPr>
        <p:spPr/>
        <p:txBody>
          <a:bodyPr/>
          <a:lstStyle/>
          <a:p>
            <a:r>
              <a:rPr lang="pl-PL" dirty="0"/>
              <a:t>Osoby z niepełnosprawnością intelektualną (1 z 2)</a:t>
            </a:r>
          </a:p>
        </p:txBody>
      </p:sp>
      <p:sp>
        <p:nvSpPr>
          <p:cNvPr id="3" name="Symbol zastępczy zawartości 2">
            <a:extLst>
              <a:ext uri="{FF2B5EF4-FFF2-40B4-BE49-F238E27FC236}">
                <a16:creationId xmlns:a16="http://schemas.microsoft.com/office/drawing/2014/main" id="{E7B337B5-E97D-9664-EB8E-DEB4A4376354}"/>
              </a:ext>
            </a:extLst>
          </p:cNvPr>
          <p:cNvSpPr>
            <a:spLocks noGrp="1"/>
          </p:cNvSpPr>
          <p:nvPr>
            <p:ph idx="1"/>
          </p:nvPr>
        </p:nvSpPr>
        <p:spPr/>
        <p:txBody>
          <a:bodyPr>
            <a:noAutofit/>
          </a:bodyPr>
          <a:lstStyle/>
          <a:p>
            <a:pPr>
              <a:lnSpc>
                <a:spcPct val="130000"/>
              </a:lnSpc>
            </a:pPr>
            <a:r>
              <a:rPr lang="pl-PL" dirty="0"/>
              <a:t>Jest to bardzo zróżnicowana grupa społeczna</a:t>
            </a:r>
          </a:p>
          <a:p>
            <a:pPr lvl="1">
              <a:lnSpc>
                <a:spcPct val="130000"/>
              </a:lnSpc>
            </a:pPr>
            <a:r>
              <a:rPr lang="pl-PL" dirty="0"/>
              <a:t>osoby ze zdiagnozowanym tym samym stopniem niepełnosprawności  intelektualnej mogą rozwijać się i funkcjonować na bardzo różnych poziomach.</a:t>
            </a:r>
          </a:p>
        </p:txBody>
      </p:sp>
    </p:spTree>
    <p:extLst>
      <p:ext uri="{BB962C8B-B14F-4D97-AF65-F5344CB8AC3E}">
        <p14:creationId xmlns:p14="http://schemas.microsoft.com/office/powerpoint/2010/main" val="345992000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0934B4-A3B3-8F0D-2F8C-7434EB3AD02D}"/>
              </a:ext>
            </a:extLst>
          </p:cNvPr>
          <p:cNvSpPr>
            <a:spLocks noGrp="1"/>
          </p:cNvSpPr>
          <p:nvPr>
            <p:ph type="title"/>
          </p:nvPr>
        </p:nvSpPr>
        <p:spPr/>
        <p:txBody>
          <a:bodyPr/>
          <a:lstStyle/>
          <a:p>
            <a:r>
              <a:rPr lang="pl-PL" dirty="0"/>
              <a:t>Osoby z niepełnosprawnością intelektualną (2 z 2)</a:t>
            </a:r>
          </a:p>
        </p:txBody>
      </p:sp>
      <p:sp>
        <p:nvSpPr>
          <p:cNvPr id="3" name="Symbol zastępczy zawartości 2">
            <a:extLst>
              <a:ext uri="{FF2B5EF4-FFF2-40B4-BE49-F238E27FC236}">
                <a16:creationId xmlns:a16="http://schemas.microsoft.com/office/drawing/2014/main" id="{E7B337B5-E97D-9664-EB8E-DEB4A4376354}"/>
              </a:ext>
            </a:extLst>
          </p:cNvPr>
          <p:cNvSpPr>
            <a:spLocks noGrp="1"/>
          </p:cNvSpPr>
          <p:nvPr>
            <p:ph idx="1"/>
          </p:nvPr>
        </p:nvSpPr>
        <p:spPr/>
        <p:txBody>
          <a:bodyPr>
            <a:noAutofit/>
          </a:bodyPr>
          <a:lstStyle/>
          <a:p>
            <a:pPr marL="0" indent="0">
              <a:lnSpc>
                <a:spcPct val="130000"/>
              </a:lnSpc>
              <a:buNone/>
            </a:pPr>
            <a:r>
              <a:rPr lang="pl-PL" dirty="0"/>
              <a:t>Trudności mogą w różnym stopniu dotyczyć np. kompetencji:</a:t>
            </a:r>
          </a:p>
          <a:p>
            <a:pPr>
              <a:lnSpc>
                <a:spcPct val="130000"/>
              </a:lnSpc>
            </a:pPr>
            <a:r>
              <a:rPr lang="pl-PL" b="1" dirty="0"/>
              <a:t>pojęciowych</a:t>
            </a:r>
            <a:r>
              <a:rPr lang="pl-PL" dirty="0"/>
              <a:t> (np. problemy z czytaniem, pisaniem, rozumieniem pojęć abstrakcyjnych)</a:t>
            </a:r>
          </a:p>
          <a:p>
            <a:pPr>
              <a:lnSpc>
                <a:spcPct val="130000"/>
              </a:lnSpc>
            </a:pPr>
            <a:r>
              <a:rPr lang="pl-PL" b="1" dirty="0"/>
              <a:t>społecznych</a:t>
            </a:r>
            <a:r>
              <a:rPr lang="pl-PL" dirty="0"/>
              <a:t> (np. trudności w przestrzeganiu praw, zasad i reguł, rozumienia kontekstu)</a:t>
            </a:r>
          </a:p>
          <a:p>
            <a:pPr>
              <a:lnSpc>
                <a:spcPct val="130000"/>
              </a:lnSpc>
            </a:pPr>
            <a:r>
              <a:rPr lang="pl-PL" b="1" dirty="0"/>
              <a:t>praktycznych</a:t>
            </a:r>
            <a:r>
              <a:rPr lang="pl-PL" dirty="0"/>
              <a:t> (np. trudności z realizacją aktywności dnia codziennego)</a:t>
            </a:r>
          </a:p>
          <a:p>
            <a:pPr>
              <a:lnSpc>
                <a:spcPct val="130000"/>
              </a:lnSpc>
            </a:pPr>
            <a:endParaRPr lang="pl-PL" dirty="0"/>
          </a:p>
        </p:txBody>
      </p:sp>
    </p:spTree>
    <p:extLst>
      <p:ext uri="{BB962C8B-B14F-4D97-AF65-F5344CB8AC3E}">
        <p14:creationId xmlns:p14="http://schemas.microsoft.com/office/powerpoint/2010/main" val="100487087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F157FF-5365-F984-AA8B-F45434E108DF}"/>
              </a:ext>
            </a:extLst>
          </p:cNvPr>
          <p:cNvSpPr>
            <a:spLocks noGrp="1"/>
          </p:cNvSpPr>
          <p:nvPr>
            <p:ph type="title"/>
          </p:nvPr>
        </p:nvSpPr>
        <p:spPr/>
        <p:txBody>
          <a:bodyPr/>
          <a:lstStyle/>
          <a:p>
            <a:r>
              <a:rPr lang="pl-PL" dirty="0"/>
              <a:t>Trudności (przykłady)</a:t>
            </a:r>
          </a:p>
        </p:txBody>
      </p:sp>
      <p:sp>
        <p:nvSpPr>
          <p:cNvPr id="3" name="Symbol zastępczy zawartości 2">
            <a:extLst>
              <a:ext uri="{FF2B5EF4-FFF2-40B4-BE49-F238E27FC236}">
                <a16:creationId xmlns:a16="http://schemas.microsoft.com/office/drawing/2014/main" id="{957148CF-0BE8-2271-CBBC-5EF4B0F5C559}"/>
              </a:ext>
            </a:extLst>
          </p:cNvPr>
          <p:cNvSpPr>
            <a:spLocks noGrp="1"/>
          </p:cNvSpPr>
          <p:nvPr>
            <p:ph idx="1"/>
          </p:nvPr>
        </p:nvSpPr>
        <p:spPr>
          <a:xfrm>
            <a:off x="838200" y="1825625"/>
            <a:ext cx="10515600" cy="4667250"/>
          </a:xfrm>
        </p:spPr>
        <p:txBody>
          <a:bodyPr>
            <a:normAutofit/>
          </a:bodyPr>
          <a:lstStyle/>
          <a:p>
            <a:pPr marL="0" indent="0">
              <a:lnSpc>
                <a:spcPct val="140000"/>
              </a:lnSpc>
              <a:spcBef>
                <a:spcPts val="0"/>
              </a:spcBef>
              <a:spcAft>
                <a:spcPts val="1200"/>
              </a:spcAft>
              <a:buNone/>
            </a:pPr>
            <a:r>
              <a:rPr lang="pl-PL" dirty="0"/>
              <a:t>Osoba z niepełnosprawnością intelektualną może na przykład:</a:t>
            </a:r>
          </a:p>
          <a:p>
            <a:pPr>
              <a:lnSpc>
                <a:spcPct val="140000"/>
              </a:lnSpc>
              <a:spcBef>
                <a:spcPts val="0"/>
              </a:spcBef>
            </a:pPr>
            <a:r>
              <a:rPr lang="pl-PL" dirty="0"/>
              <a:t>stracić orientację w budynku, jeśli będzie sama lub oddzieli się od grupy</a:t>
            </a:r>
          </a:p>
          <a:p>
            <a:pPr>
              <a:lnSpc>
                <a:spcPct val="140000"/>
              </a:lnSpc>
              <a:spcBef>
                <a:spcPts val="0"/>
              </a:spcBef>
            </a:pPr>
            <a:r>
              <a:rPr lang="pl-PL" dirty="0"/>
              <a:t>potrzebować czasu, aby zaznajomić się z przestrzenią</a:t>
            </a:r>
          </a:p>
          <a:p>
            <a:pPr>
              <a:lnSpc>
                <a:spcPct val="140000"/>
              </a:lnSpc>
              <a:spcBef>
                <a:spcPts val="0"/>
              </a:spcBef>
            </a:pPr>
            <a:r>
              <a:rPr lang="pl-PL" dirty="0"/>
              <a:t>mieć trudności z uczeniem się (np. skomplikowanych instrukcji)</a:t>
            </a:r>
          </a:p>
          <a:p>
            <a:pPr>
              <a:lnSpc>
                <a:spcPct val="140000"/>
              </a:lnSpc>
              <a:spcBef>
                <a:spcPts val="0"/>
              </a:spcBef>
            </a:pPr>
            <a:r>
              <a:rPr lang="pl-PL" dirty="0"/>
              <a:t>w przypadku stresu odnosić się do rozwiązań instynktownych a nie wyuczonych (ważne np. w przypadku ewakuacji)</a:t>
            </a:r>
          </a:p>
          <a:p>
            <a:pPr>
              <a:lnSpc>
                <a:spcPct val="140000"/>
              </a:lnSpc>
              <a:spcBef>
                <a:spcPts val="0"/>
              </a:spcBef>
            </a:pPr>
            <a:r>
              <a:rPr lang="pl-PL" dirty="0"/>
              <a:t>mieć trudności z uwagą i koncentracją, z podejmowaniem decyzji</a:t>
            </a:r>
          </a:p>
        </p:txBody>
      </p:sp>
    </p:spTree>
    <p:extLst>
      <p:ext uri="{BB962C8B-B14F-4D97-AF65-F5344CB8AC3E}">
        <p14:creationId xmlns:p14="http://schemas.microsoft.com/office/powerpoint/2010/main" val="93760425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F55998-AE95-4F45-6269-301D9FE60604}"/>
              </a:ext>
            </a:extLst>
          </p:cNvPr>
          <p:cNvSpPr>
            <a:spLocks noGrp="1"/>
          </p:cNvSpPr>
          <p:nvPr>
            <p:ph type="title"/>
          </p:nvPr>
        </p:nvSpPr>
        <p:spPr/>
        <p:txBody>
          <a:bodyPr/>
          <a:lstStyle/>
          <a:p>
            <a:r>
              <a:rPr lang="pl-PL" dirty="0"/>
              <a:t>Wskazówki do komunikacji / savoir vivre (1 z 4)</a:t>
            </a:r>
          </a:p>
        </p:txBody>
      </p:sp>
      <p:sp>
        <p:nvSpPr>
          <p:cNvPr id="3" name="Symbol zastępczy zawartości 2">
            <a:extLst>
              <a:ext uri="{FF2B5EF4-FFF2-40B4-BE49-F238E27FC236}">
                <a16:creationId xmlns:a16="http://schemas.microsoft.com/office/drawing/2014/main" id="{F4B0D922-A24F-7A49-7AD2-3C60A8D8DD7C}"/>
              </a:ext>
            </a:extLst>
          </p:cNvPr>
          <p:cNvSpPr>
            <a:spLocks noGrp="1"/>
          </p:cNvSpPr>
          <p:nvPr>
            <p:ph idx="1"/>
          </p:nvPr>
        </p:nvSpPr>
        <p:spPr/>
        <p:txBody>
          <a:bodyPr>
            <a:normAutofit/>
          </a:bodyPr>
          <a:lstStyle/>
          <a:p>
            <a:pPr>
              <a:lnSpc>
                <a:spcPct val="140000"/>
              </a:lnSpc>
              <a:spcBef>
                <a:spcPts val="600"/>
              </a:spcBef>
            </a:pPr>
            <a:r>
              <a:rPr lang="pl-PL" altLang="pl-PL" dirty="0"/>
              <a:t>Nie traktuj osoby z niepełnosprawnością intelektualną jak dziecka i nie przechodź z nią automatycznie na "ty". </a:t>
            </a:r>
          </a:p>
          <a:p>
            <a:pPr>
              <a:lnSpc>
                <a:spcPct val="140000"/>
              </a:lnSpc>
              <a:spcBef>
                <a:spcPts val="600"/>
              </a:spcBef>
            </a:pPr>
            <a:r>
              <a:rPr lang="pl-PL" altLang="pl-PL" dirty="0"/>
              <a:t>Pamiętaj o formach grzecznościowych.</a:t>
            </a:r>
          </a:p>
          <a:p>
            <a:pPr>
              <a:lnSpc>
                <a:spcPct val="140000"/>
              </a:lnSpc>
            </a:pPr>
            <a:r>
              <a:rPr lang="pl-PL" altLang="pl-PL" dirty="0"/>
              <a:t>Unikaj protekcjonalizmu i porozumiewaj się z tą osobą tak, jak z każdym dorosłym.</a:t>
            </a:r>
          </a:p>
        </p:txBody>
      </p:sp>
    </p:spTree>
    <p:extLst>
      <p:ext uri="{BB962C8B-B14F-4D97-AF65-F5344CB8AC3E}">
        <p14:creationId xmlns:p14="http://schemas.microsoft.com/office/powerpoint/2010/main" val="84556958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F55998-AE95-4F45-6269-301D9FE60604}"/>
              </a:ext>
            </a:extLst>
          </p:cNvPr>
          <p:cNvSpPr>
            <a:spLocks noGrp="1"/>
          </p:cNvSpPr>
          <p:nvPr>
            <p:ph type="title"/>
          </p:nvPr>
        </p:nvSpPr>
        <p:spPr/>
        <p:txBody>
          <a:bodyPr/>
          <a:lstStyle/>
          <a:p>
            <a:r>
              <a:rPr lang="pl-PL" dirty="0"/>
              <a:t>Wskazówki do komunikacji / savoir vivre (2 z 4)</a:t>
            </a:r>
          </a:p>
        </p:txBody>
      </p:sp>
      <p:sp>
        <p:nvSpPr>
          <p:cNvPr id="3" name="Symbol zastępczy zawartości 2">
            <a:extLst>
              <a:ext uri="{FF2B5EF4-FFF2-40B4-BE49-F238E27FC236}">
                <a16:creationId xmlns:a16="http://schemas.microsoft.com/office/drawing/2014/main" id="{F4B0D922-A24F-7A49-7AD2-3C60A8D8DD7C}"/>
              </a:ext>
            </a:extLst>
          </p:cNvPr>
          <p:cNvSpPr>
            <a:spLocks noGrp="1"/>
          </p:cNvSpPr>
          <p:nvPr>
            <p:ph idx="1"/>
          </p:nvPr>
        </p:nvSpPr>
        <p:spPr/>
        <p:txBody>
          <a:bodyPr>
            <a:normAutofit/>
          </a:bodyPr>
          <a:lstStyle/>
          <a:p>
            <a:pPr>
              <a:lnSpc>
                <a:spcPct val="140000"/>
              </a:lnSpc>
              <a:spcBef>
                <a:spcPts val="600"/>
              </a:spcBef>
            </a:pPr>
            <a:r>
              <a:rPr lang="pl-PL" altLang="pl-PL" dirty="0"/>
              <a:t>Staraj się formułować wypowiedzi w sposób jasny i klarowny, np.:</a:t>
            </a:r>
          </a:p>
          <a:p>
            <a:pPr lvl="1">
              <a:lnSpc>
                <a:spcPct val="140000"/>
              </a:lnSpc>
            </a:pPr>
            <a:r>
              <a:rPr lang="pl-PL" altLang="pl-PL" dirty="0"/>
              <a:t>używaj prostych słów, unikaj abstrakcyjnych porównań i skomplikowanej składni. </a:t>
            </a:r>
          </a:p>
          <a:p>
            <a:pPr lvl="1">
              <a:lnSpc>
                <a:spcPct val="140000"/>
              </a:lnSpc>
            </a:pPr>
            <a:r>
              <a:rPr lang="pl-PL" altLang="pl-PL" dirty="0"/>
              <a:t>powtarzaj komunikaty, odwołuj się  do konkretów.</a:t>
            </a:r>
          </a:p>
          <a:p>
            <a:pPr>
              <a:lnSpc>
                <a:spcPct val="140000"/>
              </a:lnSpc>
              <a:spcBef>
                <a:spcPts val="600"/>
              </a:spcBef>
            </a:pPr>
            <a:r>
              <a:rPr lang="pl-PL" altLang="pl-PL" dirty="0"/>
              <a:t>Jeśli będzie taka potrzeba, daj rozmówcy więcej czasu na zrozumienie informacji.</a:t>
            </a:r>
          </a:p>
        </p:txBody>
      </p:sp>
    </p:spTree>
    <p:extLst>
      <p:ext uri="{BB962C8B-B14F-4D97-AF65-F5344CB8AC3E}">
        <p14:creationId xmlns:p14="http://schemas.microsoft.com/office/powerpoint/2010/main" val="208312478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14D383-BBD2-B3ED-A224-681F5B51E024}"/>
              </a:ext>
            </a:extLst>
          </p:cNvPr>
          <p:cNvSpPr>
            <a:spLocks noGrp="1"/>
          </p:cNvSpPr>
          <p:nvPr>
            <p:ph type="title"/>
          </p:nvPr>
        </p:nvSpPr>
        <p:spPr/>
        <p:txBody>
          <a:bodyPr/>
          <a:lstStyle/>
          <a:p>
            <a:r>
              <a:rPr lang="pl-PL" dirty="0"/>
              <a:t>Wskazówki do komunikacji / savoir vivre (3 z 4)</a:t>
            </a:r>
          </a:p>
        </p:txBody>
      </p:sp>
      <p:sp>
        <p:nvSpPr>
          <p:cNvPr id="3" name="Symbol zastępczy zawartości 2">
            <a:extLst>
              <a:ext uri="{FF2B5EF4-FFF2-40B4-BE49-F238E27FC236}">
                <a16:creationId xmlns:a16="http://schemas.microsoft.com/office/drawing/2014/main" id="{257C72EA-9D0B-6077-F0CE-09BEB6EAA7A9}"/>
              </a:ext>
            </a:extLst>
          </p:cNvPr>
          <p:cNvSpPr>
            <a:spLocks noGrp="1"/>
          </p:cNvSpPr>
          <p:nvPr>
            <p:ph idx="1"/>
          </p:nvPr>
        </p:nvSpPr>
        <p:spPr/>
        <p:txBody>
          <a:bodyPr>
            <a:normAutofit/>
          </a:bodyPr>
          <a:lstStyle/>
          <a:p>
            <a:r>
              <a:rPr lang="pl-PL" dirty="0"/>
              <a:t>Dostosuj tempo swoich wypowiedzi i słownictwo do indywidualnych potrzeb osoby, z która rozmawiasz.</a:t>
            </a:r>
          </a:p>
          <a:p>
            <a:r>
              <a:rPr lang="pl-PL" dirty="0"/>
              <a:t>Unikaj poprawiania wypowiedzi rozmówcy lub kończenia za niego zdań.</a:t>
            </a:r>
          </a:p>
          <a:p>
            <a:r>
              <a:rPr lang="pl-PL" dirty="0"/>
              <a:t>Jeśli to możliwe do komunikatu dodaj grafikę / obraz, np. opowiadając </a:t>
            </a:r>
            <a:br>
              <a:rPr lang="pl-PL" dirty="0"/>
            </a:br>
            <a:r>
              <a:rPr lang="pl-PL" dirty="0"/>
              <a:t>o jakimś miejscu, pokaż jego zdjęcie </a:t>
            </a:r>
            <a:br>
              <a:rPr lang="pl-PL" dirty="0"/>
            </a:br>
            <a:endParaRPr lang="pl-PL" dirty="0"/>
          </a:p>
        </p:txBody>
      </p:sp>
    </p:spTree>
    <p:extLst>
      <p:ext uri="{BB962C8B-B14F-4D97-AF65-F5344CB8AC3E}">
        <p14:creationId xmlns:p14="http://schemas.microsoft.com/office/powerpoint/2010/main" val="79399641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14D383-BBD2-B3ED-A224-681F5B51E024}"/>
              </a:ext>
            </a:extLst>
          </p:cNvPr>
          <p:cNvSpPr>
            <a:spLocks noGrp="1"/>
          </p:cNvSpPr>
          <p:nvPr>
            <p:ph type="title"/>
          </p:nvPr>
        </p:nvSpPr>
        <p:spPr/>
        <p:txBody>
          <a:bodyPr/>
          <a:lstStyle/>
          <a:p>
            <a:r>
              <a:rPr lang="pl-PL" dirty="0"/>
              <a:t>Wskazówki do komunikacji / savoir vivre (4 z 4)</a:t>
            </a:r>
          </a:p>
        </p:txBody>
      </p:sp>
      <p:sp>
        <p:nvSpPr>
          <p:cNvPr id="3" name="Symbol zastępczy zawartości 2">
            <a:extLst>
              <a:ext uri="{FF2B5EF4-FFF2-40B4-BE49-F238E27FC236}">
                <a16:creationId xmlns:a16="http://schemas.microsoft.com/office/drawing/2014/main" id="{257C72EA-9D0B-6077-F0CE-09BEB6EAA7A9}"/>
              </a:ext>
            </a:extLst>
          </p:cNvPr>
          <p:cNvSpPr>
            <a:spLocks noGrp="1"/>
          </p:cNvSpPr>
          <p:nvPr>
            <p:ph idx="1"/>
          </p:nvPr>
        </p:nvSpPr>
        <p:spPr/>
        <p:txBody>
          <a:bodyPr>
            <a:normAutofit/>
          </a:bodyPr>
          <a:lstStyle/>
          <a:p>
            <a:r>
              <a:rPr lang="pl-PL" dirty="0"/>
              <a:t>Utrzymuj odpowiednie granice w kontakcie (np. nie poklepuj, nie chwytaj za dłoń)</a:t>
            </a:r>
          </a:p>
          <a:p>
            <a:r>
              <a:rPr lang="pl-PL" dirty="0"/>
              <a:t>Jeśli przeszkadza ci jakieś zachowanie osoby z niepełnosprawnością intelektualną, powiedz jej o tym wprost i wyjaśnij, na czym polega problem</a:t>
            </a:r>
          </a:p>
          <a:p>
            <a:r>
              <a:rPr lang="pl-PL" dirty="0"/>
              <a:t>Czytelne piktogramy pozwolą osobie z niepełnosprawnością intelektualną szybciej odnaleźć w budynku szatnię, toaletę, więc staraj się wprowadzać oznaczenia obrazkowe.</a:t>
            </a:r>
            <a:br>
              <a:rPr lang="pl-PL" dirty="0"/>
            </a:br>
            <a:endParaRPr lang="pl-PL" dirty="0"/>
          </a:p>
        </p:txBody>
      </p:sp>
    </p:spTree>
    <p:extLst>
      <p:ext uri="{BB962C8B-B14F-4D97-AF65-F5344CB8AC3E}">
        <p14:creationId xmlns:p14="http://schemas.microsoft.com/office/powerpoint/2010/main" val="228707241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C17329-5C21-C127-D750-EB083B86620E}"/>
              </a:ext>
            </a:extLst>
          </p:cNvPr>
          <p:cNvSpPr>
            <a:spLocks noGrp="1"/>
          </p:cNvSpPr>
          <p:nvPr>
            <p:ph type="title"/>
          </p:nvPr>
        </p:nvSpPr>
        <p:spPr/>
        <p:txBody>
          <a:bodyPr/>
          <a:lstStyle/>
          <a:p>
            <a:r>
              <a:rPr lang="pl-PL" dirty="0"/>
              <a:t>Tekst ETR</a:t>
            </a:r>
          </a:p>
        </p:txBody>
      </p:sp>
      <p:sp>
        <p:nvSpPr>
          <p:cNvPr id="3" name="Symbol zastępczy zawartości 2">
            <a:extLst>
              <a:ext uri="{FF2B5EF4-FFF2-40B4-BE49-F238E27FC236}">
                <a16:creationId xmlns:a16="http://schemas.microsoft.com/office/drawing/2014/main" id="{7D100161-F6CF-C011-3A8F-BE08127A9AC4}"/>
              </a:ext>
            </a:extLst>
          </p:cNvPr>
          <p:cNvSpPr>
            <a:spLocks noGrp="1"/>
          </p:cNvSpPr>
          <p:nvPr>
            <p:ph idx="1"/>
          </p:nvPr>
        </p:nvSpPr>
        <p:spPr/>
        <p:txBody>
          <a:bodyPr/>
          <a:lstStyle/>
          <a:p>
            <a:pPr marL="0" indent="0">
              <a:buNone/>
            </a:pPr>
            <a:r>
              <a:rPr lang="pl-PL" b="1" dirty="0"/>
              <a:t>Tekst łatwy do czytania i zrozumienia </a:t>
            </a:r>
            <a:br>
              <a:rPr lang="pl-PL" b="1" dirty="0"/>
            </a:br>
            <a:r>
              <a:rPr lang="pl-PL" dirty="0"/>
              <a:t>(ETR – ang. </a:t>
            </a:r>
            <a:r>
              <a:rPr lang="pl-PL" dirty="0" err="1"/>
              <a:t>easy</a:t>
            </a:r>
            <a:r>
              <a:rPr lang="pl-PL" dirty="0"/>
              <a:t> to </a:t>
            </a:r>
            <a:r>
              <a:rPr lang="pl-PL" dirty="0" err="1"/>
              <a:t>read</a:t>
            </a:r>
            <a:r>
              <a:rPr lang="pl-PL" dirty="0"/>
              <a:t>) cechuje się: </a:t>
            </a:r>
          </a:p>
          <a:p>
            <a:r>
              <a:rPr lang="pl-PL" dirty="0"/>
              <a:t>wysokim stopniem uproszczenia treści</a:t>
            </a:r>
          </a:p>
          <a:p>
            <a:r>
              <a:rPr lang="pl-PL" dirty="0"/>
              <a:t>formatowaniem, wykorzystaniem ilustracji </a:t>
            </a:r>
          </a:p>
          <a:p>
            <a:r>
              <a:rPr lang="pl-PL" dirty="0"/>
              <a:t>konsultowaniem komunikatu z potencjalnymi odbiorcami</a:t>
            </a:r>
          </a:p>
          <a:p>
            <a:pPr marL="0" indent="0">
              <a:spcBef>
                <a:spcPts val="3000"/>
              </a:spcBef>
              <a:buNone/>
            </a:pPr>
            <a:r>
              <a:rPr lang="pl-PL" dirty="0"/>
              <a:t>Tekst ETR </a:t>
            </a:r>
            <a:r>
              <a:rPr lang="pl-PL" b="1" dirty="0"/>
              <a:t>to nie to samo </a:t>
            </a:r>
            <a:r>
              <a:rPr lang="pl-PL" dirty="0"/>
              <a:t>co język prosty </a:t>
            </a:r>
          </a:p>
          <a:p>
            <a:r>
              <a:rPr lang="pl-PL" dirty="0" err="1"/>
              <a:t>ETR</a:t>
            </a:r>
            <a:r>
              <a:rPr lang="pl-PL" dirty="0"/>
              <a:t> jest dedykowany osobom z niepełnosprawnością intelektualną</a:t>
            </a:r>
          </a:p>
          <a:p>
            <a:endParaRPr lang="pl-PL" dirty="0"/>
          </a:p>
        </p:txBody>
      </p:sp>
      <p:pic>
        <p:nvPicPr>
          <p:cNvPr id="4" name="Picture 2" descr="symbol tekstu ETR">
            <a:extLst>
              <a:ext uri="{FF2B5EF4-FFF2-40B4-BE49-F238E27FC236}">
                <a16:creationId xmlns:a16="http://schemas.microsoft.com/office/drawing/2014/main" id="{A2F10736-7E41-8DA7-0303-B58BD320FA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7686" y="365125"/>
            <a:ext cx="2226114" cy="22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62590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22462FB2-8D4E-9E13-415E-BBAC4C7F9FA6}"/>
              </a:ext>
            </a:extLst>
          </p:cNvPr>
          <p:cNvSpPr>
            <a:spLocks noGrp="1"/>
          </p:cNvSpPr>
          <p:nvPr>
            <p:ph type="title"/>
          </p:nvPr>
        </p:nvSpPr>
        <p:spPr/>
        <p:txBody>
          <a:bodyPr>
            <a:normAutofit fontScale="90000"/>
          </a:bodyPr>
          <a:lstStyle/>
          <a:p>
            <a:r>
              <a:rPr lang="pl-PL" dirty="0"/>
              <a:t>Przykłady tekstów </a:t>
            </a:r>
            <a:r>
              <a:rPr lang="pl-PL" dirty="0" err="1"/>
              <a:t>ETR</a:t>
            </a:r>
            <a:r>
              <a:rPr lang="pl-PL" dirty="0"/>
              <a:t> dla Ministerstwa Funduszy i </a:t>
            </a:r>
            <a:r>
              <a:rPr lang="pl-PL" dirty="0" err="1"/>
              <a:t>Poityki</a:t>
            </a:r>
            <a:r>
              <a:rPr lang="pl-PL" dirty="0"/>
              <a:t> Regionalnej i dla Konwencji o Prawach Osób z Niepełnosprawnościami</a:t>
            </a:r>
          </a:p>
        </p:txBody>
      </p:sp>
      <p:pic>
        <p:nvPicPr>
          <p:cNvPr id="7" name="Obraz 6" descr="przykład tekstu ETR dla Ministerstwa Funduszy i Polityki Regionalnej">
            <a:extLst>
              <a:ext uri="{FF2B5EF4-FFF2-40B4-BE49-F238E27FC236}">
                <a16:creationId xmlns:a16="http://schemas.microsoft.com/office/drawing/2014/main" id="{68AF2AEB-AF75-9EC1-81D4-3BB07B978FB6}"/>
              </a:ext>
            </a:extLst>
          </p:cNvPr>
          <p:cNvPicPr>
            <a:picLocks noChangeAspect="1"/>
          </p:cNvPicPr>
          <p:nvPr/>
        </p:nvPicPr>
        <p:blipFill>
          <a:blip r:embed="rId3"/>
          <a:stretch>
            <a:fillRect/>
          </a:stretch>
        </p:blipFill>
        <p:spPr>
          <a:xfrm>
            <a:off x="633633" y="119881"/>
            <a:ext cx="4498437" cy="6244439"/>
          </a:xfrm>
          <a:prstGeom prst="rect">
            <a:avLst/>
          </a:prstGeom>
          <a:ln>
            <a:solidFill>
              <a:schemeClr val="tx1"/>
            </a:solidFill>
          </a:ln>
        </p:spPr>
      </p:pic>
      <p:pic>
        <p:nvPicPr>
          <p:cNvPr id="6" name="Obraz 5" descr="zrzut ekranu prezentujący fragment tekstu ETR na temat konwencji o prawach osób z niepełnosprawościami">
            <a:extLst>
              <a:ext uri="{FF2B5EF4-FFF2-40B4-BE49-F238E27FC236}">
                <a16:creationId xmlns:a16="http://schemas.microsoft.com/office/drawing/2014/main" id="{CFD9753A-993E-4F0C-7CC3-DDAA9330536E}"/>
              </a:ext>
            </a:extLst>
          </p:cNvPr>
          <p:cNvPicPr>
            <a:picLocks noChangeAspect="1"/>
          </p:cNvPicPr>
          <p:nvPr/>
        </p:nvPicPr>
        <p:blipFill rotWithShape="1">
          <a:blip r:embed="rId4">
            <a:extLst>
              <a:ext uri="{28A0092B-C50C-407E-A947-70E740481C1C}">
                <a14:useLocalDpi xmlns:a14="http://schemas.microsoft.com/office/drawing/2010/main" val="0"/>
              </a:ext>
            </a:extLst>
          </a:blip>
          <a:srcRect r="2621"/>
          <a:stretch/>
        </p:blipFill>
        <p:spPr>
          <a:xfrm>
            <a:off x="5841055" y="379633"/>
            <a:ext cx="6096000" cy="5499552"/>
          </a:xfrm>
          <a:prstGeom prst="rect">
            <a:avLst/>
          </a:prstGeom>
          <a:ln>
            <a:solidFill>
              <a:schemeClr val="tx1"/>
            </a:solidFill>
          </a:ln>
        </p:spPr>
      </p:pic>
    </p:spTree>
    <p:extLst>
      <p:ext uri="{BB962C8B-B14F-4D97-AF65-F5344CB8AC3E}">
        <p14:creationId xmlns:p14="http://schemas.microsoft.com/office/powerpoint/2010/main" val="1896731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B94CDE-C89E-FE94-C4FA-AF32F6F633C9}"/>
              </a:ext>
            </a:extLst>
          </p:cNvPr>
          <p:cNvSpPr>
            <a:spLocks noGrp="1"/>
          </p:cNvSpPr>
          <p:nvPr>
            <p:ph type="title"/>
          </p:nvPr>
        </p:nvSpPr>
        <p:spPr/>
        <p:txBody>
          <a:bodyPr/>
          <a:lstStyle/>
          <a:p>
            <a:r>
              <a:rPr lang="pl-PL" dirty="0"/>
              <a:t>Identyczne zastosowanie</a:t>
            </a:r>
          </a:p>
        </p:txBody>
      </p:sp>
      <p:sp>
        <p:nvSpPr>
          <p:cNvPr id="3" name="Symbol zastępczy zawartości 2">
            <a:extLst>
              <a:ext uri="{FF2B5EF4-FFF2-40B4-BE49-F238E27FC236}">
                <a16:creationId xmlns:a16="http://schemas.microsoft.com/office/drawing/2014/main" id="{036AA215-9742-9AB2-942B-38FFF8C767DD}"/>
              </a:ext>
            </a:extLst>
          </p:cNvPr>
          <p:cNvSpPr>
            <a:spLocks noGrp="1"/>
          </p:cNvSpPr>
          <p:nvPr>
            <p:ph idx="1"/>
          </p:nvPr>
        </p:nvSpPr>
        <p:spPr>
          <a:xfrm>
            <a:off x="838200" y="1825625"/>
            <a:ext cx="5257800" cy="4351338"/>
          </a:xfrm>
        </p:spPr>
        <p:txBody>
          <a:bodyPr/>
          <a:lstStyle/>
          <a:p>
            <a:pPr marL="304815" indent="-304815"/>
            <a:r>
              <a:rPr lang="pl-PL" dirty="0"/>
              <a:t>każdy powinien mieć równy dostęp do przestrzeni fizycznej i cyfrowej </a:t>
            </a:r>
          </a:p>
          <a:p>
            <a:pPr marL="304815" indent="-304815"/>
            <a:r>
              <a:rPr lang="pl-PL" dirty="0"/>
              <a:t>bez potrzeby spełniania jakichkolwiek dodatkowych warunków</a:t>
            </a:r>
          </a:p>
          <a:p>
            <a:r>
              <a:rPr lang="pl-PL" dirty="0"/>
              <a:t>Na zdjęciu: wejście dostępne dla każdego (automatycznie otwierane, szerokie drzwi, brak progu)</a:t>
            </a:r>
          </a:p>
          <a:p>
            <a:endParaRPr lang="pl-PL" dirty="0"/>
          </a:p>
        </p:txBody>
      </p:sp>
      <p:pic>
        <p:nvPicPr>
          <p:cNvPr id="4" name="Obraz 3" descr="dostępne wejście - szerokie, bez progów, oznaczone kontrastowo, drzwi rozsuwają się automatycznie">
            <a:extLst>
              <a:ext uri="{FF2B5EF4-FFF2-40B4-BE49-F238E27FC236}">
                <a16:creationId xmlns:a16="http://schemas.microsoft.com/office/drawing/2014/main" id="{0903F2CB-AB74-BF2C-C74D-5233690CC1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200" y="494145"/>
            <a:ext cx="3490098" cy="5869710"/>
          </a:xfrm>
          <a:prstGeom prst="rect">
            <a:avLst/>
          </a:prstGeom>
          <a:ln>
            <a:solidFill>
              <a:schemeClr val="tx1"/>
            </a:solidFill>
          </a:ln>
        </p:spPr>
      </p:pic>
    </p:spTree>
    <p:extLst>
      <p:ext uri="{BB962C8B-B14F-4D97-AF65-F5344CB8AC3E}">
        <p14:creationId xmlns:p14="http://schemas.microsoft.com/office/powerpoint/2010/main" val="378008865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38E618-C2DA-F326-0458-C57CB61D8DC7}"/>
              </a:ext>
            </a:extLst>
          </p:cNvPr>
          <p:cNvSpPr>
            <a:spLocks noGrp="1"/>
          </p:cNvSpPr>
          <p:nvPr>
            <p:ph type="title"/>
          </p:nvPr>
        </p:nvSpPr>
        <p:spPr/>
        <p:txBody>
          <a:bodyPr/>
          <a:lstStyle/>
          <a:p>
            <a:r>
              <a:rPr lang="pl-PL" dirty="0"/>
              <a:t>Przykładowe rozwiązania dla tych grup</a:t>
            </a:r>
          </a:p>
        </p:txBody>
      </p:sp>
      <p:sp>
        <p:nvSpPr>
          <p:cNvPr id="3" name="Symbol zastępczy zawartości 2">
            <a:extLst>
              <a:ext uri="{FF2B5EF4-FFF2-40B4-BE49-F238E27FC236}">
                <a16:creationId xmlns:a16="http://schemas.microsoft.com/office/drawing/2014/main" id="{5E16781C-DD41-963E-29FB-3E043349DC6A}"/>
              </a:ext>
            </a:extLst>
          </p:cNvPr>
          <p:cNvSpPr>
            <a:spLocks noGrp="1"/>
          </p:cNvSpPr>
          <p:nvPr>
            <p:ph idx="1"/>
          </p:nvPr>
        </p:nvSpPr>
        <p:spPr/>
        <p:txBody>
          <a:bodyPr/>
          <a:lstStyle/>
          <a:p>
            <a:r>
              <a:rPr lang="pl-PL" dirty="0"/>
              <a:t>Pokój cichej obsługi, pokój wyciszenia</a:t>
            </a:r>
          </a:p>
          <a:p>
            <a:r>
              <a:rPr lang="pl-PL" dirty="0"/>
              <a:t>Przedprzewodnik</a:t>
            </a:r>
          </a:p>
          <a:p>
            <a:r>
              <a:rPr lang="pl-PL" dirty="0"/>
              <a:t>Możliwość wejścia z asystentem</a:t>
            </a:r>
          </a:p>
          <a:p>
            <a:r>
              <a:rPr lang="pl-PL" dirty="0"/>
              <a:t>Oznaczenia (piktogramy, symbole)</a:t>
            </a:r>
          </a:p>
          <a:p>
            <a:r>
              <a:rPr lang="pl-PL" dirty="0"/>
              <a:t>Możliwość kontaktu zdalnego (np. online)</a:t>
            </a:r>
          </a:p>
          <a:p>
            <a:r>
              <a:rPr lang="pl-PL" dirty="0"/>
              <a:t>Uproszczona komunikacja (język prosty, tekst </a:t>
            </a:r>
            <a:r>
              <a:rPr lang="pl-PL" dirty="0" err="1"/>
              <a:t>ETR</a:t>
            </a:r>
            <a:r>
              <a:rPr lang="pl-PL" dirty="0"/>
              <a:t>)</a:t>
            </a:r>
          </a:p>
        </p:txBody>
      </p:sp>
    </p:spTree>
    <p:extLst>
      <p:ext uri="{BB962C8B-B14F-4D97-AF65-F5344CB8AC3E}">
        <p14:creationId xmlns:p14="http://schemas.microsoft.com/office/powerpoint/2010/main" val="39157040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0736AB-708B-448C-BB08-03ACD5711038}"/>
              </a:ext>
            </a:extLst>
          </p:cNvPr>
          <p:cNvSpPr>
            <a:spLocks noGrp="1"/>
          </p:cNvSpPr>
          <p:nvPr>
            <p:ph type="title"/>
          </p:nvPr>
        </p:nvSpPr>
        <p:spPr/>
        <p:txBody>
          <a:bodyPr/>
          <a:lstStyle/>
          <a:p>
            <a:r>
              <a:rPr lang="pl-PL" dirty="0"/>
              <a:t>Podsumowanie (5)</a:t>
            </a:r>
          </a:p>
        </p:txBody>
      </p:sp>
      <p:sp>
        <p:nvSpPr>
          <p:cNvPr id="3" name="Symbol zastępczy zawartości 2">
            <a:extLst>
              <a:ext uri="{FF2B5EF4-FFF2-40B4-BE49-F238E27FC236}">
                <a16:creationId xmlns:a16="http://schemas.microsoft.com/office/drawing/2014/main" id="{DD34159D-0A37-402A-9785-5698626CDD71}"/>
              </a:ext>
            </a:extLst>
          </p:cNvPr>
          <p:cNvSpPr>
            <a:spLocks noGrp="1"/>
          </p:cNvSpPr>
          <p:nvPr>
            <p:ph idx="1"/>
          </p:nvPr>
        </p:nvSpPr>
        <p:spPr>
          <a:xfrm>
            <a:off x="838199" y="1825625"/>
            <a:ext cx="10747443" cy="4351338"/>
          </a:xfrm>
        </p:spPr>
        <p:txBody>
          <a:bodyPr>
            <a:normAutofit/>
          </a:bodyPr>
          <a:lstStyle/>
          <a:p>
            <a:r>
              <a:rPr lang="pl-PL" dirty="0"/>
              <a:t>Dostępność to prawo człowieka</a:t>
            </a:r>
          </a:p>
          <a:p>
            <a:r>
              <a:rPr lang="pl-PL" dirty="0"/>
              <a:t>Projektowanie uniwersalne, racjonalne usprawnienia </a:t>
            </a:r>
            <a:r>
              <a:rPr lang="pl-PL" dirty="0">
                <a:sym typeface="Symbol" panose="05050102010706020507" pitchFamily="18" charset="2"/>
              </a:rPr>
              <a:t> dostęp alternatywny</a:t>
            </a:r>
          </a:p>
          <a:p>
            <a:r>
              <a:rPr lang="pl-PL" dirty="0"/>
              <a:t>Trzy obszary dostępności: architektoniczna, cyfrowa, </a:t>
            </a:r>
            <a:r>
              <a:rPr lang="pl-PL" dirty="0" err="1"/>
              <a:t>inform</a:t>
            </a:r>
            <a:r>
              <a:rPr lang="pl-PL" dirty="0"/>
              <a:t>-komunikacyjna</a:t>
            </a:r>
          </a:p>
          <a:p>
            <a:r>
              <a:rPr lang="pl-PL" dirty="0"/>
              <a:t>Model medyczny vs model społeczny (bariery po stronie otoczenia)</a:t>
            </a:r>
          </a:p>
          <a:p>
            <a:r>
              <a:rPr lang="pl-PL" dirty="0"/>
              <a:t>Język inkluzywny (osoba z niepełnosprawnością)</a:t>
            </a:r>
          </a:p>
          <a:p>
            <a:r>
              <a:rPr lang="pl-PL" dirty="0"/>
              <a:t>Osoby z różnorodnymi potrzebami </a:t>
            </a:r>
          </a:p>
          <a:p>
            <a:pPr lvl="1"/>
            <a:r>
              <a:rPr lang="pl-PL" dirty="0"/>
              <a:t>Różne potrzeby, możliwości i rozwiązania (technologie wspomagające)</a:t>
            </a:r>
          </a:p>
        </p:txBody>
      </p:sp>
    </p:spTree>
    <p:extLst>
      <p:ext uri="{BB962C8B-B14F-4D97-AF65-F5344CB8AC3E}">
        <p14:creationId xmlns:p14="http://schemas.microsoft.com/office/powerpoint/2010/main" val="6338590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79D1D8-FBD6-9A01-89A0-B8895F6E58EE}"/>
              </a:ext>
            </a:extLst>
          </p:cNvPr>
          <p:cNvSpPr>
            <a:spLocks noGrp="1"/>
          </p:cNvSpPr>
          <p:nvPr>
            <p:ph type="title"/>
          </p:nvPr>
        </p:nvSpPr>
        <p:spPr/>
        <p:txBody>
          <a:bodyPr/>
          <a:lstStyle/>
          <a:p>
            <a:r>
              <a:rPr lang="pl-PL" dirty="0"/>
              <a:t>Moduł 4</a:t>
            </a:r>
          </a:p>
        </p:txBody>
      </p:sp>
      <p:sp>
        <p:nvSpPr>
          <p:cNvPr id="3" name="Symbol zastępczy tekstu 2">
            <a:extLst>
              <a:ext uri="{FF2B5EF4-FFF2-40B4-BE49-F238E27FC236}">
                <a16:creationId xmlns:a16="http://schemas.microsoft.com/office/drawing/2014/main" id="{60148495-77B1-C583-4CE5-8916FEA78B22}"/>
              </a:ext>
            </a:extLst>
          </p:cNvPr>
          <p:cNvSpPr>
            <a:spLocks noGrp="1"/>
          </p:cNvSpPr>
          <p:nvPr>
            <p:ph type="body" idx="1"/>
          </p:nvPr>
        </p:nvSpPr>
        <p:spPr/>
        <p:txBody>
          <a:bodyPr/>
          <a:lstStyle/>
          <a:p>
            <a:r>
              <a:rPr lang="pl-PL" dirty="0"/>
              <a:t>Komunikacja i współpraca z osobami z niepełnosprawnościami i szczególnymi potrzebami w środowisku akademickim</a:t>
            </a:r>
          </a:p>
        </p:txBody>
      </p:sp>
    </p:spTree>
    <p:extLst>
      <p:ext uri="{BB962C8B-B14F-4D97-AF65-F5344CB8AC3E}">
        <p14:creationId xmlns:p14="http://schemas.microsoft.com/office/powerpoint/2010/main" val="190459450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C2ABCA9-06E9-1039-41D8-63C6645009C7}"/>
              </a:ext>
            </a:extLst>
          </p:cNvPr>
          <p:cNvSpPr>
            <a:spLocks noGrp="1"/>
          </p:cNvSpPr>
          <p:nvPr>
            <p:ph type="title"/>
          </p:nvPr>
        </p:nvSpPr>
        <p:spPr/>
        <p:txBody>
          <a:bodyPr>
            <a:normAutofit/>
          </a:bodyPr>
          <a:lstStyle/>
          <a:p>
            <a:pPr>
              <a:lnSpc>
                <a:spcPct val="150000"/>
              </a:lnSpc>
            </a:pPr>
            <a:r>
              <a:rPr lang="pl-PL" dirty="0"/>
              <a:t>Ogólne zasady komunikacji z osobą </a:t>
            </a:r>
            <a:br>
              <a:rPr lang="pl-PL" dirty="0"/>
            </a:br>
            <a:r>
              <a:rPr lang="pl-PL" dirty="0"/>
              <a:t>z niepełnosprawnością</a:t>
            </a:r>
          </a:p>
        </p:txBody>
      </p:sp>
      <p:sp>
        <p:nvSpPr>
          <p:cNvPr id="5" name="Symbol zastępczy tekstu 4">
            <a:extLst>
              <a:ext uri="{FF2B5EF4-FFF2-40B4-BE49-F238E27FC236}">
                <a16:creationId xmlns:a16="http://schemas.microsoft.com/office/drawing/2014/main" id="{44AA9DED-8F78-88C1-077A-30BC88F00D3C}"/>
              </a:ext>
            </a:extLst>
          </p:cNvPr>
          <p:cNvSpPr>
            <a:spLocks noGrp="1"/>
          </p:cNvSpPr>
          <p:nvPr>
            <p:ph type="body" idx="1"/>
          </p:nvPr>
        </p:nvSpPr>
        <p:spPr/>
        <p:txBody>
          <a:bodyPr/>
          <a:lstStyle/>
          <a:p>
            <a:endParaRPr lang="pl-PL"/>
          </a:p>
        </p:txBody>
      </p:sp>
      <p:pic>
        <p:nvPicPr>
          <p:cNvPr id="2" name="Picture 2">
            <a:extLst>
              <a:ext uri="{FF2B5EF4-FFF2-40B4-BE49-F238E27FC236}">
                <a16:creationId xmlns:a16="http://schemas.microsoft.com/office/drawing/2014/main" id="{45BD1601-700E-D949-801F-9E092D3E3BF1}"/>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67278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C4E815-3597-D53F-8CD6-32FF719D7454}"/>
              </a:ext>
            </a:extLst>
          </p:cNvPr>
          <p:cNvSpPr>
            <a:spLocks noGrp="1"/>
          </p:cNvSpPr>
          <p:nvPr>
            <p:ph type="title"/>
          </p:nvPr>
        </p:nvSpPr>
        <p:spPr/>
        <p:txBody>
          <a:bodyPr/>
          <a:lstStyle/>
          <a:p>
            <a:r>
              <a:rPr lang="pl-PL" dirty="0"/>
              <a:t>Zasady ogólne (1 z 7) </a:t>
            </a:r>
          </a:p>
        </p:txBody>
      </p:sp>
      <p:sp>
        <p:nvSpPr>
          <p:cNvPr id="3" name="Symbol zastępczy zawartości 2">
            <a:extLst>
              <a:ext uri="{FF2B5EF4-FFF2-40B4-BE49-F238E27FC236}">
                <a16:creationId xmlns:a16="http://schemas.microsoft.com/office/drawing/2014/main" id="{A94A5623-2238-62D3-A8C9-DBB2D6D29C2D}"/>
              </a:ext>
            </a:extLst>
          </p:cNvPr>
          <p:cNvSpPr>
            <a:spLocks noGrp="1"/>
          </p:cNvSpPr>
          <p:nvPr>
            <p:ph idx="1"/>
          </p:nvPr>
        </p:nvSpPr>
        <p:spPr/>
        <p:txBody>
          <a:bodyPr>
            <a:normAutofit lnSpcReduction="10000"/>
          </a:bodyPr>
          <a:lstStyle/>
          <a:p>
            <a:pPr>
              <a:spcAft>
                <a:spcPts val="1800"/>
              </a:spcAft>
            </a:pPr>
            <a:r>
              <a:rPr lang="pl-PL" sz="2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Planowanie i realizowanie komunikacji z uwzględnieniem </a:t>
            </a:r>
            <a:r>
              <a:rPr lang="pl-PL" b="1" dirty="0">
                <a:solidFill>
                  <a:srgbClr val="000000"/>
                </a:solidFill>
                <a:latin typeface="Verdana" panose="020B0604030504040204" pitchFamily="34" charset="0"/>
                <a:ea typeface="Verdana" panose="020B0604030504040204" pitchFamily="34" charset="0"/>
                <a:cs typeface="Verdana" panose="020B0604030504040204" pitchFamily="34" charset="0"/>
              </a:rPr>
              <a:t>u</a:t>
            </a:r>
            <a:r>
              <a:rPr lang="pl-PL" sz="2400" b="1" dirty="0">
                <a:effectLst/>
                <a:latin typeface="Verdana" panose="020B0604030504040204" pitchFamily="34" charset="0"/>
                <a:ea typeface="Verdana" panose="020B0604030504040204" pitchFamily="34" charset="0"/>
                <a:cs typeface="Verdana" panose="020B0604030504040204" pitchFamily="34" charset="0"/>
              </a:rPr>
              <a:t>niwersalnego projektowania</a:t>
            </a:r>
            <a:r>
              <a:rPr lang="pl-PL" sz="2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sprawia, że będzie ona użyteczna (dostępna) dla wszystkich, w możliwie największym stopniu.</a:t>
            </a:r>
          </a:p>
          <a:p>
            <a:r>
              <a:rPr lang="pl-PL" sz="2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Przestrzegając zasad </a:t>
            </a:r>
            <a:r>
              <a:rPr lang="pl-PL" sz="240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uniwersalnego projektowania</a:t>
            </a:r>
            <a:r>
              <a:rPr lang="pl-PL" sz="2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zapewniamy </a:t>
            </a:r>
            <a:r>
              <a:rPr lang="pl-PL" sz="24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dostępność komunikacji dla wszystkich osób</a:t>
            </a:r>
            <a:r>
              <a:rPr lang="pl-PL" sz="2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zwłaszcza dla osób z niepełnosprawnościami – co do zasady bez potrzeby zgłaszania przez nie szczególnych potrzeb w zakresie komunikacji.</a:t>
            </a:r>
            <a:endParaRPr lang="pl-PL" sz="2400" dirty="0">
              <a:effectLst/>
              <a:latin typeface="Verdana" panose="020B0604030504040204" pitchFamily="34" charset="0"/>
              <a:ea typeface="Verdana" panose="020B0604030504040204" pitchFamily="34" charset="0"/>
              <a:cs typeface="Verdana" panose="020B0604030504040204" pitchFamily="34" charset="0"/>
            </a:endParaRPr>
          </a:p>
          <a:p>
            <a:endParaRPr lang="pl-PL" dirty="0"/>
          </a:p>
        </p:txBody>
      </p:sp>
    </p:spTree>
    <p:extLst>
      <p:ext uri="{BB962C8B-B14F-4D97-AF65-F5344CB8AC3E}">
        <p14:creationId xmlns:p14="http://schemas.microsoft.com/office/powerpoint/2010/main" val="153303148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D4690F-8292-D2C5-1805-1577BD3C99F2}"/>
              </a:ext>
            </a:extLst>
          </p:cNvPr>
          <p:cNvSpPr>
            <a:spLocks noGrp="1"/>
          </p:cNvSpPr>
          <p:nvPr>
            <p:ph type="title"/>
          </p:nvPr>
        </p:nvSpPr>
        <p:spPr/>
        <p:txBody>
          <a:bodyPr/>
          <a:lstStyle/>
          <a:p>
            <a:r>
              <a:rPr lang="pl-PL" dirty="0"/>
              <a:t>Zasady ogólne (2 z 7) </a:t>
            </a:r>
          </a:p>
        </p:txBody>
      </p:sp>
      <p:sp>
        <p:nvSpPr>
          <p:cNvPr id="3" name="Symbol zastępczy zawartości 2">
            <a:extLst>
              <a:ext uri="{FF2B5EF4-FFF2-40B4-BE49-F238E27FC236}">
                <a16:creationId xmlns:a16="http://schemas.microsoft.com/office/drawing/2014/main" id="{98585E58-2994-B6F3-967B-7E405CED7AF3}"/>
              </a:ext>
            </a:extLst>
          </p:cNvPr>
          <p:cNvSpPr>
            <a:spLocks noGrp="1"/>
          </p:cNvSpPr>
          <p:nvPr>
            <p:ph idx="1"/>
          </p:nvPr>
        </p:nvSpPr>
        <p:spPr/>
        <p:txBody>
          <a:bodyPr/>
          <a:lstStyle/>
          <a:p>
            <a:r>
              <a:rPr lang="pl-PL" sz="2400" dirty="0"/>
              <a:t>Podstawowym sposobem zapewniania dostępności komunikacji jest Uniwersalne projektowanie.</a:t>
            </a:r>
          </a:p>
          <a:p>
            <a:r>
              <a:rPr lang="pl-PL" sz="2400" dirty="0"/>
              <a:t>Racjonalne usprawnienie jest drugim sposobem zapewniania dostępności komunikacji.</a:t>
            </a:r>
          </a:p>
          <a:p>
            <a:r>
              <a:rPr lang="pl-PL" sz="2400" dirty="0"/>
              <a:t>Jeśli ze względów technicznych lub prawnych nie jest możliwe zastosowanie uniwersalnego projektowania ani racjonalnego usprawnienia, </a:t>
            </a:r>
            <a:r>
              <a:rPr lang="pl-PL" dirty="0"/>
              <a:t>należy zaproponować</a:t>
            </a:r>
            <a:r>
              <a:rPr lang="pl-PL" sz="2400" dirty="0"/>
              <a:t> Dostęp alternatywny.</a:t>
            </a:r>
          </a:p>
          <a:p>
            <a:endParaRPr lang="pl-PL" dirty="0"/>
          </a:p>
        </p:txBody>
      </p:sp>
    </p:spTree>
    <p:extLst>
      <p:ext uri="{BB962C8B-B14F-4D97-AF65-F5344CB8AC3E}">
        <p14:creationId xmlns:p14="http://schemas.microsoft.com/office/powerpoint/2010/main" val="47669354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0F538B5-D7A0-B1B5-DC98-49FACA25A2E5}"/>
              </a:ext>
            </a:extLst>
          </p:cNvPr>
          <p:cNvSpPr>
            <a:spLocks noGrp="1"/>
          </p:cNvSpPr>
          <p:nvPr>
            <p:ph type="title"/>
          </p:nvPr>
        </p:nvSpPr>
        <p:spPr/>
        <p:txBody>
          <a:bodyPr/>
          <a:lstStyle/>
          <a:p>
            <a:r>
              <a:rPr lang="pl-PL" dirty="0"/>
              <a:t>Zasady ogólne (3 z 7) </a:t>
            </a:r>
          </a:p>
        </p:txBody>
      </p:sp>
      <p:sp>
        <p:nvSpPr>
          <p:cNvPr id="3" name="Symbol zastępczy zawartości 2">
            <a:extLst>
              <a:ext uri="{FF2B5EF4-FFF2-40B4-BE49-F238E27FC236}">
                <a16:creationId xmlns:a16="http://schemas.microsoft.com/office/drawing/2014/main" id="{FC6EC2A2-AA55-3254-5010-E5975539EA05}"/>
              </a:ext>
            </a:extLst>
          </p:cNvPr>
          <p:cNvSpPr>
            <a:spLocks noGrp="1"/>
          </p:cNvSpPr>
          <p:nvPr>
            <p:ph idx="1"/>
          </p:nvPr>
        </p:nvSpPr>
        <p:spPr/>
        <p:txBody>
          <a:bodyPr/>
          <a:lstStyle/>
          <a:p>
            <a:r>
              <a:rPr lang="pl-PL" sz="2400" dirty="0"/>
              <a:t>Standardem w komunikacji powinno być stosowanie rozwiązań zapewniających dostępność w komunikacji z osobami z niepełnosprawnościami</a:t>
            </a:r>
          </a:p>
          <a:p>
            <a:r>
              <a:rPr lang="pl-PL" sz="2400" dirty="0"/>
              <a:t>Mogą one dotyczyć, na przykład zapewnienia wsparcia w kształceniu (w tym odpowiedniej komunikacji) z uwzględnieniem uniwersalnego projektowania lub adaptacji (racjonalnego usprawnienia) toku kształcenia</a:t>
            </a:r>
          </a:p>
          <a:p>
            <a:endParaRPr lang="pl-PL" dirty="0"/>
          </a:p>
        </p:txBody>
      </p:sp>
    </p:spTree>
    <p:extLst>
      <p:ext uri="{BB962C8B-B14F-4D97-AF65-F5344CB8AC3E}">
        <p14:creationId xmlns:p14="http://schemas.microsoft.com/office/powerpoint/2010/main" val="348078732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FF2EBF-53BD-3CFA-9FC7-8AFD2C41D53C}"/>
              </a:ext>
            </a:extLst>
          </p:cNvPr>
          <p:cNvSpPr>
            <a:spLocks noGrp="1"/>
          </p:cNvSpPr>
          <p:nvPr>
            <p:ph type="title"/>
          </p:nvPr>
        </p:nvSpPr>
        <p:spPr/>
        <p:txBody>
          <a:bodyPr/>
          <a:lstStyle/>
          <a:p>
            <a:r>
              <a:rPr lang="pl-PL" dirty="0"/>
              <a:t>Zasady ogólne (4 z 7)</a:t>
            </a:r>
          </a:p>
        </p:txBody>
      </p:sp>
      <p:sp>
        <p:nvSpPr>
          <p:cNvPr id="3" name="Symbol zastępczy zawartości 2">
            <a:extLst>
              <a:ext uri="{FF2B5EF4-FFF2-40B4-BE49-F238E27FC236}">
                <a16:creationId xmlns:a16="http://schemas.microsoft.com/office/drawing/2014/main" id="{2418BE10-51D9-0963-C3AB-E6A9CCC61AF0}"/>
              </a:ext>
            </a:extLst>
          </p:cNvPr>
          <p:cNvSpPr>
            <a:spLocks noGrp="1"/>
          </p:cNvSpPr>
          <p:nvPr>
            <p:ph idx="1"/>
          </p:nvPr>
        </p:nvSpPr>
        <p:spPr/>
        <p:txBody>
          <a:bodyPr/>
          <a:lstStyle/>
          <a:p>
            <a:r>
              <a:rPr lang="pl-PL" sz="2400" dirty="0"/>
              <a:t>W komunikacji z osobami z niepełnosprawnościami ważna jest </a:t>
            </a:r>
            <a:r>
              <a:rPr lang="pl-PL" sz="2400" b="1" dirty="0"/>
              <a:t>otwartość na różne jej formy </a:t>
            </a:r>
            <a:r>
              <a:rPr lang="pl-PL" sz="2400" dirty="0"/>
              <a:t>– które są rezultatem uwzględniania uniwersalnego projektowania lub dostosowania zgodnie z ich potrzebami.</a:t>
            </a:r>
          </a:p>
          <a:p>
            <a:r>
              <a:rPr lang="pl-PL" sz="2400" dirty="0"/>
              <a:t>Osobie z niepełnosprawnością należy zapewnić komunikację </a:t>
            </a:r>
            <a:r>
              <a:rPr lang="pl-PL" sz="2400" b="1" dirty="0"/>
              <a:t>w formie określonej przez tę osobę</a:t>
            </a:r>
            <a:r>
              <a:rPr lang="pl-PL" sz="2400" dirty="0"/>
              <a:t>, na przykład elektroniczną, pisemną, ustną, na osobności. Wnioskowana forma musi być uzasadniona przez szczególne potrzeby danej osoby.</a:t>
            </a:r>
          </a:p>
          <a:p>
            <a:endParaRPr lang="pl-PL" dirty="0"/>
          </a:p>
        </p:txBody>
      </p:sp>
    </p:spTree>
    <p:extLst>
      <p:ext uri="{BB962C8B-B14F-4D97-AF65-F5344CB8AC3E}">
        <p14:creationId xmlns:p14="http://schemas.microsoft.com/office/powerpoint/2010/main" val="16972150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47265E-52D6-B2FC-E0D0-C8A4001FCDBB}"/>
              </a:ext>
            </a:extLst>
          </p:cNvPr>
          <p:cNvSpPr>
            <a:spLocks noGrp="1"/>
          </p:cNvSpPr>
          <p:nvPr>
            <p:ph type="title"/>
          </p:nvPr>
        </p:nvSpPr>
        <p:spPr/>
        <p:txBody>
          <a:bodyPr/>
          <a:lstStyle/>
          <a:p>
            <a:r>
              <a:rPr lang="pl-PL" dirty="0"/>
              <a:t>Zasady ogólne (5 z 7) </a:t>
            </a:r>
          </a:p>
        </p:txBody>
      </p:sp>
      <p:sp>
        <p:nvSpPr>
          <p:cNvPr id="3" name="Symbol zastępczy zawartości 2">
            <a:extLst>
              <a:ext uri="{FF2B5EF4-FFF2-40B4-BE49-F238E27FC236}">
                <a16:creationId xmlns:a16="http://schemas.microsoft.com/office/drawing/2014/main" id="{C3636FFB-B10D-FB2C-5D48-F3A2DD274E5C}"/>
              </a:ext>
            </a:extLst>
          </p:cNvPr>
          <p:cNvSpPr>
            <a:spLocks noGrp="1"/>
          </p:cNvSpPr>
          <p:nvPr>
            <p:ph idx="1"/>
          </p:nvPr>
        </p:nvSpPr>
        <p:spPr>
          <a:xfrm>
            <a:off x="838200" y="1835250"/>
            <a:ext cx="10515600" cy="4351338"/>
          </a:xfrm>
        </p:spPr>
        <p:txBody>
          <a:bodyPr>
            <a:normAutofit/>
          </a:bodyPr>
          <a:lstStyle/>
          <a:p>
            <a:r>
              <a:rPr lang="pl-PL" sz="2400" dirty="0"/>
              <a:t>Niepełnosprawność może mieć podłoże somatyczne lub psychologiczne. Zapewnienie </a:t>
            </a:r>
            <a:r>
              <a:rPr lang="pl-PL" sz="2400" b="1" dirty="0"/>
              <a:t>niestresujących warunków </a:t>
            </a:r>
            <a:r>
              <a:rPr lang="pl-PL" sz="2400" dirty="0"/>
              <a:t>(rozmowa na osobności, otwartość rozmówcy itp.) może wpłynąć na jakość komunikacji.</a:t>
            </a:r>
          </a:p>
        </p:txBody>
      </p:sp>
    </p:spTree>
    <p:extLst>
      <p:ext uri="{BB962C8B-B14F-4D97-AF65-F5344CB8AC3E}">
        <p14:creationId xmlns:p14="http://schemas.microsoft.com/office/powerpoint/2010/main" val="8512686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47265E-52D6-B2FC-E0D0-C8A4001FCDBB}"/>
              </a:ext>
            </a:extLst>
          </p:cNvPr>
          <p:cNvSpPr>
            <a:spLocks noGrp="1"/>
          </p:cNvSpPr>
          <p:nvPr>
            <p:ph type="title"/>
          </p:nvPr>
        </p:nvSpPr>
        <p:spPr/>
        <p:txBody>
          <a:bodyPr/>
          <a:lstStyle/>
          <a:p>
            <a:r>
              <a:rPr lang="pl-PL" dirty="0"/>
              <a:t>Zasady ogólne (6 z 7) </a:t>
            </a:r>
          </a:p>
        </p:txBody>
      </p:sp>
      <p:sp>
        <p:nvSpPr>
          <p:cNvPr id="3" name="Symbol zastępczy zawartości 2">
            <a:extLst>
              <a:ext uri="{FF2B5EF4-FFF2-40B4-BE49-F238E27FC236}">
                <a16:creationId xmlns:a16="http://schemas.microsoft.com/office/drawing/2014/main" id="{C3636FFB-B10D-FB2C-5D48-F3A2DD274E5C}"/>
              </a:ext>
            </a:extLst>
          </p:cNvPr>
          <p:cNvSpPr>
            <a:spLocks noGrp="1"/>
          </p:cNvSpPr>
          <p:nvPr>
            <p:ph idx="1"/>
          </p:nvPr>
        </p:nvSpPr>
        <p:spPr/>
        <p:txBody>
          <a:bodyPr>
            <a:normAutofit/>
          </a:bodyPr>
          <a:lstStyle/>
          <a:p>
            <a:r>
              <a:rPr lang="pl-PL" sz="2400" dirty="0"/>
              <a:t>Osoba z niepełnosprawnością może korzystać w komunikacji ze wsparcia asystenta, na przykład:</a:t>
            </a:r>
          </a:p>
          <a:p>
            <a:pPr lvl="1"/>
            <a:r>
              <a:rPr lang="pl-PL" sz="2200" dirty="0"/>
              <a:t> tłumacza języka migowego</a:t>
            </a:r>
          </a:p>
          <a:p>
            <a:pPr lvl="1"/>
            <a:r>
              <a:rPr lang="pl-PL" sz="2200" dirty="0" err="1"/>
              <a:t>lipspeakera</a:t>
            </a:r>
            <a:r>
              <a:rPr lang="pl-PL" sz="2200" dirty="0"/>
              <a:t>, </a:t>
            </a:r>
            <a:r>
              <a:rPr lang="pl-PL" sz="2200" dirty="0" err="1"/>
              <a:t>respeakera</a:t>
            </a:r>
            <a:endParaRPr lang="pl-PL" sz="2200" dirty="0"/>
          </a:p>
          <a:p>
            <a:pPr lvl="1"/>
            <a:r>
              <a:rPr lang="pl-PL" sz="2200" dirty="0"/>
              <a:t>przewodnika (osoby niewidomej)</a:t>
            </a:r>
          </a:p>
          <a:p>
            <a:pPr lvl="1"/>
            <a:r>
              <a:rPr lang="pl-PL" sz="2200" dirty="0"/>
              <a:t>tłumacza-przewodnika osoby głuchoniewidomej</a:t>
            </a:r>
          </a:p>
          <a:p>
            <a:pPr lvl="1"/>
            <a:r>
              <a:rPr lang="pl-PL" sz="2200" dirty="0"/>
              <a:t>asystenta osoby z doświadczeniem kryzysu psychicznego, osoby w spektrum autyzmu itp.</a:t>
            </a:r>
          </a:p>
        </p:txBody>
      </p:sp>
    </p:spTree>
    <p:extLst>
      <p:ext uri="{BB962C8B-B14F-4D97-AF65-F5344CB8AC3E}">
        <p14:creationId xmlns:p14="http://schemas.microsoft.com/office/powerpoint/2010/main" val="2688402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2245F5-BEA8-366E-C096-223E7089361A}"/>
              </a:ext>
            </a:extLst>
          </p:cNvPr>
          <p:cNvSpPr>
            <a:spLocks noGrp="1"/>
          </p:cNvSpPr>
          <p:nvPr>
            <p:ph type="title"/>
          </p:nvPr>
        </p:nvSpPr>
        <p:spPr/>
        <p:txBody>
          <a:bodyPr/>
          <a:lstStyle/>
          <a:p>
            <a:r>
              <a:rPr lang="pl-PL" dirty="0"/>
              <a:t>Elastyczność użycia</a:t>
            </a:r>
          </a:p>
        </p:txBody>
      </p:sp>
      <p:sp>
        <p:nvSpPr>
          <p:cNvPr id="3" name="Symbol zastępczy zawartości 2">
            <a:extLst>
              <a:ext uri="{FF2B5EF4-FFF2-40B4-BE49-F238E27FC236}">
                <a16:creationId xmlns:a16="http://schemas.microsoft.com/office/drawing/2014/main" id="{099FEC03-CB01-73A9-40BC-B40D2560316F}"/>
              </a:ext>
            </a:extLst>
          </p:cNvPr>
          <p:cNvSpPr>
            <a:spLocks noGrp="1"/>
          </p:cNvSpPr>
          <p:nvPr>
            <p:ph idx="1"/>
          </p:nvPr>
        </p:nvSpPr>
        <p:spPr>
          <a:xfrm>
            <a:off x="838200" y="1825625"/>
            <a:ext cx="4721352" cy="4351338"/>
          </a:xfrm>
        </p:spPr>
        <p:txBody>
          <a:bodyPr>
            <a:normAutofit fontScale="92500"/>
          </a:bodyPr>
          <a:lstStyle/>
          <a:p>
            <a:pPr>
              <a:lnSpc>
                <a:spcPct val="120000"/>
              </a:lnSpc>
            </a:pPr>
            <a:r>
              <a:rPr lang="pl-PL" sz="2400" dirty="0"/>
              <a:t>dostarczane rozwiązania powinny być użyteczne dla możliwie najszerszej grupy odbiorców </a:t>
            </a:r>
          </a:p>
          <a:p>
            <a:pPr>
              <a:lnSpc>
                <a:spcPct val="120000"/>
              </a:lnSpc>
            </a:pPr>
            <a:r>
              <a:rPr lang="pl-PL" sz="2400" dirty="0"/>
              <a:t>oraz umożliwiać wybór</a:t>
            </a:r>
          </a:p>
          <a:p>
            <a:r>
              <a:rPr lang="pl-PL" dirty="0"/>
              <a:t>Na zdjęciu: pulpity są przewidziane tylko dla osób praworęcznych, potrzeby osób leworęcznych nie zostały uwzględnione.</a:t>
            </a:r>
          </a:p>
          <a:p>
            <a:pPr>
              <a:lnSpc>
                <a:spcPct val="120000"/>
              </a:lnSpc>
            </a:pPr>
            <a:endParaRPr lang="pl-PL" sz="2400" dirty="0"/>
          </a:p>
        </p:txBody>
      </p:sp>
      <p:pic>
        <p:nvPicPr>
          <p:cNvPr id="4" name="Obraz 3" descr="Aula wykładowa wszystkie pulpity są dla osób leworęcznych">
            <a:extLst>
              <a:ext uri="{FF2B5EF4-FFF2-40B4-BE49-F238E27FC236}">
                <a16:creationId xmlns:a16="http://schemas.microsoft.com/office/drawing/2014/main" id="{281BD49C-F9D5-CBDF-0762-8F29E71B66A2}"/>
              </a:ext>
            </a:extLst>
          </p:cNvPr>
          <p:cNvPicPr>
            <a:picLocks noChangeAspect="1"/>
          </p:cNvPicPr>
          <p:nvPr/>
        </p:nvPicPr>
        <p:blipFill>
          <a:blip r:embed="rId3"/>
          <a:stretch>
            <a:fillRect/>
          </a:stretch>
        </p:blipFill>
        <p:spPr>
          <a:xfrm>
            <a:off x="5864352" y="1877743"/>
            <a:ext cx="5908309" cy="4434157"/>
          </a:xfrm>
          <a:prstGeom prst="rect">
            <a:avLst/>
          </a:prstGeom>
          <a:ln w="19050">
            <a:solidFill>
              <a:schemeClr val="tx1"/>
            </a:solidFill>
          </a:ln>
        </p:spPr>
      </p:pic>
    </p:spTree>
    <p:extLst>
      <p:ext uri="{BB962C8B-B14F-4D97-AF65-F5344CB8AC3E}">
        <p14:creationId xmlns:p14="http://schemas.microsoft.com/office/powerpoint/2010/main" val="338156443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49F7DC-4377-FDB7-8F0B-E13F0EF72474}"/>
              </a:ext>
            </a:extLst>
          </p:cNvPr>
          <p:cNvSpPr>
            <a:spLocks noGrp="1"/>
          </p:cNvSpPr>
          <p:nvPr>
            <p:ph type="title"/>
          </p:nvPr>
        </p:nvSpPr>
        <p:spPr/>
        <p:txBody>
          <a:bodyPr/>
          <a:lstStyle/>
          <a:p>
            <a:r>
              <a:rPr lang="pl-PL" dirty="0"/>
              <a:t>Zasady ogólne (7 z 7) </a:t>
            </a:r>
          </a:p>
        </p:txBody>
      </p:sp>
      <p:sp>
        <p:nvSpPr>
          <p:cNvPr id="3" name="Symbol zastępczy zawartości 2">
            <a:extLst>
              <a:ext uri="{FF2B5EF4-FFF2-40B4-BE49-F238E27FC236}">
                <a16:creationId xmlns:a16="http://schemas.microsoft.com/office/drawing/2014/main" id="{9406A874-A577-DE6C-92D8-6D121C0904C7}"/>
              </a:ext>
            </a:extLst>
          </p:cNvPr>
          <p:cNvSpPr>
            <a:spLocks noGrp="1"/>
          </p:cNvSpPr>
          <p:nvPr>
            <p:ph idx="1"/>
          </p:nvPr>
        </p:nvSpPr>
        <p:spPr/>
        <p:txBody>
          <a:bodyPr>
            <a:normAutofit/>
          </a:bodyPr>
          <a:lstStyle/>
          <a:p>
            <a:r>
              <a:rPr lang="pl-PL" sz="2400" dirty="0"/>
              <a:t>Miejsce przekazywania informacji powinno być </a:t>
            </a:r>
            <a:r>
              <a:rPr lang="pl-PL" sz="2400" b="1" dirty="0"/>
              <a:t>łatwo widoczne i łatwo dostępne</a:t>
            </a:r>
            <a:r>
              <a:rPr lang="pl-PL" sz="2400" dirty="0"/>
              <a:t>. Przykładowo, informacja o prowadzących, salach itp. powinna znajdować się w widocznym miejscu takim jak tablica. </a:t>
            </a:r>
          </a:p>
          <a:p>
            <a:r>
              <a:rPr lang="pl-PL" dirty="0"/>
              <a:t>Ważne</a:t>
            </a:r>
            <a:r>
              <a:rPr lang="pl-PL" sz="2400" dirty="0"/>
              <a:t> jest udostępnianie tych informacji przede wszystkim (także) </a:t>
            </a:r>
            <a:r>
              <a:rPr lang="pl-PL" sz="2400" b="1" dirty="0"/>
              <a:t>na stronie internetowej</a:t>
            </a:r>
            <a:r>
              <a:rPr lang="pl-PL" sz="2400" dirty="0"/>
              <a:t>. Chodzi o to, </a:t>
            </a:r>
            <a:r>
              <a:rPr lang="pl-PL" dirty="0"/>
              <a:t>że</a:t>
            </a:r>
            <a:r>
              <a:rPr lang="pl-PL" sz="2400" dirty="0"/>
              <a:t>by wszystkie osoby, a zwłaszcza osoby z niepełnosprawnościami, miały do nich łatwy i prosty dostęp (nie musiały o nie dopytywać).</a:t>
            </a:r>
          </a:p>
        </p:txBody>
      </p:sp>
    </p:spTree>
    <p:extLst>
      <p:ext uri="{BB962C8B-B14F-4D97-AF65-F5344CB8AC3E}">
        <p14:creationId xmlns:p14="http://schemas.microsoft.com/office/powerpoint/2010/main" val="234347157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8B3FB2-4679-7A7A-1D01-3B551761F728}"/>
              </a:ext>
            </a:extLst>
          </p:cNvPr>
          <p:cNvSpPr>
            <a:spLocks noGrp="1"/>
          </p:cNvSpPr>
          <p:nvPr>
            <p:ph type="title"/>
          </p:nvPr>
        </p:nvSpPr>
        <p:spPr/>
        <p:txBody>
          <a:bodyPr>
            <a:normAutofit/>
          </a:bodyPr>
          <a:lstStyle/>
          <a:p>
            <a:r>
              <a:rPr lang="pl-PL" dirty="0"/>
              <a:t>Odbieranie informacji przez osobę </a:t>
            </a:r>
            <a:br>
              <a:rPr lang="pl-PL" dirty="0"/>
            </a:br>
            <a:r>
              <a:rPr lang="pl-PL" dirty="0"/>
              <a:t>z niepełnosprawnością (1 z 2)</a:t>
            </a:r>
          </a:p>
        </p:txBody>
      </p:sp>
      <p:sp>
        <p:nvSpPr>
          <p:cNvPr id="3" name="Symbol zastępczy zawartości 2">
            <a:extLst>
              <a:ext uri="{FF2B5EF4-FFF2-40B4-BE49-F238E27FC236}">
                <a16:creationId xmlns:a16="http://schemas.microsoft.com/office/drawing/2014/main" id="{8B92AFB8-E856-3711-B959-0D07093AE932}"/>
              </a:ext>
            </a:extLst>
          </p:cNvPr>
          <p:cNvSpPr>
            <a:spLocks noGrp="1"/>
          </p:cNvSpPr>
          <p:nvPr>
            <p:ph idx="1"/>
          </p:nvPr>
        </p:nvSpPr>
        <p:spPr/>
        <p:txBody>
          <a:bodyPr>
            <a:normAutofit/>
          </a:bodyPr>
          <a:lstStyle/>
          <a:p>
            <a:r>
              <a:rPr lang="pl-PL" sz="2400" dirty="0"/>
              <a:t>Odbiór informacji – jak czytanie – może zajmować </a:t>
            </a:r>
            <a:r>
              <a:rPr lang="pl-PL" sz="2400" b="1" dirty="0"/>
              <a:t>więcej czasu</a:t>
            </a:r>
            <a:r>
              <a:rPr lang="pl-PL" sz="2400" dirty="0"/>
              <a:t>.</a:t>
            </a:r>
          </a:p>
          <a:p>
            <a:r>
              <a:rPr lang="pl-PL" sz="2400" dirty="0"/>
              <a:t>Odbiór informacji może także wymagać korzystania z </a:t>
            </a:r>
            <a:r>
              <a:rPr lang="pl-PL" sz="2400" b="1" dirty="0"/>
              <a:t>technologii wspomagających</a:t>
            </a:r>
            <a:r>
              <a:rPr lang="pl-PL" sz="2400" dirty="0"/>
              <a:t> (jak lupa, komputer z odpowiednim oprogramowaniem, pętla indukcyjna itp.)</a:t>
            </a:r>
          </a:p>
          <a:p>
            <a:r>
              <a:rPr lang="pl-PL" sz="2400" dirty="0"/>
              <a:t>Zapoznanie się z informacją może wymagać jej </a:t>
            </a:r>
            <a:r>
              <a:rPr lang="pl-PL" sz="2400" b="1" dirty="0"/>
              <a:t>odbioru innym zmysłem </a:t>
            </a:r>
            <a:r>
              <a:rPr lang="pl-PL" sz="2400" dirty="0"/>
              <a:t>lub zmiany jej formy (z drukowanej na elektroniczną, z tekstowej na dotykową jak materiały w Brajlu, ze słownej na język migowy itp.).</a:t>
            </a:r>
          </a:p>
        </p:txBody>
      </p:sp>
    </p:spTree>
    <p:extLst>
      <p:ext uri="{BB962C8B-B14F-4D97-AF65-F5344CB8AC3E}">
        <p14:creationId xmlns:p14="http://schemas.microsoft.com/office/powerpoint/2010/main" val="147217610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17E77E-0220-E8B1-0D2D-421A6735E234}"/>
              </a:ext>
            </a:extLst>
          </p:cNvPr>
          <p:cNvSpPr>
            <a:spLocks noGrp="1"/>
          </p:cNvSpPr>
          <p:nvPr>
            <p:ph type="title"/>
          </p:nvPr>
        </p:nvSpPr>
        <p:spPr/>
        <p:txBody>
          <a:bodyPr>
            <a:normAutofit/>
          </a:bodyPr>
          <a:lstStyle/>
          <a:p>
            <a:r>
              <a:rPr lang="pl-PL" dirty="0"/>
              <a:t>Odbieranie informacji przez osobę </a:t>
            </a:r>
            <a:br>
              <a:rPr lang="pl-PL" dirty="0"/>
            </a:br>
            <a:r>
              <a:rPr lang="pl-PL" dirty="0"/>
              <a:t>z niepełnosprawnością (2 z 2)</a:t>
            </a:r>
          </a:p>
        </p:txBody>
      </p:sp>
      <p:sp>
        <p:nvSpPr>
          <p:cNvPr id="3" name="Symbol zastępczy zawartości 2">
            <a:extLst>
              <a:ext uri="{FF2B5EF4-FFF2-40B4-BE49-F238E27FC236}">
                <a16:creationId xmlns:a16="http://schemas.microsoft.com/office/drawing/2014/main" id="{B009956E-FBA8-F305-F7F5-A2613995508D}"/>
              </a:ext>
            </a:extLst>
          </p:cNvPr>
          <p:cNvSpPr>
            <a:spLocks noGrp="1"/>
          </p:cNvSpPr>
          <p:nvPr>
            <p:ph idx="1"/>
          </p:nvPr>
        </p:nvSpPr>
        <p:spPr/>
        <p:txBody>
          <a:bodyPr/>
          <a:lstStyle/>
          <a:p>
            <a:r>
              <a:rPr lang="pl-PL" sz="2400" dirty="0"/>
              <a:t>Innym sposobem odbierania informacji jest korzystanie ze </a:t>
            </a:r>
            <a:r>
              <a:rPr lang="pl-PL" sz="2400" b="1" dirty="0"/>
              <a:t>specjalnych pomocy </a:t>
            </a:r>
            <a:r>
              <a:rPr lang="pl-PL" sz="2400" dirty="0"/>
              <a:t>jak </a:t>
            </a:r>
            <a:r>
              <a:rPr lang="pl-PL" sz="2400" dirty="0" err="1"/>
              <a:t>tyflografika</a:t>
            </a:r>
            <a:r>
              <a:rPr lang="pl-PL" sz="2400" dirty="0"/>
              <a:t> (wypukła grafika), urządzeń udźwiękawiające, itp.</a:t>
            </a:r>
          </a:p>
          <a:p>
            <a:r>
              <a:rPr lang="pl-PL" sz="2400" dirty="0"/>
              <a:t>Osoba z niepełnosprawnością może nie być w stanie przygotowywać notatek w klasycznej formie. W takim wypadku </a:t>
            </a:r>
            <a:r>
              <a:rPr lang="pl-PL" sz="2400" b="1" dirty="0"/>
              <a:t>nagrywanie zajęć </a:t>
            </a:r>
            <a:r>
              <a:rPr lang="pl-PL" sz="2400" dirty="0"/>
              <a:t>może być podstawową formą sporządzania notatek.</a:t>
            </a:r>
          </a:p>
          <a:p>
            <a:endParaRPr lang="pl-PL" dirty="0"/>
          </a:p>
        </p:txBody>
      </p:sp>
    </p:spTree>
    <p:extLst>
      <p:ext uri="{BB962C8B-B14F-4D97-AF65-F5344CB8AC3E}">
        <p14:creationId xmlns:p14="http://schemas.microsoft.com/office/powerpoint/2010/main" val="122668363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A68CD2-69BD-2160-354B-71899508A24F}"/>
              </a:ext>
            </a:extLst>
          </p:cNvPr>
          <p:cNvSpPr>
            <a:spLocks noGrp="1"/>
          </p:cNvSpPr>
          <p:nvPr>
            <p:ph type="title"/>
          </p:nvPr>
        </p:nvSpPr>
        <p:spPr/>
        <p:txBody>
          <a:bodyPr>
            <a:normAutofit/>
          </a:bodyPr>
          <a:lstStyle/>
          <a:p>
            <a:r>
              <a:rPr lang="pl-PL" dirty="0"/>
              <a:t>Przekazywanie informacji przez osobę z niepełnosprawnością (1 z 6)</a:t>
            </a:r>
          </a:p>
        </p:txBody>
      </p:sp>
      <p:sp>
        <p:nvSpPr>
          <p:cNvPr id="3" name="Symbol zastępczy zawartości 2">
            <a:extLst>
              <a:ext uri="{FF2B5EF4-FFF2-40B4-BE49-F238E27FC236}">
                <a16:creationId xmlns:a16="http://schemas.microsoft.com/office/drawing/2014/main" id="{BE5DFD8D-80B3-2823-F23C-DF2736B5C06C}"/>
              </a:ext>
            </a:extLst>
          </p:cNvPr>
          <p:cNvSpPr>
            <a:spLocks noGrp="1"/>
          </p:cNvSpPr>
          <p:nvPr>
            <p:ph idx="1"/>
          </p:nvPr>
        </p:nvSpPr>
        <p:spPr/>
        <p:txBody>
          <a:bodyPr/>
          <a:lstStyle/>
          <a:p>
            <a:r>
              <a:rPr lang="pl-PL" sz="2400" dirty="0"/>
              <a:t>Osoba z niepełnosprawnością może nie być w stanie przekazać informacji w standardowy sposób dla danej sytuacji, na przykład: </a:t>
            </a:r>
          </a:p>
          <a:p>
            <a:pPr lvl="1"/>
            <a:r>
              <a:rPr lang="pl-PL" dirty="0"/>
              <a:t>mową</a:t>
            </a:r>
          </a:p>
          <a:p>
            <a:pPr lvl="1"/>
            <a:r>
              <a:rPr lang="pl-PL" dirty="0"/>
              <a:t>pismem (na kartce, tablicy itp.)</a:t>
            </a:r>
          </a:p>
          <a:p>
            <a:pPr lvl="1"/>
            <a:r>
              <a:rPr lang="pl-PL" dirty="0"/>
              <a:t>ruchem (zgłosić się do odpowiedzi przez podniesienie ręki itp.)</a:t>
            </a:r>
          </a:p>
          <a:p>
            <a:pPr lvl="1"/>
            <a:r>
              <a:rPr lang="pl-PL" dirty="0"/>
              <a:t>w pozycji stojącej (tylko w siedzącej lub (pół)leżącej itp.)</a:t>
            </a:r>
          </a:p>
        </p:txBody>
      </p:sp>
    </p:spTree>
    <p:extLst>
      <p:ext uri="{BB962C8B-B14F-4D97-AF65-F5344CB8AC3E}">
        <p14:creationId xmlns:p14="http://schemas.microsoft.com/office/powerpoint/2010/main" val="53627330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A68CD2-69BD-2160-354B-71899508A24F}"/>
              </a:ext>
            </a:extLst>
          </p:cNvPr>
          <p:cNvSpPr>
            <a:spLocks noGrp="1"/>
          </p:cNvSpPr>
          <p:nvPr>
            <p:ph type="title"/>
          </p:nvPr>
        </p:nvSpPr>
        <p:spPr/>
        <p:txBody>
          <a:bodyPr>
            <a:normAutofit/>
          </a:bodyPr>
          <a:lstStyle/>
          <a:p>
            <a:r>
              <a:rPr lang="pl-PL" dirty="0"/>
              <a:t>Przekazywanie informacji przez osobę z niepełnosprawnością (2 z 6)</a:t>
            </a:r>
          </a:p>
        </p:txBody>
      </p:sp>
      <p:sp>
        <p:nvSpPr>
          <p:cNvPr id="3" name="Symbol zastępczy zawartości 2">
            <a:extLst>
              <a:ext uri="{FF2B5EF4-FFF2-40B4-BE49-F238E27FC236}">
                <a16:creationId xmlns:a16="http://schemas.microsoft.com/office/drawing/2014/main" id="{BE5DFD8D-80B3-2823-F23C-DF2736B5C06C}"/>
              </a:ext>
            </a:extLst>
          </p:cNvPr>
          <p:cNvSpPr>
            <a:spLocks noGrp="1"/>
          </p:cNvSpPr>
          <p:nvPr>
            <p:ph idx="1"/>
          </p:nvPr>
        </p:nvSpPr>
        <p:spPr/>
        <p:txBody>
          <a:bodyPr>
            <a:normAutofit/>
          </a:bodyPr>
          <a:lstStyle/>
          <a:p>
            <a:r>
              <a:rPr lang="pl-PL" dirty="0"/>
              <a:t>Osoba z niepełnosprawnością ma prawo do korzystania z danego kanału komunikacji, nawet jeśli jest to dla niej trudne lub trudne dla drugiej osoby </a:t>
            </a:r>
          </a:p>
          <a:p>
            <a:pPr lvl="1"/>
            <a:r>
              <a:rPr lang="pl-PL" dirty="0"/>
              <a:t>na przykład korzystanie z mowy w przypadku osób g/Głuchych i słabosłyszących lub osób z niepełnosprawnością mowy</a:t>
            </a:r>
          </a:p>
          <a:p>
            <a:pPr lvl="1"/>
            <a:r>
              <a:rPr lang="pl-PL" dirty="0"/>
              <a:t>warto okazać wtedy szacunek, otwartość i cierpliwość</a:t>
            </a:r>
          </a:p>
        </p:txBody>
      </p:sp>
    </p:spTree>
    <p:extLst>
      <p:ext uri="{BB962C8B-B14F-4D97-AF65-F5344CB8AC3E}">
        <p14:creationId xmlns:p14="http://schemas.microsoft.com/office/powerpoint/2010/main" val="306939439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A68CD2-69BD-2160-354B-71899508A24F}"/>
              </a:ext>
            </a:extLst>
          </p:cNvPr>
          <p:cNvSpPr>
            <a:spLocks noGrp="1"/>
          </p:cNvSpPr>
          <p:nvPr>
            <p:ph type="title"/>
          </p:nvPr>
        </p:nvSpPr>
        <p:spPr/>
        <p:txBody>
          <a:bodyPr>
            <a:normAutofit/>
          </a:bodyPr>
          <a:lstStyle/>
          <a:p>
            <a:r>
              <a:rPr lang="pl-PL" dirty="0"/>
              <a:t>Przekazywanie informacji przez osobę z niepełnosprawnością (3 z 6)</a:t>
            </a:r>
          </a:p>
        </p:txBody>
      </p:sp>
      <p:sp>
        <p:nvSpPr>
          <p:cNvPr id="3" name="Symbol zastępczy zawartości 2">
            <a:extLst>
              <a:ext uri="{FF2B5EF4-FFF2-40B4-BE49-F238E27FC236}">
                <a16:creationId xmlns:a16="http://schemas.microsoft.com/office/drawing/2014/main" id="{BE5DFD8D-80B3-2823-F23C-DF2736B5C06C}"/>
              </a:ext>
            </a:extLst>
          </p:cNvPr>
          <p:cNvSpPr>
            <a:spLocks noGrp="1"/>
          </p:cNvSpPr>
          <p:nvPr>
            <p:ph idx="1"/>
          </p:nvPr>
        </p:nvSpPr>
        <p:spPr/>
        <p:txBody>
          <a:bodyPr/>
          <a:lstStyle/>
          <a:p>
            <a:r>
              <a:rPr lang="pl-PL" dirty="0"/>
              <a:t>Nawet jeśli osoba korzysta z danego zmysłu, to może nie być w stanie komunikować się z jego wykorzystaniem (w szczególności prowadzić rozmowy) </a:t>
            </a:r>
          </a:p>
          <a:p>
            <a:pPr lvl="1"/>
            <a:r>
              <a:rPr lang="pl-PL" dirty="0"/>
              <a:t>na przykład w sytuacji stresowej ze względu na neurologiczne podłoże niepełnosprawności lub doświadczenie kryzysu psychicznego.</a:t>
            </a:r>
          </a:p>
          <a:p>
            <a:endParaRPr lang="pl-PL" dirty="0"/>
          </a:p>
        </p:txBody>
      </p:sp>
    </p:spTree>
    <p:extLst>
      <p:ext uri="{BB962C8B-B14F-4D97-AF65-F5344CB8AC3E}">
        <p14:creationId xmlns:p14="http://schemas.microsoft.com/office/powerpoint/2010/main" val="106584617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C99423-95DE-AD59-89C7-CF6E24291C92}"/>
              </a:ext>
            </a:extLst>
          </p:cNvPr>
          <p:cNvSpPr>
            <a:spLocks noGrp="1"/>
          </p:cNvSpPr>
          <p:nvPr>
            <p:ph type="title"/>
          </p:nvPr>
        </p:nvSpPr>
        <p:spPr/>
        <p:txBody>
          <a:bodyPr>
            <a:normAutofit/>
          </a:bodyPr>
          <a:lstStyle/>
          <a:p>
            <a:r>
              <a:rPr lang="pl-PL" dirty="0"/>
              <a:t>Przekazywanie informacji przez osobę z niepełnosprawnością (4 z 6)</a:t>
            </a:r>
          </a:p>
        </p:txBody>
      </p:sp>
      <p:sp>
        <p:nvSpPr>
          <p:cNvPr id="3" name="Symbol zastępczy zawartości 2">
            <a:extLst>
              <a:ext uri="{FF2B5EF4-FFF2-40B4-BE49-F238E27FC236}">
                <a16:creationId xmlns:a16="http://schemas.microsoft.com/office/drawing/2014/main" id="{1B9A73E7-EA8A-DC55-7B68-D10F048DF7BF}"/>
              </a:ext>
            </a:extLst>
          </p:cNvPr>
          <p:cNvSpPr>
            <a:spLocks noGrp="1"/>
          </p:cNvSpPr>
          <p:nvPr>
            <p:ph idx="1"/>
          </p:nvPr>
        </p:nvSpPr>
        <p:spPr/>
        <p:txBody>
          <a:bodyPr/>
          <a:lstStyle/>
          <a:p>
            <a:r>
              <a:rPr lang="pl-PL" sz="2400" dirty="0"/>
              <a:t>Osoba z niepełnosprawnością mogła nie (w pełni) wykształcić </a:t>
            </a:r>
            <a:r>
              <a:rPr lang="pl-PL" sz="2400" b="1" dirty="0"/>
              <a:t>komunikację niewerbalną </a:t>
            </a:r>
            <a:r>
              <a:rPr lang="pl-PL" sz="2400" dirty="0"/>
              <a:t>(jak gesty, mimika, postawa ciała) albo ją utracić.</a:t>
            </a:r>
          </a:p>
          <a:p>
            <a:r>
              <a:rPr lang="pl-PL" sz="2400" dirty="0"/>
              <a:t>Jej </a:t>
            </a:r>
            <a:r>
              <a:rPr lang="pl-PL" sz="2400" b="1" dirty="0"/>
              <a:t>nieświadome zachowanie </a:t>
            </a:r>
            <a:r>
              <a:rPr lang="pl-PL" sz="2400" dirty="0"/>
              <a:t>może u drugiej osoby wywoływać niezamierzone wrażenie (na przykład patrzenie bokiem na rozmówcę ze względu na niepełnosprawność wzroku).</a:t>
            </a:r>
          </a:p>
          <a:p>
            <a:endParaRPr lang="pl-PL" dirty="0"/>
          </a:p>
          <a:p>
            <a:endParaRPr lang="pl-PL" dirty="0"/>
          </a:p>
        </p:txBody>
      </p:sp>
    </p:spTree>
    <p:extLst>
      <p:ext uri="{BB962C8B-B14F-4D97-AF65-F5344CB8AC3E}">
        <p14:creationId xmlns:p14="http://schemas.microsoft.com/office/powerpoint/2010/main" val="190332434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2C9C843-E37C-86C7-94E4-1BEDBCAA2750}"/>
              </a:ext>
            </a:extLst>
          </p:cNvPr>
          <p:cNvSpPr>
            <a:spLocks noGrp="1"/>
          </p:cNvSpPr>
          <p:nvPr>
            <p:ph type="title"/>
          </p:nvPr>
        </p:nvSpPr>
        <p:spPr/>
        <p:txBody>
          <a:bodyPr>
            <a:normAutofit/>
          </a:bodyPr>
          <a:lstStyle/>
          <a:p>
            <a:r>
              <a:rPr lang="pl-PL" dirty="0"/>
              <a:t>Przekazywanie informacji przez osobę z niepełnosprawnością (5 z 6)</a:t>
            </a:r>
          </a:p>
        </p:txBody>
      </p:sp>
      <p:sp>
        <p:nvSpPr>
          <p:cNvPr id="3" name="Symbol zastępczy zawartości 2">
            <a:extLst>
              <a:ext uri="{FF2B5EF4-FFF2-40B4-BE49-F238E27FC236}">
                <a16:creationId xmlns:a16="http://schemas.microsoft.com/office/drawing/2014/main" id="{ED4FB0E4-DDF1-C04B-0550-908DF2A8BE05}"/>
              </a:ext>
            </a:extLst>
          </p:cNvPr>
          <p:cNvSpPr>
            <a:spLocks noGrp="1"/>
          </p:cNvSpPr>
          <p:nvPr>
            <p:ph idx="1"/>
          </p:nvPr>
        </p:nvSpPr>
        <p:spPr/>
        <p:txBody>
          <a:bodyPr/>
          <a:lstStyle/>
          <a:p>
            <a:r>
              <a:rPr lang="pl-PL" sz="2400" dirty="0"/>
              <a:t>Nadawanie informacji – jak mówienie czy pisanie – może zajmować </a:t>
            </a:r>
            <a:r>
              <a:rPr lang="pl-PL" sz="2400" b="1" dirty="0"/>
              <a:t>więcej czasu.</a:t>
            </a:r>
          </a:p>
          <a:p>
            <a:r>
              <a:rPr lang="pl-PL" sz="2400" dirty="0"/>
              <a:t>Przekazanie informacji może wymagać jej </a:t>
            </a:r>
            <a:r>
              <a:rPr lang="pl-PL" sz="2400" b="1" dirty="0"/>
              <a:t>nadania innym zmysłem lub zmiany jej formy</a:t>
            </a:r>
            <a:r>
              <a:rPr lang="pl-PL" sz="2400" dirty="0"/>
              <a:t> (z mowy na tekst, z języka migowego na mowę itp.).</a:t>
            </a:r>
          </a:p>
          <a:p>
            <a:r>
              <a:rPr lang="pl-PL" sz="2400" dirty="0"/>
              <a:t>Nadawanie informacji może także wymagać korzystania z </a:t>
            </a:r>
            <a:r>
              <a:rPr lang="pl-PL" sz="2400" b="1" dirty="0"/>
              <a:t>technologii wspomagających</a:t>
            </a:r>
            <a:r>
              <a:rPr lang="pl-PL" sz="2400" dirty="0"/>
              <a:t> (jak tłumacz on-line czy syntezator mowy).</a:t>
            </a:r>
          </a:p>
          <a:p>
            <a:endParaRPr lang="pl-PL" dirty="0"/>
          </a:p>
        </p:txBody>
      </p:sp>
    </p:spTree>
    <p:extLst>
      <p:ext uri="{BB962C8B-B14F-4D97-AF65-F5344CB8AC3E}">
        <p14:creationId xmlns:p14="http://schemas.microsoft.com/office/powerpoint/2010/main" val="23171476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4D4AE8-CFD0-2693-13DB-37A5CB7951A6}"/>
              </a:ext>
            </a:extLst>
          </p:cNvPr>
          <p:cNvSpPr>
            <a:spLocks noGrp="1"/>
          </p:cNvSpPr>
          <p:nvPr>
            <p:ph type="title"/>
          </p:nvPr>
        </p:nvSpPr>
        <p:spPr/>
        <p:txBody>
          <a:bodyPr>
            <a:normAutofit/>
          </a:bodyPr>
          <a:lstStyle/>
          <a:p>
            <a:r>
              <a:rPr lang="pl-PL" dirty="0"/>
              <a:t>Przekazywanie informacji przez osobę z niepełnosprawnością (6 z 6)</a:t>
            </a:r>
          </a:p>
        </p:txBody>
      </p:sp>
      <p:sp>
        <p:nvSpPr>
          <p:cNvPr id="3" name="Symbol zastępczy zawartości 2">
            <a:extLst>
              <a:ext uri="{FF2B5EF4-FFF2-40B4-BE49-F238E27FC236}">
                <a16:creationId xmlns:a16="http://schemas.microsoft.com/office/drawing/2014/main" id="{C5346677-177E-EAD8-15F3-F4B34D8F3514}"/>
              </a:ext>
            </a:extLst>
          </p:cNvPr>
          <p:cNvSpPr>
            <a:spLocks noGrp="1"/>
          </p:cNvSpPr>
          <p:nvPr>
            <p:ph idx="1"/>
          </p:nvPr>
        </p:nvSpPr>
        <p:spPr/>
        <p:txBody>
          <a:bodyPr>
            <a:normAutofit/>
          </a:bodyPr>
          <a:lstStyle/>
          <a:p>
            <a:r>
              <a:rPr lang="pl-PL" sz="2400" dirty="0"/>
              <a:t>Osoba z niepełnosprawnością może odczuwać </a:t>
            </a:r>
            <a:r>
              <a:rPr lang="pl-PL" sz="2400" b="1" dirty="0"/>
              <a:t>lęk przed kontaktem </a:t>
            </a:r>
            <a:r>
              <a:rPr lang="pl-PL" sz="2400" dirty="0"/>
              <a:t>lub trudność w jego realizacji (na przykład osoba z doświadczeniem kryzysu psychicznego lub osoba w spektrum autyzmu). </a:t>
            </a:r>
          </a:p>
          <a:p>
            <a:r>
              <a:rPr lang="pl-PL" sz="2400" dirty="0"/>
              <a:t>Z tego powodu może preferować </a:t>
            </a:r>
            <a:r>
              <a:rPr lang="pl-PL" sz="2400" b="1" dirty="0"/>
              <a:t>komunikację pośrednią </a:t>
            </a:r>
            <a:r>
              <a:rPr lang="pl-PL" sz="2400" dirty="0"/>
              <a:t>(bez kontaktu osobistego), na przykład elektroniczną lub pisemną. </a:t>
            </a:r>
          </a:p>
        </p:txBody>
      </p:sp>
    </p:spTree>
    <p:extLst>
      <p:ext uri="{BB962C8B-B14F-4D97-AF65-F5344CB8AC3E}">
        <p14:creationId xmlns:p14="http://schemas.microsoft.com/office/powerpoint/2010/main" val="64121212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59630F-30C2-45C1-D950-E8CDC2D3CE70}"/>
              </a:ext>
            </a:extLst>
          </p:cNvPr>
          <p:cNvSpPr>
            <a:spLocks noGrp="1"/>
          </p:cNvSpPr>
          <p:nvPr>
            <p:ph type="title"/>
          </p:nvPr>
        </p:nvSpPr>
        <p:spPr/>
        <p:txBody>
          <a:bodyPr/>
          <a:lstStyle/>
          <a:p>
            <a:r>
              <a:rPr lang="pl-PL" dirty="0"/>
              <a:t>Ograniczanie hałasu (1 z 2)</a:t>
            </a:r>
          </a:p>
        </p:txBody>
      </p:sp>
      <p:sp>
        <p:nvSpPr>
          <p:cNvPr id="3" name="Symbol zastępczy zawartości 2">
            <a:extLst>
              <a:ext uri="{FF2B5EF4-FFF2-40B4-BE49-F238E27FC236}">
                <a16:creationId xmlns:a16="http://schemas.microsoft.com/office/drawing/2014/main" id="{89666247-933C-A5A2-8607-10040E21E452}"/>
              </a:ext>
            </a:extLst>
          </p:cNvPr>
          <p:cNvSpPr>
            <a:spLocks noGrp="1"/>
          </p:cNvSpPr>
          <p:nvPr>
            <p:ph idx="1"/>
          </p:nvPr>
        </p:nvSpPr>
        <p:spPr/>
        <p:txBody>
          <a:bodyPr>
            <a:normAutofit/>
          </a:bodyPr>
          <a:lstStyle/>
          <a:p>
            <a:r>
              <a:rPr lang="pl-PL" sz="2400" dirty="0"/>
              <a:t>Dźwięk jako kanał komunikacji i słuch jako zmysł odbioru informacji charakteryzują osoby niewidome i słabowidzące oraz osoby słabosłyszące. </a:t>
            </a:r>
          </a:p>
          <a:p>
            <a:r>
              <a:rPr lang="pl-PL" sz="2400" dirty="0"/>
              <a:t>Zmysł słuchu oraz warunki dźwiękowe komunikacji są również krytyczne dla osób rozmawiających z osobą z niepełnosprawnością mowy (osobą mówiącą niewyraźnie).</a:t>
            </a:r>
          </a:p>
        </p:txBody>
      </p:sp>
    </p:spTree>
    <p:extLst>
      <p:ext uri="{BB962C8B-B14F-4D97-AF65-F5344CB8AC3E}">
        <p14:creationId xmlns:p14="http://schemas.microsoft.com/office/powerpoint/2010/main" val="1464278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81D0C1-A5BE-FBAB-608F-B412EE3CE062}"/>
              </a:ext>
            </a:extLst>
          </p:cNvPr>
          <p:cNvSpPr>
            <a:spLocks noGrp="1"/>
          </p:cNvSpPr>
          <p:nvPr>
            <p:ph type="title"/>
          </p:nvPr>
        </p:nvSpPr>
        <p:spPr/>
        <p:txBody>
          <a:bodyPr/>
          <a:lstStyle/>
          <a:p>
            <a:r>
              <a:rPr lang="pl-PL" dirty="0"/>
              <a:t>Prosta i intuicyjna obsługa</a:t>
            </a:r>
          </a:p>
        </p:txBody>
      </p:sp>
      <p:sp>
        <p:nvSpPr>
          <p:cNvPr id="3" name="Symbol zastępczy zawartości 2">
            <a:extLst>
              <a:ext uri="{FF2B5EF4-FFF2-40B4-BE49-F238E27FC236}">
                <a16:creationId xmlns:a16="http://schemas.microsoft.com/office/drawing/2014/main" id="{6E3E3726-CE32-F842-58BA-B2FE0D92B2E9}"/>
              </a:ext>
            </a:extLst>
          </p:cNvPr>
          <p:cNvSpPr>
            <a:spLocks noGrp="1"/>
          </p:cNvSpPr>
          <p:nvPr>
            <p:ph idx="1"/>
          </p:nvPr>
        </p:nvSpPr>
        <p:spPr>
          <a:xfrm>
            <a:off x="838200" y="1825625"/>
            <a:ext cx="5573233" cy="4351338"/>
          </a:xfrm>
        </p:spPr>
        <p:txBody>
          <a:bodyPr>
            <a:normAutofit fontScale="92500" lnSpcReduction="10000"/>
          </a:bodyPr>
          <a:lstStyle/>
          <a:p>
            <a:pPr>
              <a:lnSpc>
                <a:spcPct val="120000"/>
              </a:lnSpc>
            </a:pPr>
            <a:r>
              <a:rPr lang="pl-PL" sz="2400" dirty="0"/>
              <a:t>unikanie skomplikowania, </a:t>
            </a:r>
          </a:p>
          <a:p>
            <a:pPr>
              <a:lnSpc>
                <a:spcPct val="120000"/>
              </a:lnSpc>
            </a:pPr>
            <a:r>
              <a:rPr lang="pl-PL" sz="2400" dirty="0"/>
              <a:t>możliwość zrozumienia przez użytkownika bez względu na jego wykształcenia, znajomość języka, zdolność utrzymania koncentracji, itp. </a:t>
            </a:r>
          </a:p>
          <a:p>
            <a:r>
              <a:rPr lang="pl-PL" dirty="0"/>
              <a:t>Na zdjęciu: tak przedstawiona instrukcja użycia defibrylatora </a:t>
            </a:r>
            <a:r>
              <a:rPr lang="pl-PL" dirty="0" err="1"/>
              <a:t>AED</a:t>
            </a:r>
            <a:r>
              <a:rPr lang="pl-PL" dirty="0"/>
              <a:t> pozwala na użycie urządzenia nawet przy braku znajomości danego języka czy możliwości koncentracji (np. przez stres)</a:t>
            </a:r>
          </a:p>
          <a:p>
            <a:pPr>
              <a:lnSpc>
                <a:spcPct val="120000"/>
              </a:lnSpc>
            </a:pPr>
            <a:endParaRPr lang="pl-PL" sz="2400" dirty="0"/>
          </a:p>
          <a:p>
            <a:pPr marL="0" indent="0">
              <a:buNone/>
            </a:pPr>
            <a:endParaRPr lang="pl-PL" dirty="0"/>
          </a:p>
          <a:p>
            <a:endParaRPr lang="pl-PL" dirty="0"/>
          </a:p>
          <a:p>
            <a:endParaRPr lang="pl-PL" dirty="0"/>
          </a:p>
        </p:txBody>
      </p:sp>
      <p:pic>
        <p:nvPicPr>
          <p:cNvPr id="5" name="Obraz 4" descr="instrukcja obsługi defibrylatora AED, krótkie instrukcje, rysunki pokazujące kolejne kroki">
            <a:extLst>
              <a:ext uri="{FF2B5EF4-FFF2-40B4-BE49-F238E27FC236}">
                <a16:creationId xmlns:a16="http://schemas.microsoft.com/office/drawing/2014/main" id="{2B62E721-9A53-E33A-0F69-F366F1C10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768" y="453505"/>
            <a:ext cx="4159504" cy="5876212"/>
          </a:xfrm>
          <a:prstGeom prst="rect">
            <a:avLst/>
          </a:prstGeom>
          <a:ln w="19050">
            <a:solidFill>
              <a:schemeClr val="tx1"/>
            </a:solidFill>
          </a:ln>
        </p:spPr>
      </p:pic>
    </p:spTree>
    <p:extLst>
      <p:ext uri="{BB962C8B-B14F-4D97-AF65-F5344CB8AC3E}">
        <p14:creationId xmlns:p14="http://schemas.microsoft.com/office/powerpoint/2010/main" val="340020742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59630F-30C2-45C1-D950-E8CDC2D3CE70}"/>
              </a:ext>
            </a:extLst>
          </p:cNvPr>
          <p:cNvSpPr>
            <a:spLocks noGrp="1"/>
          </p:cNvSpPr>
          <p:nvPr>
            <p:ph type="title"/>
          </p:nvPr>
        </p:nvSpPr>
        <p:spPr/>
        <p:txBody>
          <a:bodyPr/>
          <a:lstStyle/>
          <a:p>
            <a:r>
              <a:rPr lang="pl-PL" dirty="0"/>
              <a:t>Ograniczanie hałasu (2 z 2)</a:t>
            </a:r>
          </a:p>
        </p:txBody>
      </p:sp>
      <p:sp>
        <p:nvSpPr>
          <p:cNvPr id="3" name="Symbol zastępczy zawartości 2">
            <a:extLst>
              <a:ext uri="{FF2B5EF4-FFF2-40B4-BE49-F238E27FC236}">
                <a16:creationId xmlns:a16="http://schemas.microsoft.com/office/drawing/2014/main" id="{89666247-933C-A5A2-8607-10040E21E452}"/>
              </a:ext>
            </a:extLst>
          </p:cNvPr>
          <p:cNvSpPr>
            <a:spLocks noGrp="1"/>
          </p:cNvSpPr>
          <p:nvPr>
            <p:ph idx="1"/>
          </p:nvPr>
        </p:nvSpPr>
        <p:spPr/>
        <p:txBody>
          <a:bodyPr/>
          <a:lstStyle/>
          <a:p>
            <a:r>
              <a:rPr lang="pl-PL" sz="2400" dirty="0"/>
              <a:t>Osoby mogą skupiać się na zmyśle słuchu i wysilać go. Dodatkowe dźwięki mogą rozpraszać uwagę lub być uciążliwe.</a:t>
            </a:r>
          </a:p>
          <a:p>
            <a:r>
              <a:rPr lang="pl-PL" sz="2400" dirty="0"/>
              <a:t>Ograniczenie hałasu, a także innych źródeł dźwięku niezwiązanych z komunikacją jest konieczne w celu zapewnienia odpowiednich warunków komunikacji. </a:t>
            </a:r>
          </a:p>
          <a:p>
            <a:pPr lvl="1"/>
            <a:r>
              <a:rPr lang="pl-PL" dirty="0"/>
              <a:t>Może to polegać, na przykład, na zamknięciu okna, wyłączeniu radia lub wybraniu na komunikację cichego (innego) miejsca.</a:t>
            </a:r>
          </a:p>
          <a:p>
            <a:endParaRPr lang="pl-PL" dirty="0"/>
          </a:p>
        </p:txBody>
      </p:sp>
    </p:spTree>
    <p:extLst>
      <p:ext uri="{BB962C8B-B14F-4D97-AF65-F5344CB8AC3E}">
        <p14:creationId xmlns:p14="http://schemas.microsoft.com/office/powerpoint/2010/main" val="191018485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9F3019-C4BB-F60D-A677-9E009E89E090}"/>
              </a:ext>
            </a:extLst>
          </p:cNvPr>
          <p:cNvSpPr>
            <a:spLocks noGrp="1"/>
          </p:cNvSpPr>
          <p:nvPr>
            <p:ph type="title"/>
          </p:nvPr>
        </p:nvSpPr>
        <p:spPr/>
        <p:txBody>
          <a:bodyPr>
            <a:normAutofit/>
          </a:bodyPr>
          <a:lstStyle/>
          <a:p>
            <a:r>
              <a:rPr lang="pl-PL" dirty="0"/>
              <a:t>Ograniczanie czynników stresogennych (1 z 4)</a:t>
            </a:r>
          </a:p>
        </p:txBody>
      </p:sp>
      <p:sp>
        <p:nvSpPr>
          <p:cNvPr id="3" name="Symbol zastępczy zawartości 2">
            <a:extLst>
              <a:ext uri="{FF2B5EF4-FFF2-40B4-BE49-F238E27FC236}">
                <a16:creationId xmlns:a16="http://schemas.microsoft.com/office/drawing/2014/main" id="{14118A62-F856-C9F8-BF4D-AC5F5D97C495}"/>
              </a:ext>
            </a:extLst>
          </p:cNvPr>
          <p:cNvSpPr>
            <a:spLocks noGrp="1"/>
          </p:cNvSpPr>
          <p:nvPr>
            <p:ph idx="1"/>
          </p:nvPr>
        </p:nvSpPr>
        <p:spPr/>
        <p:txBody>
          <a:bodyPr>
            <a:normAutofit/>
          </a:bodyPr>
          <a:lstStyle/>
          <a:p>
            <a:r>
              <a:rPr lang="pl-PL" sz="2400" dirty="0"/>
              <a:t>Osoby z niepełnosprawnościami mogą być szczególnie wrażliwe na czynniki stresogenne. Sytuacje neutralne dla innych mogą być trudne lub osoby te mogą nawet nie być w stanie stawić im czoła.</a:t>
            </a:r>
          </a:p>
          <a:p>
            <a:r>
              <a:rPr lang="pl-PL" sz="2400" dirty="0"/>
              <a:t>Niektóre niepełnosprawności czy potrzeby wsparcia </a:t>
            </a:r>
            <a:r>
              <a:rPr lang="pl-PL" sz="2400" b="1" dirty="0"/>
              <a:t>nasilają się znacznie w sytuacjach stresowych</a:t>
            </a:r>
            <a:r>
              <a:rPr lang="pl-PL" sz="2400" dirty="0"/>
              <a:t>.</a:t>
            </a:r>
          </a:p>
          <a:p>
            <a:r>
              <a:rPr lang="pl-PL" dirty="0"/>
              <a:t>Dotyczy to w szczególności osób z niepełnosprawnością o podłożu neurologicznym, osób z doświadczeniem kryzysu psychicznego, osób w spektrum autyzmu.</a:t>
            </a:r>
          </a:p>
        </p:txBody>
      </p:sp>
    </p:spTree>
    <p:extLst>
      <p:ext uri="{BB962C8B-B14F-4D97-AF65-F5344CB8AC3E}">
        <p14:creationId xmlns:p14="http://schemas.microsoft.com/office/powerpoint/2010/main" val="47960596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CF530B-F3EA-CB6C-916A-E1F1C74416FD}"/>
              </a:ext>
            </a:extLst>
          </p:cNvPr>
          <p:cNvSpPr>
            <a:spLocks noGrp="1"/>
          </p:cNvSpPr>
          <p:nvPr>
            <p:ph type="title"/>
          </p:nvPr>
        </p:nvSpPr>
        <p:spPr/>
        <p:txBody>
          <a:bodyPr>
            <a:normAutofit/>
          </a:bodyPr>
          <a:lstStyle/>
          <a:p>
            <a:r>
              <a:rPr lang="pl-PL" dirty="0"/>
              <a:t>Ograniczanie czynników stresogennych (2 z 4)</a:t>
            </a:r>
          </a:p>
        </p:txBody>
      </p:sp>
      <p:sp>
        <p:nvSpPr>
          <p:cNvPr id="3" name="Symbol zastępczy zawartości 2">
            <a:extLst>
              <a:ext uri="{FF2B5EF4-FFF2-40B4-BE49-F238E27FC236}">
                <a16:creationId xmlns:a16="http://schemas.microsoft.com/office/drawing/2014/main" id="{F664226A-0C30-3A72-BD43-C76564F840DE}"/>
              </a:ext>
            </a:extLst>
          </p:cNvPr>
          <p:cNvSpPr>
            <a:spLocks noGrp="1"/>
          </p:cNvSpPr>
          <p:nvPr>
            <p:ph idx="1"/>
          </p:nvPr>
        </p:nvSpPr>
        <p:spPr/>
        <p:txBody>
          <a:bodyPr/>
          <a:lstStyle/>
          <a:p>
            <a:r>
              <a:rPr lang="pl-PL" sz="2400" dirty="0"/>
              <a:t>Nawet jeśli osoba z chorobą neurologiczną (jak spastyczność lub wiotkość mięśni) standardowo pisze (na kartce, komputerze itp.), to niekoniecznie będzie w stanie w ten sposób zdawać egzamin.</a:t>
            </a:r>
          </a:p>
          <a:p>
            <a:r>
              <a:rPr lang="pl-PL" sz="2400" dirty="0"/>
              <a:t>W środowisku uczelnianym nie jest możliwa eliminacja tych wszystkich czynników stresogennych. Należy ich jednak unikać.</a:t>
            </a:r>
          </a:p>
          <a:p>
            <a:endParaRPr lang="pl-PL" dirty="0"/>
          </a:p>
        </p:txBody>
      </p:sp>
    </p:spTree>
    <p:extLst>
      <p:ext uri="{BB962C8B-B14F-4D97-AF65-F5344CB8AC3E}">
        <p14:creationId xmlns:p14="http://schemas.microsoft.com/office/powerpoint/2010/main" val="56591579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675D39-145A-D34D-9C11-1CA558D83139}"/>
              </a:ext>
            </a:extLst>
          </p:cNvPr>
          <p:cNvSpPr>
            <a:spLocks noGrp="1"/>
          </p:cNvSpPr>
          <p:nvPr>
            <p:ph type="title"/>
          </p:nvPr>
        </p:nvSpPr>
        <p:spPr/>
        <p:txBody>
          <a:bodyPr>
            <a:normAutofit/>
          </a:bodyPr>
          <a:lstStyle/>
          <a:p>
            <a:r>
              <a:rPr lang="pl-PL" dirty="0"/>
              <a:t>Ograniczanie czynników stresogennych (3 z 4)</a:t>
            </a:r>
          </a:p>
        </p:txBody>
      </p:sp>
      <p:sp>
        <p:nvSpPr>
          <p:cNvPr id="3" name="Symbol zastępczy zawartości 2">
            <a:extLst>
              <a:ext uri="{FF2B5EF4-FFF2-40B4-BE49-F238E27FC236}">
                <a16:creationId xmlns:a16="http://schemas.microsoft.com/office/drawing/2014/main" id="{C917D7C7-DCF4-E843-5289-75E2F07F7A5B}"/>
              </a:ext>
            </a:extLst>
          </p:cNvPr>
          <p:cNvSpPr>
            <a:spLocks noGrp="1"/>
          </p:cNvSpPr>
          <p:nvPr>
            <p:ph idx="1"/>
          </p:nvPr>
        </p:nvSpPr>
        <p:spPr/>
        <p:txBody>
          <a:bodyPr>
            <a:noAutofit/>
          </a:bodyPr>
          <a:lstStyle/>
          <a:p>
            <a:r>
              <a:rPr lang="pl-PL" sz="2400" dirty="0"/>
              <a:t>Osoby z niepełnosprawnościami mogą być wrażliwe na </a:t>
            </a:r>
            <a:r>
              <a:rPr lang="pl-PL" sz="2400" b="1" dirty="0"/>
              <a:t>nietypowe efekty dźwiękowe, świetlne </a:t>
            </a:r>
            <a:r>
              <a:rPr lang="pl-PL" sz="2400" dirty="0"/>
              <a:t>itp. jak huk, wybuch, strzał, błyski, ogień, fajerwerki. </a:t>
            </a:r>
          </a:p>
          <a:p>
            <a:r>
              <a:rPr lang="pl-PL" sz="2400" dirty="0"/>
              <a:t>Należy o takiej ewentualności uprzedzić uczestników. Może to dotyczyć zajęć w laboratorium chemicznym, wydarzeń kulturalnych lub sportowych. </a:t>
            </a:r>
          </a:p>
        </p:txBody>
      </p:sp>
    </p:spTree>
    <p:extLst>
      <p:ext uri="{BB962C8B-B14F-4D97-AF65-F5344CB8AC3E}">
        <p14:creationId xmlns:p14="http://schemas.microsoft.com/office/powerpoint/2010/main" val="13476138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675D39-145A-D34D-9C11-1CA558D83139}"/>
              </a:ext>
            </a:extLst>
          </p:cNvPr>
          <p:cNvSpPr>
            <a:spLocks noGrp="1"/>
          </p:cNvSpPr>
          <p:nvPr>
            <p:ph type="title"/>
          </p:nvPr>
        </p:nvSpPr>
        <p:spPr/>
        <p:txBody>
          <a:bodyPr>
            <a:normAutofit/>
          </a:bodyPr>
          <a:lstStyle/>
          <a:p>
            <a:r>
              <a:rPr lang="pl-PL" dirty="0"/>
              <a:t>Ograniczanie czynników stresogennych (4 z 4)</a:t>
            </a:r>
          </a:p>
        </p:txBody>
      </p:sp>
      <p:sp>
        <p:nvSpPr>
          <p:cNvPr id="3" name="Symbol zastępczy zawartości 2">
            <a:extLst>
              <a:ext uri="{FF2B5EF4-FFF2-40B4-BE49-F238E27FC236}">
                <a16:creationId xmlns:a16="http://schemas.microsoft.com/office/drawing/2014/main" id="{C917D7C7-DCF4-E843-5289-75E2F07F7A5B}"/>
              </a:ext>
            </a:extLst>
          </p:cNvPr>
          <p:cNvSpPr>
            <a:spLocks noGrp="1"/>
          </p:cNvSpPr>
          <p:nvPr>
            <p:ph idx="1"/>
          </p:nvPr>
        </p:nvSpPr>
        <p:spPr/>
        <p:txBody>
          <a:bodyPr>
            <a:noAutofit/>
          </a:bodyPr>
          <a:lstStyle/>
          <a:p>
            <a:r>
              <a:rPr lang="pl-PL" sz="2400" dirty="0"/>
              <a:t>Nagłe pojawienie się takich nietypowych efektów może być trudnym (a nawet traumatycznym) doświadczeniem, na przykład dla osób z doświadczeniem kryzysu psychicznego lub osób w spektrum autyzmu.</a:t>
            </a:r>
          </a:p>
        </p:txBody>
      </p:sp>
    </p:spTree>
    <p:extLst>
      <p:ext uri="{BB962C8B-B14F-4D97-AF65-F5344CB8AC3E}">
        <p14:creationId xmlns:p14="http://schemas.microsoft.com/office/powerpoint/2010/main" val="422065654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B9E3E1-D738-5D51-3AB5-7F7BA474EBC7}"/>
              </a:ext>
            </a:extLst>
          </p:cNvPr>
          <p:cNvSpPr>
            <a:spLocks noGrp="1"/>
          </p:cNvSpPr>
          <p:nvPr>
            <p:ph type="title"/>
          </p:nvPr>
        </p:nvSpPr>
        <p:spPr/>
        <p:txBody>
          <a:bodyPr/>
          <a:lstStyle/>
          <a:p>
            <a:r>
              <a:rPr lang="pl-PL" dirty="0"/>
              <a:t>Wybór miejsca komunikacji </a:t>
            </a:r>
          </a:p>
        </p:txBody>
      </p:sp>
      <p:sp>
        <p:nvSpPr>
          <p:cNvPr id="3" name="Symbol zastępczy zawartości 2">
            <a:extLst>
              <a:ext uri="{FF2B5EF4-FFF2-40B4-BE49-F238E27FC236}">
                <a16:creationId xmlns:a16="http://schemas.microsoft.com/office/drawing/2014/main" id="{60FE6B10-6F6C-C823-3312-64E2E2932696}"/>
              </a:ext>
            </a:extLst>
          </p:cNvPr>
          <p:cNvSpPr>
            <a:spLocks noGrp="1"/>
          </p:cNvSpPr>
          <p:nvPr>
            <p:ph idx="1"/>
          </p:nvPr>
        </p:nvSpPr>
        <p:spPr/>
        <p:txBody>
          <a:bodyPr/>
          <a:lstStyle/>
          <a:p>
            <a:pPr>
              <a:spcAft>
                <a:spcPts val="2400"/>
              </a:spcAft>
            </a:pPr>
            <a:r>
              <a:rPr lang="pl-PL" sz="2400" dirty="0"/>
              <a:t>Należy organizować komunikację (rozmowę, zajęcia itp.) w budynkach i pomieszczeniach </a:t>
            </a:r>
            <a:r>
              <a:rPr lang="pl-PL" sz="2400" b="1" dirty="0"/>
              <a:t>dostępnych architektonicznie, dobrze oświetlonych, o korzystnych warunkach akustycznych </a:t>
            </a:r>
            <a:r>
              <a:rPr lang="pl-PL" sz="2400" dirty="0"/>
              <a:t>(wyciszonych) oraz tak, by ograniczyć czynniki stresogenne. </a:t>
            </a:r>
          </a:p>
          <a:p>
            <a:r>
              <a:rPr lang="pl-PL" sz="2400" dirty="0"/>
              <a:t>Należy wybierać sale wyposażone w technologie </a:t>
            </a:r>
            <a:r>
              <a:rPr lang="pl-PL" sz="2400" b="1" dirty="0"/>
              <a:t>wspomagające słyszenie</a:t>
            </a:r>
            <a:r>
              <a:rPr lang="pl-PL" sz="2400" dirty="0"/>
              <a:t>, takie jak pętle indukcyjne czy systemy FM.</a:t>
            </a:r>
          </a:p>
          <a:p>
            <a:endParaRPr lang="pl-PL" dirty="0"/>
          </a:p>
        </p:txBody>
      </p:sp>
    </p:spTree>
    <p:extLst>
      <p:ext uri="{BB962C8B-B14F-4D97-AF65-F5344CB8AC3E}">
        <p14:creationId xmlns:p14="http://schemas.microsoft.com/office/powerpoint/2010/main" val="39071635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974B199-2723-9EC0-9D57-9D9C3E837FA8}"/>
              </a:ext>
            </a:extLst>
          </p:cNvPr>
          <p:cNvSpPr>
            <a:spLocks noGrp="1"/>
          </p:cNvSpPr>
          <p:nvPr>
            <p:ph type="title"/>
          </p:nvPr>
        </p:nvSpPr>
        <p:spPr/>
        <p:txBody>
          <a:bodyPr/>
          <a:lstStyle/>
          <a:p>
            <a:r>
              <a:rPr lang="pl-PL" dirty="0"/>
              <a:t>Komunikacja werbalna (1 z 8) </a:t>
            </a:r>
          </a:p>
        </p:txBody>
      </p:sp>
      <p:sp>
        <p:nvSpPr>
          <p:cNvPr id="3" name="Symbol zastępczy zawartości 2">
            <a:extLst>
              <a:ext uri="{FF2B5EF4-FFF2-40B4-BE49-F238E27FC236}">
                <a16:creationId xmlns:a16="http://schemas.microsoft.com/office/drawing/2014/main" id="{4C27D3CB-D995-FCBD-E1BB-596F07557BCC}"/>
              </a:ext>
            </a:extLst>
          </p:cNvPr>
          <p:cNvSpPr>
            <a:spLocks noGrp="1"/>
          </p:cNvSpPr>
          <p:nvPr>
            <p:ph idx="1"/>
          </p:nvPr>
        </p:nvSpPr>
        <p:spPr/>
        <p:txBody>
          <a:bodyPr/>
          <a:lstStyle/>
          <a:p>
            <a:r>
              <a:rPr lang="pl-PL" sz="2400" dirty="0"/>
              <a:t>Jeśli wystąpią problemy z komunikacją osobistą werbalną, to nie należy zmuszać osoby do niej. </a:t>
            </a:r>
          </a:p>
          <a:p>
            <a:r>
              <a:rPr lang="pl-PL" sz="2400" dirty="0"/>
              <a:t>Jeśli to tylko możliwe, należy zaakceptować komunikację elektroniczną.</a:t>
            </a:r>
          </a:p>
          <a:p>
            <a:pPr marL="0" indent="0">
              <a:buNone/>
            </a:pPr>
            <a:endParaRPr lang="pl-PL" dirty="0"/>
          </a:p>
        </p:txBody>
      </p:sp>
    </p:spTree>
    <p:extLst>
      <p:ext uri="{BB962C8B-B14F-4D97-AF65-F5344CB8AC3E}">
        <p14:creationId xmlns:p14="http://schemas.microsoft.com/office/powerpoint/2010/main" val="70056380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974B199-2723-9EC0-9D57-9D9C3E837FA8}"/>
              </a:ext>
            </a:extLst>
          </p:cNvPr>
          <p:cNvSpPr>
            <a:spLocks noGrp="1"/>
          </p:cNvSpPr>
          <p:nvPr>
            <p:ph type="title"/>
          </p:nvPr>
        </p:nvSpPr>
        <p:spPr/>
        <p:txBody>
          <a:bodyPr/>
          <a:lstStyle/>
          <a:p>
            <a:r>
              <a:rPr lang="pl-PL" dirty="0"/>
              <a:t>Komunikacja werbalna (2 z 8) </a:t>
            </a:r>
          </a:p>
        </p:txBody>
      </p:sp>
      <p:sp>
        <p:nvSpPr>
          <p:cNvPr id="3" name="Symbol zastępczy zawartości 2">
            <a:extLst>
              <a:ext uri="{FF2B5EF4-FFF2-40B4-BE49-F238E27FC236}">
                <a16:creationId xmlns:a16="http://schemas.microsoft.com/office/drawing/2014/main" id="{4C27D3CB-D995-FCBD-E1BB-596F07557BCC}"/>
              </a:ext>
            </a:extLst>
          </p:cNvPr>
          <p:cNvSpPr>
            <a:spLocks noGrp="1"/>
          </p:cNvSpPr>
          <p:nvPr>
            <p:ph idx="1"/>
          </p:nvPr>
        </p:nvSpPr>
        <p:spPr/>
        <p:txBody>
          <a:bodyPr/>
          <a:lstStyle/>
          <a:p>
            <a:pPr marL="0" indent="0">
              <a:buNone/>
            </a:pPr>
            <a:r>
              <a:rPr lang="pl-PL" sz="2400" dirty="0"/>
              <a:t>Podczas rozmowy należy:</a:t>
            </a:r>
          </a:p>
          <a:p>
            <a:r>
              <a:rPr lang="pl-PL" sz="2400" dirty="0"/>
              <a:t>Poświęcić takiej osobie </a:t>
            </a:r>
            <a:r>
              <a:rPr lang="pl-PL" sz="2400" b="1" dirty="0"/>
              <a:t>pełną uwagę</a:t>
            </a:r>
            <a:r>
              <a:rPr lang="pl-PL" sz="2400" dirty="0"/>
              <a:t>.</a:t>
            </a:r>
          </a:p>
          <a:p>
            <a:r>
              <a:rPr lang="pl-PL" sz="2400" dirty="0"/>
              <a:t>Patrzeć na nią oraz – w miarę możliwości – nawiązać </a:t>
            </a:r>
            <a:r>
              <a:rPr lang="pl-PL" sz="2400" b="1" dirty="0"/>
              <a:t>kontakt wzrokowy </a:t>
            </a:r>
            <a:r>
              <a:rPr lang="pl-PL" sz="2400" dirty="0"/>
              <a:t>i emocjonalny. Wyjątkiem może być komunikacja z osobą z doświadczeniem kryzysu psychicznego lub osobą w spektrum autyzmu, które mogą unikać kontaktu wzrokowego.</a:t>
            </a:r>
          </a:p>
          <a:p>
            <a:r>
              <a:rPr lang="pl-PL" sz="2400" b="1" dirty="0"/>
              <a:t>Mówić wyraźnie </a:t>
            </a:r>
            <a:r>
              <a:rPr lang="pl-PL" sz="2400" dirty="0"/>
              <a:t>– naturalnie, w normalnym lub minimalnie zwolnionym tempie.</a:t>
            </a:r>
          </a:p>
          <a:p>
            <a:endParaRPr lang="pl-PL" dirty="0"/>
          </a:p>
          <a:p>
            <a:endParaRPr lang="pl-PL" dirty="0"/>
          </a:p>
        </p:txBody>
      </p:sp>
    </p:spTree>
    <p:extLst>
      <p:ext uri="{BB962C8B-B14F-4D97-AF65-F5344CB8AC3E}">
        <p14:creationId xmlns:p14="http://schemas.microsoft.com/office/powerpoint/2010/main" val="43404091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C1DC3B-72CD-D9C0-6CED-6888AD324383}"/>
              </a:ext>
            </a:extLst>
          </p:cNvPr>
          <p:cNvSpPr>
            <a:spLocks noGrp="1"/>
          </p:cNvSpPr>
          <p:nvPr>
            <p:ph type="title"/>
          </p:nvPr>
        </p:nvSpPr>
        <p:spPr/>
        <p:txBody>
          <a:bodyPr/>
          <a:lstStyle/>
          <a:p>
            <a:r>
              <a:rPr lang="pl-PL" dirty="0"/>
              <a:t>Komunikacja werbalna (3 z 8) </a:t>
            </a:r>
          </a:p>
        </p:txBody>
      </p:sp>
      <p:sp>
        <p:nvSpPr>
          <p:cNvPr id="3" name="Symbol zastępczy zawartości 2">
            <a:extLst>
              <a:ext uri="{FF2B5EF4-FFF2-40B4-BE49-F238E27FC236}">
                <a16:creationId xmlns:a16="http://schemas.microsoft.com/office/drawing/2014/main" id="{62CC2F99-5E70-D54B-5E3D-B56179D21C46}"/>
              </a:ext>
            </a:extLst>
          </p:cNvPr>
          <p:cNvSpPr>
            <a:spLocks noGrp="1"/>
          </p:cNvSpPr>
          <p:nvPr>
            <p:ph idx="1"/>
          </p:nvPr>
        </p:nvSpPr>
        <p:spPr/>
        <p:txBody>
          <a:bodyPr>
            <a:normAutofit lnSpcReduction="10000"/>
          </a:bodyPr>
          <a:lstStyle/>
          <a:p>
            <a:pPr marL="0" indent="0">
              <a:buNone/>
            </a:pPr>
            <a:r>
              <a:rPr lang="pl-PL" sz="2400" dirty="0">
                <a:effectLst/>
                <a:ea typeface="Verdana" panose="020B0604030504040204" pitchFamily="34" charset="0"/>
                <a:cs typeface="Verdana" panose="020B0604030504040204" pitchFamily="34" charset="0"/>
              </a:rPr>
              <a:t>Podczas rozmowy należy (ciąg dalszy):</a:t>
            </a:r>
          </a:p>
          <a:p>
            <a:r>
              <a:rPr lang="pl-PL" sz="2400" dirty="0">
                <a:effectLst/>
                <a:ea typeface="Verdana" panose="020B0604030504040204" pitchFamily="34" charset="0"/>
                <a:cs typeface="Verdana" panose="020B0604030504040204" pitchFamily="34" charset="0"/>
              </a:rPr>
              <a:t>Korzystać z </a:t>
            </a:r>
            <a:r>
              <a:rPr lang="pl-PL" sz="2400" b="1" dirty="0">
                <a:effectLst/>
                <a:ea typeface="Verdana" panose="020B0604030504040204" pitchFamily="34" charset="0"/>
                <a:cs typeface="Verdana" panose="020B0604030504040204" pitchFamily="34" charset="0"/>
              </a:rPr>
              <a:t>mikrofonu</a:t>
            </a:r>
            <a:r>
              <a:rPr lang="pl-PL" sz="2400" dirty="0">
                <a:effectLst/>
                <a:ea typeface="Verdana" panose="020B0604030504040204" pitchFamily="34" charset="0"/>
                <a:cs typeface="Verdana" panose="020B0604030504040204" pitchFamily="34" charset="0"/>
              </a:rPr>
              <a:t>, o ile to możliwe, zwłaszcza w pomieszczeniach wyposażonych w technologie wspomagające słyszenie, takie jak pętle indukcyjne czy systemy FM.</a:t>
            </a:r>
          </a:p>
          <a:p>
            <a:r>
              <a:rPr lang="pl-PL" sz="2400" dirty="0">
                <a:effectLst/>
                <a:ea typeface="Verdana" panose="020B0604030504040204" pitchFamily="34" charset="0"/>
                <a:cs typeface="Verdana" panose="020B0604030504040204" pitchFamily="34" charset="0"/>
              </a:rPr>
              <a:t>Mówić z </a:t>
            </a:r>
            <a:r>
              <a:rPr lang="pl-PL" sz="2400" b="1" dirty="0">
                <a:effectLst/>
                <a:ea typeface="Verdana" panose="020B0604030504040204" pitchFamily="34" charset="0"/>
                <a:cs typeface="Verdana" panose="020B0604030504040204" pitchFamily="34" charset="0"/>
              </a:rPr>
              <a:t>twarzą zwróconą do rozmówcy</a:t>
            </a:r>
            <a:r>
              <a:rPr lang="pl-PL" sz="2400" dirty="0">
                <a:effectLst/>
                <a:ea typeface="Verdana" panose="020B0604030504040204" pitchFamily="34" charset="0"/>
                <a:cs typeface="Verdana" panose="020B0604030504040204" pitchFamily="34" charset="0"/>
              </a:rPr>
              <a:t>. Nie odwracać się, nie zasłaniać ust.</a:t>
            </a:r>
          </a:p>
          <a:p>
            <a:r>
              <a:rPr lang="pl-PL" sz="2400" dirty="0">
                <a:effectLst/>
                <a:ea typeface="Verdana" panose="020B0604030504040204" pitchFamily="34" charset="0"/>
                <a:cs typeface="Verdana" panose="020B0604030504040204" pitchFamily="34" charset="0"/>
              </a:rPr>
              <a:t>Zadbać o to, by twarz osoby mówiącej była </a:t>
            </a:r>
            <a:r>
              <a:rPr lang="pl-PL" sz="2400" b="1" dirty="0">
                <a:effectLst/>
                <a:ea typeface="Verdana" panose="020B0604030504040204" pitchFamily="34" charset="0"/>
                <a:cs typeface="Verdana" panose="020B0604030504040204" pitchFamily="34" charset="0"/>
              </a:rPr>
              <a:t>dobrze oświetlona </a:t>
            </a:r>
            <a:r>
              <a:rPr lang="pl-PL" sz="2400" dirty="0">
                <a:effectLst/>
                <a:ea typeface="Verdana" panose="020B0604030504040204" pitchFamily="34" charset="0"/>
                <a:cs typeface="Verdana" panose="020B0604030504040204" pitchFamily="34" charset="0"/>
              </a:rPr>
              <a:t>– ustawiać się przodem do okna lub światła sztucznego. Nie należy stawać pod słońce, w oknie.</a:t>
            </a:r>
          </a:p>
          <a:p>
            <a:endParaRPr lang="pl-PL" sz="1800" dirty="0">
              <a:effectLst/>
              <a:latin typeface="Verdana" panose="020B0604030504040204" pitchFamily="34" charset="0"/>
              <a:ea typeface="Verdana" panose="020B0604030504040204" pitchFamily="34" charset="0"/>
              <a:cs typeface="Verdana" panose="020B0604030504040204" pitchFamily="34" charset="0"/>
            </a:endParaRPr>
          </a:p>
          <a:p>
            <a:endParaRPr lang="pl-PL" dirty="0"/>
          </a:p>
        </p:txBody>
      </p:sp>
    </p:spTree>
    <p:extLst>
      <p:ext uri="{BB962C8B-B14F-4D97-AF65-F5344CB8AC3E}">
        <p14:creationId xmlns:p14="http://schemas.microsoft.com/office/powerpoint/2010/main" val="308305816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256181-40BD-BAA3-89F1-EF5B3EA46553}"/>
              </a:ext>
            </a:extLst>
          </p:cNvPr>
          <p:cNvSpPr>
            <a:spLocks noGrp="1"/>
          </p:cNvSpPr>
          <p:nvPr>
            <p:ph type="title"/>
          </p:nvPr>
        </p:nvSpPr>
        <p:spPr/>
        <p:txBody>
          <a:bodyPr/>
          <a:lstStyle/>
          <a:p>
            <a:r>
              <a:rPr lang="pl-PL" dirty="0"/>
              <a:t>Komunikacja werbalna (4 z 8) </a:t>
            </a:r>
          </a:p>
        </p:txBody>
      </p:sp>
      <p:sp>
        <p:nvSpPr>
          <p:cNvPr id="3" name="Symbol zastępczy zawartości 2">
            <a:extLst>
              <a:ext uri="{FF2B5EF4-FFF2-40B4-BE49-F238E27FC236}">
                <a16:creationId xmlns:a16="http://schemas.microsoft.com/office/drawing/2014/main" id="{A0906DC2-E423-1CC6-BC69-92723A7A2E3F}"/>
              </a:ext>
            </a:extLst>
          </p:cNvPr>
          <p:cNvSpPr>
            <a:spLocks noGrp="1"/>
          </p:cNvSpPr>
          <p:nvPr>
            <p:ph idx="1"/>
          </p:nvPr>
        </p:nvSpPr>
        <p:spPr/>
        <p:txBody>
          <a:bodyPr/>
          <a:lstStyle/>
          <a:p>
            <a:pPr marL="0" indent="0">
              <a:buNone/>
            </a:pPr>
            <a:r>
              <a:rPr lang="pl-PL" sz="2400" dirty="0">
                <a:effectLst/>
                <a:latin typeface="Verdana" panose="020B0604030504040204" pitchFamily="34" charset="0"/>
                <a:ea typeface="Verdana" panose="020B0604030504040204" pitchFamily="34" charset="0"/>
                <a:cs typeface="Verdana" panose="020B0604030504040204" pitchFamily="34" charset="0"/>
              </a:rPr>
              <a:t>Podczas rozmowy należy (ciąg dalszy):</a:t>
            </a:r>
          </a:p>
          <a:p>
            <a:r>
              <a:rPr lang="pl-PL" sz="2400" dirty="0"/>
              <a:t>Zapewnić </a:t>
            </a:r>
            <a:r>
              <a:rPr lang="pl-PL" sz="2400" b="1" dirty="0"/>
              <a:t>odpowiedni czas </a:t>
            </a:r>
            <a:r>
              <a:rPr lang="pl-PL" sz="2400" dirty="0"/>
              <a:t>na komunikację, dostosowany do potrzeb rozmówcy (który może mieć problem z koncentracją i zwięzłym wypowiadaniem się), być cierpliwym.</a:t>
            </a:r>
          </a:p>
          <a:p>
            <a:r>
              <a:rPr lang="pl-PL" sz="2400" dirty="0"/>
              <a:t>Być gotowym do </a:t>
            </a:r>
            <a:r>
              <a:rPr lang="pl-PL" sz="2400" b="1" dirty="0"/>
              <a:t>powtórzenia</a:t>
            </a:r>
            <a:r>
              <a:rPr lang="pl-PL" sz="2400" dirty="0"/>
              <a:t> niezrozumiałej informacji, używając w miarę możliwości innych słów.</a:t>
            </a:r>
          </a:p>
          <a:p>
            <a:r>
              <a:rPr lang="pl-PL" sz="2400" dirty="0"/>
              <a:t>Pozwalać na kontynuowanie wypowiedzi – </a:t>
            </a:r>
            <a:r>
              <a:rPr lang="pl-PL" sz="2400" b="1" dirty="0"/>
              <a:t>nie przerywać </a:t>
            </a:r>
            <a:r>
              <a:rPr lang="pl-PL" sz="2400" dirty="0"/>
              <a:t>(na przykład nie poprawiać), nie wyręczać (na przykład nie kończyć zdania).</a:t>
            </a:r>
          </a:p>
          <a:p>
            <a:endParaRPr lang="pl-PL" dirty="0"/>
          </a:p>
        </p:txBody>
      </p:sp>
    </p:spTree>
    <p:extLst>
      <p:ext uri="{BB962C8B-B14F-4D97-AF65-F5344CB8AC3E}">
        <p14:creationId xmlns:p14="http://schemas.microsoft.com/office/powerpoint/2010/main" val="3822089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F67861-0E05-F8EE-CDF0-D42DB4A51575}"/>
              </a:ext>
            </a:extLst>
          </p:cNvPr>
          <p:cNvSpPr>
            <a:spLocks noGrp="1"/>
          </p:cNvSpPr>
          <p:nvPr>
            <p:ph type="title"/>
          </p:nvPr>
        </p:nvSpPr>
        <p:spPr/>
        <p:txBody>
          <a:bodyPr/>
          <a:lstStyle/>
          <a:p>
            <a:r>
              <a:rPr lang="pl-PL" dirty="0"/>
              <a:t>Zauważalna informacja</a:t>
            </a:r>
          </a:p>
        </p:txBody>
      </p:sp>
      <p:sp>
        <p:nvSpPr>
          <p:cNvPr id="3" name="Symbol zastępczy zawartości 2">
            <a:extLst>
              <a:ext uri="{FF2B5EF4-FFF2-40B4-BE49-F238E27FC236}">
                <a16:creationId xmlns:a16="http://schemas.microsoft.com/office/drawing/2014/main" id="{054868E6-54A8-C82E-09C7-42A7694DD11A}"/>
              </a:ext>
            </a:extLst>
          </p:cNvPr>
          <p:cNvSpPr>
            <a:spLocks noGrp="1"/>
          </p:cNvSpPr>
          <p:nvPr>
            <p:ph idx="1"/>
          </p:nvPr>
        </p:nvSpPr>
        <p:spPr>
          <a:xfrm>
            <a:off x="838201" y="1825625"/>
            <a:ext cx="5617028" cy="4351338"/>
          </a:xfrm>
        </p:spPr>
        <p:txBody>
          <a:bodyPr/>
          <a:lstStyle/>
          <a:p>
            <a:pPr>
              <a:lnSpc>
                <a:spcPct val="120000"/>
              </a:lnSpc>
            </a:pPr>
            <a:r>
              <a:rPr lang="pl-PL" sz="2400" dirty="0"/>
              <a:t>niezależnie od okoliczności przestrzennych i możliwości odbiorcy </a:t>
            </a:r>
          </a:p>
          <a:p>
            <a:pPr>
              <a:lnSpc>
                <a:spcPct val="120000"/>
              </a:lnSpc>
            </a:pPr>
            <a:r>
              <a:rPr lang="pl-PL" sz="2400" dirty="0"/>
              <a:t>informacja wizualna i głosowa </a:t>
            </a:r>
            <a:br>
              <a:rPr lang="pl-PL" sz="2400" dirty="0"/>
            </a:br>
            <a:r>
              <a:rPr lang="pl-PL" sz="2400" dirty="0"/>
              <a:t>(lub dotykowa), duże i wyraźne oznaczenia w przestrzeni, itp. </a:t>
            </a:r>
          </a:p>
          <a:p>
            <a:r>
              <a:rPr lang="pl-PL" dirty="0"/>
              <a:t>Na zdjęciu z lewej: informacja umieszczona zdecydowanie za nisko</a:t>
            </a:r>
          </a:p>
          <a:p>
            <a:pPr>
              <a:lnSpc>
                <a:spcPct val="120000"/>
              </a:lnSpc>
            </a:pPr>
            <a:endParaRPr lang="pl-PL" sz="2400" dirty="0"/>
          </a:p>
          <a:p>
            <a:endParaRPr lang="pl-PL" dirty="0"/>
          </a:p>
          <a:p>
            <a:endParaRPr lang="pl-PL" dirty="0"/>
          </a:p>
        </p:txBody>
      </p:sp>
      <p:pic>
        <p:nvPicPr>
          <p:cNvPr id="5" name="Obraz 4" descr="Obraz przedstawia osobę kucającą na chodniku ponieważ usiłuje odczytać informacje o rozkładzie jazdy komunikacji miejskiej, przedstawioną w sposób niedostępny - zbyt nisko umieszczoną">
            <a:extLst>
              <a:ext uri="{FF2B5EF4-FFF2-40B4-BE49-F238E27FC236}">
                <a16:creationId xmlns:a16="http://schemas.microsoft.com/office/drawing/2014/main" id="{DC7EA1F1-21FC-E6CD-D26B-CD74F4C9C4C7}"/>
              </a:ext>
            </a:extLst>
          </p:cNvPr>
          <p:cNvPicPr>
            <a:picLocks noChangeAspect="1"/>
          </p:cNvPicPr>
          <p:nvPr/>
        </p:nvPicPr>
        <p:blipFill>
          <a:blip r:embed="rId3"/>
          <a:stretch>
            <a:fillRect/>
          </a:stretch>
        </p:blipFill>
        <p:spPr>
          <a:xfrm>
            <a:off x="6924622" y="652061"/>
            <a:ext cx="4695444" cy="5840814"/>
          </a:xfrm>
          <a:prstGeom prst="rect">
            <a:avLst/>
          </a:prstGeom>
          <a:ln w="19050">
            <a:solidFill>
              <a:schemeClr val="tx1"/>
            </a:solidFill>
          </a:ln>
        </p:spPr>
      </p:pic>
    </p:spTree>
    <p:extLst>
      <p:ext uri="{BB962C8B-B14F-4D97-AF65-F5344CB8AC3E}">
        <p14:creationId xmlns:p14="http://schemas.microsoft.com/office/powerpoint/2010/main" val="313303044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B5BD55-6524-E99C-326F-C34C15834208}"/>
              </a:ext>
            </a:extLst>
          </p:cNvPr>
          <p:cNvSpPr>
            <a:spLocks noGrp="1"/>
          </p:cNvSpPr>
          <p:nvPr>
            <p:ph type="title"/>
          </p:nvPr>
        </p:nvSpPr>
        <p:spPr/>
        <p:txBody>
          <a:bodyPr/>
          <a:lstStyle/>
          <a:p>
            <a:r>
              <a:rPr lang="pl-PL" dirty="0"/>
              <a:t>Komunikacja werbalna (5 z 8) </a:t>
            </a:r>
          </a:p>
        </p:txBody>
      </p:sp>
      <p:sp>
        <p:nvSpPr>
          <p:cNvPr id="3" name="Symbol zastępczy zawartości 2">
            <a:extLst>
              <a:ext uri="{FF2B5EF4-FFF2-40B4-BE49-F238E27FC236}">
                <a16:creationId xmlns:a16="http://schemas.microsoft.com/office/drawing/2014/main" id="{DB2BB241-E7A6-C533-B3EF-F0A805134D38}"/>
              </a:ext>
            </a:extLst>
          </p:cNvPr>
          <p:cNvSpPr>
            <a:spLocks noGrp="1"/>
          </p:cNvSpPr>
          <p:nvPr>
            <p:ph idx="1"/>
          </p:nvPr>
        </p:nvSpPr>
        <p:spPr/>
        <p:txBody>
          <a:bodyPr>
            <a:normAutofit/>
          </a:bodyPr>
          <a:lstStyle/>
          <a:p>
            <a:pPr marL="0" indent="0">
              <a:buNone/>
            </a:pPr>
            <a:r>
              <a:rPr lang="pl-PL" sz="2400" dirty="0">
                <a:effectLst/>
                <a:latin typeface="Verdana" panose="020B0604030504040204" pitchFamily="34" charset="0"/>
                <a:ea typeface="Verdana" panose="020B0604030504040204" pitchFamily="34" charset="0"/>
                <a:cs typeface="Verdana" panose="020B0604030504040204" pitchFamily="34" charset="0"/>
              </a:rPr>
              <a:t>Podczas rozmowy należy (ciąg dalszy):</a:t>
            </a:r>
          </a:p>
          <a:p>
            <a:r>
              <a:rPr lang="pl-PL" sz="2400" dirty="0"/>
              <a:t>Nie przytakiwać, jeśli pojawią się trudności ze zrozumieniem. W takim wypadku trzeba po prostu </a:t>
            </a:r>
            <a:r>
              <a:rPr lang="pl-PL" sz="2400" b="1" dirty="0"/>
              <a:t>poprosić o powtórzenie</a:t>
            </a:r>
            <a:r>
              <a:rPr lang="pl-PL" sz="2400" dirty="0"/>
              <a:t>.</a:t>
            </a:r>
          </a:p>
          <a:p>
            <a:r>
              <a:rPr lang="pl-PL" sz="2400" dirty="0"/>
              <a:t>Jeśli pomimo prób nadal nie można zrozumieć danej osoby – </a:t>
            </a:r>
            <a:r>
              <a:rPr lang="pl-PL" sz="2400" b="1" dirty="0"/>
              <a:t>zadać pytanie </a:t>
            </a:r>
            <a:r>
              <a:rPr lang="pl-PL" sz="2400" dirty="0"/>
              <a:t>wymagające krótkiej odpowiedzi bądź tylko potwierdzenia lub zaprzeczenia albo podać jej, na przykład, kartkę i długopis, mówiąc „</a:t>
            </a:r>
            <a:r>
              <a:rPr lang="pl-PL" sz="2400" b="1" dirty="0"/>
              <a:t>proszę to napisać</a:t>
            </a:r>
            <a:r>
              <a:rPr lang="pl-PL" sz="2400" dirty="0"/>
              <a:t>” lub wykonując gest pisania.</a:t>
            </a:r>
          </a:p>
        </p:txBody>
      </p:sp>
    </p:spTree>
    <p:extLst>
      <p:ext uri="{BB962C8B-B14F-4D97-AF65-F5344CB8AC3E}">
        <p14:creationId xmlns:p14="http://schemas.microsoft.com/office/powerpoint/2010/main" val="142934860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B5BD55-6524-E99C-326F-C34C15834208}"/>
              </a:ext>
            </a:extLst>
          </p:cNvPr>
          <p:cNvSpPr>
            <a:spLocks noGrp="1"/>
          </p:cNvSpPr>
          <p:nvPr>
            <p:ph type="title"/>
          </p:nvPr>
        </p:nvSpPr>
        <p:spPr/>
        <p:txBody>
          <a:bodyPr/>
          <a:lstStyle/>
          <a:p>
            <a:r>
              <a:rPr lang="pl-PL" dirty="0"/>
              <a:t>Komunikacja werbalna (6 z 8) </a:t>
            </a:r>
          </a:p>
        </p:txBody>
      </p:sp>
      <p:sp>
        <p:nvSpPr>
          <p:cNvPr id="3" name="Symbol zastępczy zawartości 2">
            <a:extLst>
              <a:ext uri="{FF2B5EF4-FFF2-40B4-BE49-F238E27FC236}">
                <a16:creationId xmlns:a16="http://schemas.microsoft.com/office/drawing/2014/main" id="{DB2BB241-E7A6-C533-B3EF-F0A805134D38}"/>
              </a:ext>
            </a:extLst>
          </p:cNvPr>
          <p:cNvSpPr>
            <a:spLocks noGrp="1"/>
          </p:cNvSpPr>
          <p:nvPr>
            <p:ph idx="1"/>
          </p:nvPr>
        </p:nvSpPr>
        <p:spPr/>
        <p:txBody>
          <a:bodyPr/>
          <a:lstStyle/>
          <a:p>
            <a:pPr marL="0" indent="0">
              <a:buNone/>
            </a:pPr>
            <a:r>
              <a:rPr lang="pl-PL" sz="2400" dirty="0">
                <a:effectLst/>
                <a:latin typeface="Verdana" panose="020B0604030504040204" pitchFamily="34" charset="0"/>
                <a:ea typeface="Verdana" panose="020B0604030504040204" pitchFamily="34" charset="0"/>
                <a:cs typeface="Verdana" panose="020B0604030504040204" pitchFamily="34" charset="0"/>
              </a:rPr>
              <a:t>Podczas rozmowy należy (ciąg dalszy):</a:t>
            </a:r>
          </a:p>
          <a:p>
            <a:r>
              <a:rPr lang="pl-PL" sz="2400" dirty="0"/>
              <a:t>Usiąść na poziomie rozmówcy, a jeśli jest to niemożliwe – stanąć w odpowiedniej odległości, tak by osoba mogła utrzymywać kontakt wzrokowy bez zadzierania głowy i czuć się komfortowo.</a:t>
            </a:r>
          </a:p>
          <a:p>
            <a:endParaRPr lang="pl-PL" dirty="0"/>
          </a:p>
        </p:txBody>
      </p:sp>
    </p:spTree>
    <p:extLst>
      <p:ext uri="{BB962C8B-B14F-4D97-AF65-F5344CB8AC3E}">
        <p14:creationId xmlns:p14="http://schemas.microsoft.com/office/powerpoint/2010/main" val="19625756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31CEA21-CB78-8466-060F-D825C8DEA0B4}"/>
              </a:ext>
            </a:extLst>
          </p:cNvPr>
          <p:cNvSpPr>
            <a:spLocks noGrp="1"/>
          </p:cNvSpPr>
          <p:nvPr>
            <p:ph type="title"/>
          </p:nvPr>
        </p:nvSpPr>
        <p:spPr/>
        <p:txBody>
          <a:bodyPr/>
          <a:lstStyle/>
          <a:p>
            <a:r>
              <a:rPr lang="pl-PL" dirty="0"/>
              <a:t>Komunikacja werbalna (7 z 8) </a:t>
            </a:r>
          </a:p>
        </p:txBody>
      </p:sp>
      <p:sp>
        <p:nvSpPr>
          <p:cNvPr id="3" name="Symbol zastępczy zawartości 2">
            <a:extLst>
              <a:ext uri="{FF2B5EF4-FFF2-40B4-BE49-F238E27FC236}">
                <a16:creationId xmlns:a16="http://schemas.microsoft.com/office/drawing/2014/main" id="{1F3E8062-FADB-7E0C-7589-7851867A5606}"/>
              </a:ext>
            </a:extLst>
          </p:cNvPr>
          <p:cNvSpPr>
            <a:spLocks noGrp="1"/>
          </p:cNvSpPr>
          <p:nvPr>
            <p:ph idx="1"/>
          </p:nvPr>
        </p:nvSpPr>
        <p:spPr/>
        <p:txBody>
          <a:bodyPr>
            <a:normAutofit/>
          </a:bodyPr>
          <a:lstStyle/>
          <a:p>
            <a:r>
              <a:rPr lang="pl-PL" sz="2400" dirty="0"/>
              <a:t>Osoba z niepełnosprawnością może wykorzystywać technologie wspomagające podczas komunikacji jak: notebook (tablet), notatnik brajlowski, dyktafon (telefon), kamera (telefon), specjalna klawiatura lub myszka (trackball), syntezator mowy, głośnik (telefon), pomoce optyczne, własne oświetlenie, rozwiązania wspierające słyszenie</a:t>
            </a:r>
            <a:r>
              <a:rPr lang="pl-PL" dirty="0"/>
              <a:t>,</a:t>
            </a:r>
            <a:r>
              <a:rPr lang="pl-PL" sz="2400" dirty="0"/>
              <a:t> itp.</a:t>
            </a:r>
          </a:p>
        </p:txBody>
      </p:sp>
    </p:spTree>
    <p:extLst>
      <p:ext uri="{BB962C8B-B14F-4D97-AF65-F5344CB8AC3E}">
        <p14:creationId xmlns:p14="http://schemas.microsoft.com/office/powerpoint/2010/main" val="403585972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5D34A3-4DD3-F468-830F-4FC0B3869B67}"/>
              </a:ext>
            </a:extLst>
          </p:cNvPr>
          <p:cNvSpPr>
            <a:spLocks noGrp="1"/>
          </p:cNvSpPr>
          <p:nvPr>
            <p:ph type="title"/>
          </p:nvPr>
        </p:nvSpPr>
        <p:spPr/>
        <p:txBody>
          <a:bodyPr/>
          <a:lstStyle/>
          <a:p>
            <a:r>
              <a:rPr lang="pl-PL" dirty="0"/>
              <a:t>Komunikacja werbalna (8 z 8) </a:t>
            </a:r>
          </a:p>
        </p:txBody>
      </p:sp>
      <p:sp>
        <p:nvSpPr>
          <p:cNvPr id="3" name="Symbol zastępczy zawartości 2">
            <a:extLst>
              <a:ext uri="{FF2B5EF4-FFF2-40B4-BE49-F238E27FC236}">
                <a16:creationId xmlns:a16="http://schemas.microsoft.com/office/drawing/2014/main" id="{B748DF67-CB55-B3A0-BE1D-CB7A06A23CF1}"/>
              </a:ext>
            </a:extLst>
          </p:cNvPr>
          <p:cNvSpPr>
            <a:spLocks noGrp="1"/>
          </p:cNvSpPr>
          <p:nvPr>
            <p:ph idx="1"/>
          </p:nvPr>
        </p:nvSpPr>
        <p:spPr/>
        <p:txBody>
          <a:bodyPr/>
          <a:lstStyle/>
          <a:p>
            <a:r>
              <a:rPr lang="pl-PL" sz="2400" dirty="0"/>
              <a:t>Należy zapewnić możliwość </a:t>
            </a:r>
            <a:r>
              <a:rPr lang="pl-PL" sz="2400" b="1" dirty="0"/>
              <a:t>nagrywanie zajęć </a:t>
            </a:r>
            <a:r>
              <a:rPr lang="pl-PL" sz="2400" dirty="0"/>
              <a:t>– w porozumieniu z prowadzącym. Nagrania można wykorzystywać tylko do użytku osobistego lub użytku na rzecz osób z niepełnosprawnościami. Rejestracja może się odbywać poprzez nagrywanie dźwięku (dyktafon, telefon) lub obrazu i dźwięku (kamera, telefon).</a:t>
            </a:r>
          </a:p>
          <a:p>
            <a:r>
              <a:rPr lang="pl-PL" sz="2400" dirty="0"/>
              <a:t>W przypadku innych form komunikacji (jak rozmowa) naturalnym jest wyrażenie zgody na nagrywanie ich. Będzie to odpowiednikiem robienia notatki.</a:t>
            </a:r>
          </a:p>
          <a:p>
            <a:endParaRPr lang="pl-PL" dirty="0"/>
          </a:p>
        </p:txBody>
      </p:sp>
    </p:spTree>
    <p:extLst>
      <p:ext uri="{BB962C8B-B14F-4D97-AF65-F5344CB8AC3E}">
        <p14:creationId xmlns:p14="http://schemas.microsoft.com/office/powerpoint/2010/main" val="294173272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10F1AF-D5F9-814E-1C47-FAD83036D8D6}"/>
              </a:ext>
            </a:extLst>
          </p:cNvPr>
          <p:cNvSpPr>
            <a:spLocks noGrp="1"/>
          </p:cNvSpPr>
          <p:nvPr>
            <p:ph type="title"/>
          </p:nvPr>
        </p:nvSpPr>
        <p:spPr/>
        <p:txBody>
          <a:bodyPr>
            <a:normAutofit/>
          </a:bodyPr>
          <a:lstStyle/>
          <a:p>
            <a:r>
              <a:rPr lang="pl-PL" dirty="0"/>
              <a:t>Udział osoby asystenckiej (1 z 2)</a:t>
            </a:r>
          </a:p>
        </p:txBody>
      </p:sp>
      <p:sp>
        <p:nvSpPr>
          <p:cNvPr id="3" name="Symbol zastępczy zawartości 2">
            <a:extLst>
              <a:ext uri="{FF2B5EF4-FFF2-40B4-BE49-F238E27FC236}">
                <a16:creationId xmlns:a16="http://schemas.microsoft.com/office/drawing/2014/main" id="{A3B3144E-F950-53D4-7CA4-6A6EF09BBEFE}"/>
              </a:ext>
            </a:extLst>
          </p:cNvPr>
          <p:cNvSpPr>
            <a:spLocks noGrp="1"/>
          </p:cNvSpPr>
          <p:nvPr>
            <p:ph idx="1"/>
          </p:nvPr>
        </p:nvSpPr>
        <p:spPr>
          <a:xfrm>
            <a:off x="838200" y="1825625"/>
            <a:ext cx="10515600" cy="4667250"/>
          </a:xfrm>
        </p:spPr>
        <p:txBody>
          <a:bodyPr>
            <a:normAutofit lnSpcReduction="10000"/>
          </a:bodyPr>
          <a:lstStyle/>
          <a:p>
            <a:r>
              <a:rPr lang="pl-PL" sz="2200" dirty="0"/>
              <a:t>Osobą asystującą w komunikacji z osobą z niepełnosprawnością może być na przykład:</a:t>
            </a:r>
          </a:p>
          <a:p>
            <a:pPr lvl="1"/>
            <a:r>
              <a:rPr lang="pl-PL" sz="2200" dirty="0"/>
              <a:t>asystent dydaktyczny</a:t>
            </a:r>
          </a:p>
          <a:p>
            <a:pPr lvl="1"/>
            <a:r>
              <a:rPr lang="pl-PL" sz="2200" dirty="0"/>
              <a:t>asystent naukowy</a:t>
            </a:r>
          </a:p>
          <a:p>
            <a:pPr lvl="1"/>
            <a:r>
              <a:rPr lang="pl-PL" sz="2200" dirty="0"/>
              <a:t>tłumacz języka migowego</a:t>
            </a:r>
          </a:p>
          <a:p>
            <a:pPr lvl="1"/>
            <a:r>
              <a:rPr lang="pl-PL" sz="2200" dirty="0" err="1"/>
              <a:t>lipspeaker</a:t>
            </a:r>
            <a:r>
              <a:rPr lang="pl-PL" sz="2200" dirty="0"/>
              <a:t>, </a:t>
            </a:r>
            <a:r>
              <a:rPr lang="pl-PL" sz="2200" dirty="0" err="1"/>
              <a:t>respeaker</a:t>
            </a:r>
            <a:endParaRPr lang="pl-PL" sz="2200" dirty="0"/>
          </a:p>
          <a:p>
            <a:pPr lvl="1"/>
            <a:r>
              <a:rPr lang="pl-PL" sz="2200" dirty="0"/>
              <a:t>przewodnik (osoby niewidomej)</a:t>
            </a:r>
          </a:p>
          <a:p>
            <a:pPr lvl="1"/>
            <a:r>
              <a:rPr lang="pl-PL" sz="2200" dirty="0"/>
              <a:t>tłumacz-przewodnik (osoby głuchoniewidomej)</a:t>
            </a:r>
          </a:p>
          <a:p>
            <a:pPr lvl="1"/>
            <a:r>
              <a:rPr lang="pl-PL" sz="2200" dirty="0"/>
              <a:t>asystent osobisty osoby z niepełnosprawnością</a:t>
            </a:r>
          </a:p>
        </p:txBody>
      </p:sp>
    </p:spTree>
    <p:extLst>
      <p:ext uri="{BB962C8B-B14F-4D97-AF65-F5344CB8AC3E}">
        <p14:creationId xmlns:p14="http://schemas.microsoft.com/office/powerpoint/2010/main" val="372316139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961BD2A-6AFA-26D2-B745-4F1A064161E7}"/>
              </a:ext>
            </a:extLst>
          </p:cNvPr>
          <p:cNvSpPr>
            <a:spLocks noGrp="1"/>
          </p:cNvSpPr>
          <p:nvPr>
            <p:ph type="title"/>
          </p:nvPr>
        </p:nvSpPr>
        <p:spPr/>
        <p:txBody>
          <a:bodyPr>
            <a:normAutofit/>
          </a:bodyPr>
          <a:lstStyle/>
          <a:p>
            <a:r>
              <a:rPr lang="pl-PL" dirty="0"/>
              <a:t>Udział osoby asystenckiej (2 z 2)</a:t>
            </a:r>
          </a:p>
        </p:txBody>
      </p:sp>
      <p:sp>
        <p:nvSpPr>
          <p:cNvPr id="3" name="Symbol zastępczy zawartości 2">
            <a:extLst>
              <a:ext uri="{FF2B5EF4-FFF2-40B4-BE49-F238E27FC236}">
                <a16:creationId xmlns:a16="http://schemas.microsoft.com/office/drawing/2014/main" id="{811216DC-D2CB-CD4B-2520-67E99F56BA57}"/>
              </a:ext>
            </a:extLst>
          </p:cNvPr>
          <p:cNvSpPr>
            <a:spLocks noGrp="1"/>
          </p:cNvSpPr>
          <p:nvPr>
            <p:ph idx="1"/>
          </p:nvPr>
        </p:nvSpPr>
        <p:spPr/>
        <p:txBody>
          <a:bodyPr>
            <a:normAutofit/>
          </a:bodyPr>
          <a:lstStyle/>
          <a:p>
            <a:r>
              <a:rPr lang="pl-PL" sz="2400" dirty="0"/>
              <a:t>Należy akceptować udział w komunikacji lub towarzyszenie w niej osób wspierających</a:t>
            </a:r>
          </a:p>
        </p:txBody>
      </p:sp>
    </p:spTree>
    <p:extLst>
      <p:ext uri="{BB962C8B-B14F-4D97-AF65-F5344CB8AC3E}">
        <p14:creationId xmlns:p14="http://schemas.microsoft.com/office/powerpoint/2010/main" val="4345769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9B7E24-DAF3-4880-676D-646F8352BA53}"/>
              </a:ext>
            </a:extLst>
          </p:cNvPr>
          <p:cNvSpPr>
            <a:spLocks noGrp="1"/>
          </p:cNvSpPr>
          <p:nvPr>
            <p:ph type="title"/>
          </p:nvPr>
        </p:nvSpPr>
        <p:spPr/>
        <p:txBody>
          <a:bodyPr/>
          <a:lstStyle/>
          <a:p>
            <a:r>
              <a:rPr lang="pl-PL" dirty="0"/>
              <a:t>Obecność psa asystującego </a:t>
            </a:r>
          </a:p>
        </p:txBody>
      </p:sp>
      <p:sp>
        <p:nvSpPr>
          <p:cNvPr id="3" name="Symbol zastępczy zawartości 2">
            <a:extLst>
              <a:ext uri="{FF2B5EF4-FFF2-40B4-BE49-F238E27FC236}">
                <a16:creationId xmlns:a16="http://schemas.microsoft.com/office/drawing/2014/main" id="{19E427EA-F441-FCFB-95A5-E18E4B6165D7}"/>
              </a:ext>
            </a:extLst>
          </p:cNvPr>
          <p:cNvSpPr>
            <a:spLocks noGrp="1"/>
          </p:cNvSpPr>
          <p:nvPr>
            <p:ph idx="1"/>
          </p:nvPr>
        </p:nvSpPr>
        <p:spPr/>
        <p:txBody>
          <a:bodyPr>
            <a:normAutofit/>
          </a:bodyPr>
          <a:lstStyle/>
          <a:p>
            <a:r>
              <a:rPr lang="pl-PL" sz="2400" dirty="0"/>
              <a:t>Osobie z niepełnosprawnością może towarzyszyć pies asystujący. Wspiera on </a:t>
            </a:r>
            <a:r>
              <a:rPr lang="pl-PL" dirty="0"/>
              <a:t>osobę</a:t>
            </a:r>
            <a:r>
              <a:rPr lang="pl-PL" sz="2400" dirty="0"/>
              <a:t> w poruszaniu się (nawigowaniu), podnoszeniu, podawaniu, otwieraniu, naciskaniu itp. Dotyczy to czynności trudnych lub niemożliwych do osobistego wykonania.</a:t>
            </a:r>
          </a:p>
          <a:p>
            <a:r>
              <a:rPr lang="pl-PL" sz="2400" dirty="0"/>
              <a:t>Należy akceptować towarzyszenie zwierząt asystujących podczas komunikacji. Nie dotyczy to wyjątkowych sytuacji </a:t>
            </a:r>
            <a:r>
              <a:rPr lang="pl-PL" dirty="0"/>
              <a:t>np. </a:t>
            </a:r>
            <a:r>
              <a:rPr lang="pl-PL" sz="2400" dirty="0"/>
              <a:t>zajęcia na basenie.</a:t>
            </a:r>
          </a:p>
          <a:p>
            <a:r>
              <a:rPr lang="pl-PL" sz="2400" dirty="0"/>
              <a:t>Pies asystujący pracuje, towarzysząc osobie z niepełnosprawnością. Nie należy zaczepiać go, głaskać ani w inny sposób rozpraszać.</a:t>
            </a:r>
          </a:p>
          <a:p>
            <a:endParaRPr lang="pl-PL" dirty="0"/>
          </a:p>
        </p:txBody>
      </p:sp>
    </p:spTree>
    <p:extLst>
      <p:ext uri="{BB962C8B-B14F-4D97-AF65-F5344CB8AC3E}">
        <p14:creationId xmlns:p14="http://schemas.microsoft.com/office/powerpoint/2010/main" val="417605313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D3BE90-6778-6274-7B38-FD8B7D1813C9}"/>
              </a:ext>
            </a:extLst>
          </p:cNvPr>
          <p:cNvSpPr>
            <a:spLocks noGrp="1"/>
          </p:cNvSpPr>
          <p:nvPr>
            <p:ph type="title"/>
          </p:nvPr>
        </p:nvSpPr>
        <p:spPr/>
        <p:txBody>
          <a:bodyPr/>
          <a:lstStyle/>
          <a:p>
            <a:r>
              <a:rPr lang="pl-PL" dirty="0"/>
              <a:t>Podsumowanie (6)</a:t>
            </a:r>
          </a:p>
        </p:txBody>
      </p:sp>
      <p:sp>
        <p:nvSpPr>
          <p:cNvPr id="3" name="Symbol zastępczy zawartości 2">
            <a:extLst>
              <a:ext uri="{FF2B5EF4-FFF2-40B4-BE49-F238E27FC236}">
                <a16:creationId xmlns:a16="http://schemas.microsoft.com/office/drawing/2014/main" id="{7476EABE-CEC5-C79C-E930-32CF06685391}"/>
              </a:ext>
            </a:extLst>
          </p:cNvPr>
          <p:cNvSpPr>
            <a:spLocks noGrp="1"/>
          </p:cNvSpPr>
          <p:nvPr>
            <p:ph idx="1"/>
          </p:nvPr>
        </p:nvSpPr>
        <p:spPr/>
        <p:txBody>
          <a:bodyPr>
            <a:noAutofit/>
          </a:bodyPr>
          <a:lstStyle/>
          <a:p>
            <a:r>
              <a:rPr lang="pl-PL" sz="2400" dirty="0"/>
              <a:t>Organizując komunikację należy uwzględniać zasady projektowania uniwersalnego, tak aby była ona dostępna dla największej liczby osób.</a:t>
            </a:r>
          </a:p>
          <a:p>
            <a:r>
              <a:rPr lang="pl-PL" sz="2400" dirty="0"/>
              <a:t>W komunikacji z osobami z niepełnosprawnościami ważna jest otwartość na różne jej formy.</a:t>
            </a:r>
          </a:p>
          <a:p>
            <a:r>
              <a:rPr lang="pl-PL" sz="2400" dirty="0"/>
              <a:t>Planując komunikację należy wziąć pod uwagę różne potrzeby osób z niepełnosprawnościami w zakresie sposobów odbierania i przekazywania informacji. </a:t>
            </a:r>
          </a:p>
        </p:txBody>
      </p:sp>
    </p:spTree>
    <p:extLst>
      <p:ext uri="{BB962C8B-B14F-4D97-AF65-F5344CB8AC3E}">
        <p14:creationId xmlns:p14="http://schemas.microsoft.com/office/powerpoint/2010/main" val="136510869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350C3F-6D2F-51AB-93AB-444BD9A01EC3}"/>
              </a:ext>
            </a:extLst>
          </p:cNvPr>
          <p:cNvSpPr>
            <a:spLocks noGrp="1"/>
          </p:cNvSpPr>
          <p:nvPr>
            <p:ph type="title"/>
          </p:nvPr>
        </p:nvSpPr>
        <p:spPr/>
        <p:txBody>
          <a:bodyPr/>
          <a:lstStyle/>
          <a:p>
            <a:r>
              <a:rPr lang="pl-PL" dirty="0"/>
              <a:t>Moduł 5 </a:t>
            </a:r>
          </a:p>
        </p:txBody>
      </p:sp>
      <p:sp>
        <p:nvSpPr>
          <p:cNvPr id="3" name="Symbol zastępczy tekstu 2">
            <a:extLst>
              <a:ext uri="{FF2B5EF4-FFF2-40B4-BE49-F238E27FC236}">
                <a16:creationId xmlns:a16="http://schemas.microsoft.com/office/drawing/2014/main" id="{39C215E5-23D6-3D13-C166-FF82D2E0512C}"/>
              </a:ext>
            </a:extLst>
          </p:cNvPr>
          <p:cNvSpPr>
            <a:spLocks noGrp="1"/>
          </p:cNvSpPr>
          <p:nvPr>
            <p:ph type="body" idx="1"/>
          </p:nvPr>
        </p:nvSpPr>
        <p:spPr/>
        <p:txBody>
          <a:bodyPr/>
          <a:lstStyle/>
          <a:p>
            <a:r>
              <a:rPr lang="pl-PL" dirty="0"/>
              <a:t>Formy wsparcia i współpraca z osobami z niepełnosprawnościami i szczególnymi potrzebami w środowisku akademickim</a:t>
            </a:r>
          </a:p>
        </p:txBody>
      </p:sp>
    </p:spTree>
    <p:extLst>
      <p:ext uri="{BB962C8B-B14F-4D97-AF65-F5344CB8AC3E}">
        <p14:creationId xmlns:p14="http://schemas.microsoft.com/office/powerpoint/2010/main" val="306992392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9006B18D-7E6F-3E11-F2B3-CDB81C6C8C1F}"/>
              </a:ext>
            </a:extLst>
          </p:cNvPr>
          <p:cNvSpPr>
            <a:spLocks noGrp="1"/>
          </p:cNvSpPr>
          <p:nvPr>
            <p:ph type="title"/>
          </p:nvPr>
        </p:nvSpPr>
        <p:spPr/>
        <p:txBody>
          <a:bodyPr/>
          <a:lstStyle/>
          <a:p>
            <a:r>
              <a:rPr lang="pl-PL" dirty="0"/>
              <a:t>Organizacja wsparcia edukacyjnego</a:t>
            </a:r>
          </a:p>
        </p:txBody>
      </p:sp>
      <p:sp>
        <p:nvSpPr>
          <p:cNvPr id="5" name="Symbol zastępczy tekstu 4">
            <a:extLst>
              <a:ext uri="{FF2B5EF4-FFF2-40B4-BE49-F238E27FC236}">
                <a16:creationId xmlns:a16="http://schemas.microsoft.com/office/drawing/2014/main" id="{1A19E9FD-42BF-649F-A976-B9DC5A44F9E4}"/>
              </a:ext>
            </a:extLst>
          </p:cNvPr>
          <p:cNvSpPr>
            <a:spLocks noGrp="1"/>
          </p:cNvSpPr>
          <p:nvPr>
            <p:ph type="body" idx="1"/>
          </p:nvPr>
        </p:nvSpPr>
        <p:spPr/>
        <p:txBody>
          <a:bodyPr/>
          <a:lstStyle/>
          <a:p>
            <a:endParaRPr lang="pl-PL" dirty="0"/>
          </a:p>
        </p:txBody>
      </p:sp>
      <p:pic>
        <p:nvPicPr>
          <p:cNvPr id="2" name="Picture 2">
            <a:extLst>
              <a:ext uri="{FF2B5EF4-FFF2-40B4-BE49-F238E27FC236}">
                <a16:creationId xmlns:a16="http://schemas.microsoft.com/office/drawing/2014/main" id="{4BCC10A1-2056-DC12-F6EA-EDD618FA0F1A}"/>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89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2AEC3B-E845-9E4C-2598-3D47DE6D4FE2}"/>
              </a:ext>
            </a:extLst>
          </p:cNvPr>
          <p:cNvSpPr>
            <a:spLocks noGrp="1"/>
          </p:cNvSpPr>
          <p:nvPr>
            <p:ph type="title"/>
          </p:nvPr>
        </p:nvSpPr>
        <p:spPr/>
        <p:txBody>
          <a:bodyPr/>
          <a:lstStyle/>
          <a:p>
            <a:r>
              <a:rPr lang="pl-PL" dirty="0"/>
              <a:t>Tolerancja dla błędów</a:t>
            </a:r>
          </a:p>
        </p:txBody>
      </p:sp>
      <p:sp>
        <p:nvSpPr>
          <p:cNvPr id="3" name="Symbol zastępczy zawartości 2">
            <a:extLst>
              <a:ext uri="{FF2B5EF4-FFF2-40B4-BE49-F238E27FC236}">
                <a16:creationId xmlns:a16="http://schemas.microsoft.com/office/drawing/2014/main" id="{7B8EDAE2-5AB5-5B39-2A55-3EB7DF2645C7}"/>
              </a:ext>
            </a:extLst>
          </p:cNvPr>
          <p:cNvSpPr>
            <a:spLocks noGrp="1"/>
          </p:cNvSpPr>
          <p:nvPr>
            <p:ph idx="1"/>
          </p:nvPr>
        </p:nvSpPr>
        <p:spPr/>
        <p:txBody>
          <a:bodyPr/>
          <a:lstStyle/>
          <a:p>
            <a:pPr>
              <a:lnSpc>
                <a:spcPct val="120000"/>
              </a:lnSpc>
            </a:pPr>
            <a:r>
              <a:rPr lang="pl-PL" sz="2400" dirty="0"/>
              <a:t>minimalizowanie ryzyka błędnego użycia przedmiotu /  funkcji</a:t>
            </a:r>
          </a:p>
          <a:p>
            <a:r>
              <a:rPr lang="pl-PL" sz="2400" dirty="0"/>
              <a:t>ograniczenie niekorzystnych konsekwencji przypadkowego użycia </a:t>
            </a:r>
            <a:br>
              <a:rPr lang="pl-PL" sz="2400" dirty="0"/>
            </a:br>
            <a:r>
              <a:rPr lang="pl-PL" sz="2400" dirty="0"/>
              <a:t>przedmiotu / funkcji </a:t>
            </a:r>
          </a:p>
          <a:p>
            <a:r>
              <a:rPr lang="pl-PL" dirty="0"/>
              <a:t>Na zdjęciu: przyciski alarmowe </a:t>
            </a:r>
            <a:br>
              <a:rPr lang="pl-PL" dirty="0"/>
            </a:br>
            <a:r>
              <a:rPr lang="pl-PL" dirty="0"/>
              <a:t>są odsunięte od pozostałych przycisków, </a:t>
            </a:r>
            <a:br>
              <a:rPr lang="pl-PL" dirty="0"/>
            </a:br>
            <a:r>
              <a:rPr lang="pl-PL" dirty="0"/>
              <a:t>co minimalizuje ryzyko </a:t>
            </a:r>
            <a:br>
              <a:rPr lang="pl-PL" dirty="0"/>
            </a:br>
            <a:r>
              <a:rPr lang="pl-PL" dirty="0"/>
              <a:t>przypadkowego uruchomienia alarmu.</a:t>
            </a:r>
          </a:p>
          <a:p>
            <a:pPr>
              <a:lnSpc>
                <a:spcPct val="120000"/>
              </a:lnSpc>
            </a:pPr>
            <a:endParaRPr lang="pl-PL" sz="2400" dirty="0"/>
          </a:p>
          <a:p>
            <a:endParaRPr lang="pl-PL" dirty="0"/>
          </a:p>
          <a:p>
            <a:endParaRPr lang="pl-PL" dirty="0"/>
          </a:p>
        </p:txBody>
      </p:sp>
      <p:pic>
        <p:nvPicPr>
          <p:cNvPr id="4" name="Obraz 3" descr="Panel sterowania podnośnikiem - przycisk kondygnacyjny oddzielony od przycisku alarmowego">
            <a:extLst>
              <a:ext uri="{FF2B5EF4-FFF2-40B4-BE49-F238E27FC236}">
                <a16:creationId xmlns:a16="http://schemas.microsoft.com/office/drawing/2014/main" id="{0668B68B-0885-DD3B-818D-28CFEAC2B703}"/>
              </a:ext>
            </a:extLst>
          </p:cNvPr>
          <p:cNvPicPr>
            <a:picLocks noChangeAspect="1"/>
          </p:cNvPicPr>
          <p:nvPr/>
        </p:nvPicPr>
        <p:blipFill rotWithShape="1">
          <a:blip r:embed="rId3">
            <a:extLst>
              <a:ext uri="{28A0092B-C50C-407E-A947-70E740481C1C}">
                <a14:useLocalDpi xmlns:a14="http://schemas.microsoft.com/office/drawing/2010/main" val="0"/>
              </a:ext>
            </a:extLst>
          </a:blip>
          <a:srcRect l="14082" t="37893"/>
          <a:stretch/>
        </p:blipFill>
        <p:spPr>
          <a:xfrm>
            <a:off x="6778713" y="3555648"/>
            <a:ext cx="4977688" cy="2427972"/>
          </a:xfrm>
          <a:prstGeom prst="rect">
            <a:avLst/>
          </a:prstGeom>
          <a:ln w="19050">
            <a:solidFill>
              <a:schemeClr val="tx1"/>
            </a:solidFill>
          </a:ln>
        </p:spPr>
      </p:pic>
    </p:spTree>
    <p:extLst>
      <p:ext uri="{BB962C8B-B14F-4D97-AF65-F5344CB8AC3E}">
        <p14:creationId xmlns:p14="http://schemas.microsoft.com/office/powerpoint/2010/main" val="33763086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91337-4DEB-6DEA-9C9D-14ADFB1E866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C62F062-ADA6-76B4-B3C4-66952E56D164}"/>
              </a:ext>
            </a:extLst>
          </p:cNvPr>
          <p:cNvSpPr>
            <a:spLocks noGrp="1"/>
          </p:cNvSpPr>
          <p:nvPr>
            <p:ph type="title"/>
          </p:nvPr>
        </p:nvSpPr>
        <p:spPr/>
        <p:txBody>
          <a:bodyPr>
            <a:normAutofit/>
          </a:bodyPr>
          <a:lstStyle/>
          <a:p>
            <a:r>
              <a:rPr lang="pl-PL" dirty="0"/>
              <a:t>Dostępność usług edukacyjnych (1 z 2)</a:t>
            </a:r>
          </a:p>
        </p:txBody>
      </p:sp>
      <p:sp>
        <p:nvSpPr>
          <p:cNvPr id="3" name="Symbol zastępczy zawartości 2">
            <a:extLst>
              <a:ext uri="{FF2B5EF4-FFF2-40B4-BE49-F238E27FC236}">
                <a16:creationId xmlns:a16="http://schemas.microsoft.com/office/drawing/2014/main" id="{850E70D6-D151-65A8-44E9-22B56D2ACCCE}"/>
              </a:ext>
            </a:extLst>
          </p:cNvPr>
          <p:cNvSpPr>
            <a:spLocks noGrp="1"/>
          </p:cNvSpPr>
          <p:nvPr>
            <p:ph idx="1"/>
          </p:nvPr>
        </p:nvSpPr>
        <p:spPr/>
        <p:txBody>
          <a:bodyPr>
            <a:normAutofit/>
          </a:bodyPr>
          <a:lstStyle/>
          <a:p>
            <a:r>
              <a:rPr lang="pl-PL" sz="2400" dirty="0"/>
              <a:t>Procesu dydaktycznego</a:t>
            </a:r>
          </a:p>
          <a:p>
            <a:r>
              <a:rPr lang="pl-PL" sz="2400" dirty="0"/>
              <a:t>Materiałów dydaktycznych</a:t>
            </a:r>
          </a:p>
          <a:p>
            <a:r>
              <a:rPr lang="pl-PL" sz="2400" dirty="0"/>
              <a:t>Procesu weryfikacji efektów uczenia się (dostępne forma, warunki, odpowiednia organizacja itp.)</a:t>
            </a:r>
          </a:p>
          <a:p>
            <a:endParaRPr lang="pl-PL" dirty="0"/>
          </a:p>
        </p:txBody>
      </p:sp>
    </p:spTree>
    <p:extLst>
      <p:ext uri="{BB962C8B-B14F-4D97-AF65-F5344CB8AC3E}">
        <p14:creationId xmlns:p14="http://schemas.microsoft.com/office/powerpoint/2010/main" val="127425725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80FB6-B662-CEC0-24B9-DF0F6889BD0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240D4E4-1B37-5978-D421-8EFA93D5A96A}"/>
              </a:ext>
            </a:extLst>
          </p:cNvPr>
          <p:cNvSpPr>
            <a:spLocks noGrp="1"/>
          </p:cNvSpPr>
          <p:nvPr>
            <p:ph type="title"/>
          </p:nvPr>
        </p:nvSpPr>
        <p:spPr/>
        <p:txBody>
          <a:bodyPr>
            <a:normAutofit/>
          </a:bodyPr>
          <a:lstStyle/>
          <a:p>
            <a:r>
              <a:rPr lang="pl-PL" dirty="0"/>
              <a:t>Dostępność usług edukacyjnych (2 z 2)</a:t>
            </a:r>
          </a:p>
        </p:txBody>
      </p:sp>
      <p:sp>
        <p:nvSpPr>
          <p:cNvPr id="3" name="Symbol zastępczy zawartości 2">
            <a:extLst>
              <a:ext uri="{FF2B5EF4-FFF2-40B4-BE49-F238E27FC236}">
                <a16:creationId xmlns:a16="http://schemas.microsoft.com/office/drawing/2014/main" id="{61C63A1C-6DAE-7880-DB46-FB7D86C3394F}"/>
              </a:ext>
            </a:extLst>
          </p:cNvPr>
          <p:cNvSpPr>
            <a:spLocks noGrp="1"/>
          </p:cNvSpPr>
          <p:nvPr>
            <p:ph idx="1"/>
          </p:nvPr>
        </p:nvSpPr>
        <p:spPr/>
        <p:txBody>
          <a:bodyPr>
            <a:normAutofit/>
          </a:bodyPr>
          <a:lstStyle/>
          <a:p>
            <a:r>
              <a:rPr lang="pl-PL" sz="2400" dirty="0"/>
              <a:t>Dostępność nauki języków obcych</a:t>
            </a:r>
          </a:p>
          <a:p>
            <a:r>
              <a:rPr lang="pl-PL" sz="2400" dirty="0"/>
              <a:t>Dostępność zajęć wychowania fizycznego</a:t>
            </a:r>
          </a:p>
          <a:p>
            <a:r>
              <a:rPr lang="pl-PL" sz="2400" dirty="0"/>
              <a:t>Zapewnienie usług asystentów/</a:t>
            </a:r>
            <a:r>
              <a:rPr lang="pl-PL" sz="2400" dirty="0" err="1"/>
              <a:t>ek</a:t>
            </a:r>
            <a:endParaRPr lang="pl-PL" sz="2400" dirty="0"/>
          </a:p>
          <a:p>
            <a:r>
              <a:rPr lang="pl-PL" sz="2400" dirty="0"/>
              <a:t>Zapewnienie technologii wspomagających (ang. </a:t>
            </a:r>
            <a:r>
              <a:rPr lang="pl-PL" sz="2400" dirty="0" err="1"/>
              <a:t>assistive</a:t>
            </a:r>
            <a:r>
              <a:rPr lang="pl-PL" sz="2400" dirty="0"/>
              <a:t> </a:t>
            </a:r>
            <a:r>
              <a:rPr lang="pl-PL" sz="2400" dirty="0" err="1"/>
              <a:t>technologies</a:t>
            </a:r>
            <a:r>
              <a:rPr lang="pl-PL" sz="2400" dirty="0"/>
              <a:t>)</a:t>
            </a:r>
          </a:p>
          <a:p>
            <a:r>
              <a:rPr lang="pl-PL" sz="2400" dirty="0"/>
              <a:t>Zapewnienie wsparcia dotyczącego zamieszkania (domów studenckich)</a:t>
            </a:r>
          </a:p>
          <a:p>
            <a:r>
              <a:rPr lang="pl-PL" sz="2400" dirty="0"/>
              <a:t>Zapewnienie szczególnych usług wsparcia dla poszczególnych typów osób z niepełnosprawnościami (osób ze szczególnymi potrzebami)</a:t>
            </a:r>
          </a:p>
          <a:p>
            <a:endParaRPr lang="pl-PL" dirty="0"/>
          </a:p>
        </p:txBody>
      </p:sp>
    </p:spTree>
    <p:extLst>
      <p:ext uri="{BB962C8B-B14F-4D97-AF65-F5344CB8AC3E}">
        <p14:creationId xmlns:p14="http://schemas.microsoft.com/office/powerpoint/2010/main" val="415986432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46DFFF9-97B4-4006-81C2-065B6F7BF9D0}"/>
              </a:ext>
            </a:extLst>
          </p:cNvPr>
          <p:cNvSpPr>
            <a:spLocks noGrp="1"/>
          </p:cNvSpPr>
          <p:nvPr>
            <p:ph type="title"/>
          </p:nvPr>
        </p:nvSpPr>
        <p:spPr/>
        <p:txBody>
          <a:bodyPr>
            <a:normAutofit/>
          </a:bodyPr>
          <a:lstStyle/>
          <a:p>
            <a:r>
              <a:rPr lang="pl-PL" dirty="0"/>
              <a:t>Zasady organizowania wsparcia </a:t>
            </a:r>
          </a:p>
        </p:txBody>
      </p:sp>
      <p:sp>
        <p:nvSpPr>
          <p:cNvPr id="3" name="Symbol zastępczy zawartości 2">
            <a:extLst>
              <a:ext uri="{FF2B5EF4-FFF2-40B4-BE49-F238E27FC236}">
                <a16:creationId xmlns:a16="http://schemas.microsoft.com/office/drawing/2014/main" id="{3DF51D3B-7C1D-4D4A-AB4A-FE38A9510E8D}"/>
              </a:ext>
            </a:extLst>
          </p:cNvPr>
          <p:cNvSpPr>
            <a:spLocks noGrp="1"/>
          </p:cNvSpPr>
          <p:nvPr>
            <p:ph idx="1"/>
          </p:nvPr>
        </p:nvSpPr>
        <p:spPr/>
        <p:txBody>
          <a:bodyPr/>
          <a:lstStyle/>
          <a:p>
            <a:pPr>
              <a:lnSpc>
                <a:spcPct val="120000"/>
              </a:lnSpc>
              <a:spcBef>
                <a:spcPts val="600"/>
              </a:spcBef>
              <a:spcAft>
                <a:spcPts val="600"/>
              </a:spcAft>
            </a:pPr>
            <a:r>
              <a:rPr lang="pl-PL" dirty="0"/>
              <a:t>Autonomia (osoba inicjuje działania)</a:t>
            </a:r>
          </a:p>
          <a:p>
            <a:pPr>
              <a:lnSpc>
                <a:spcPct val="120000"/>
              </a:lnSpc>
              <a:spcBef>
                <a:spcPts val="600"/>
              </a:spcBef>
              <a:spcAft>
                <a:spcPts val="600"/>
              </a:spcAft>
            </a:pPr>
            <a:r>
              <a:rPr lang="pl-PL" dirty="0"/>
              <a:t>Podmiotowość (decyduje, działania dopasowane do jej potrzeb)</a:t>
            </a:r>
          </a:p>
          <a:p>
            <a:pPr>
              <a:lnSpc>
                <a:spcPct val="120000"/>
              </a:lnSpc>
              <a:spcBef>
                <a:spcPts val="600"/>
              </a:spcBef>
              <a:spcAft>
                <a:spcPts val="600"/>
              </a:spcAft>
            </a:pPr>
            <a:r>
              <a:rPr lang="pl-PL" dirty="0"/>
              <a:t>Równość szans i niedyskryminacji</a:t>
            </a:r>
          </a:p>
          <a:p>
            <a:pPr>
              <a:lnSpc>
                <a:spcPct val="120000"/>
              </a:lnSpc>
              <a:spcBef>
                <a:spcPts val="600"/>
              </a:spcBef>
              <a:spcAft>
                <a:spcPts val="600"/>
              </a:spcAft>
            </a:pPr>
            <a:r>
              <a:rPr lang="pl-PL" dirty="0"/>
              <a:t>Pełny i skuteczny udział w życiu społecznym / uczelni</a:t>
            </a:r>
          </a:p>
          <a:p>
            <a:pPr>
              <a:lnSpc>
                <a:spcPct val="120000"/>
              </a:lnSpc>
              <a:spcBef>
                <a:spcPts val="600"/>
              </a:spcBef>
              <a:spcAft>
                <a:spcPts val="600"/>
              </a:spcAft>
            </a:pPr>
            <a:r>
              <a:rPr lang="pl-PL" dirty="0"/>
              <a:t>Dostępność na zasadzie równości</a:t>
            </a:r>
          </a:p>
          <a:p>
            <a:pPr>
              <a:lnSpc>
                <a:spcPct val="120000"/>
              </a:lnSpc>
              <a:spcBef>
                <a:spcPts val="600"/>
              </a:spcBef>
              <a:spcAft>
                <a:spcPts val="600"/>
              </a:spcAft>
            </a:pPr>
            <a:r>
              <a:rPr lang="pl-PL" dirty="0"/>
              <a:t>Prywatność (dane przetwarza jak najmniejszy krąg osób, zgodnie z kompetencjami)</a:t>
            </a:r>
          </a:p>
        </p:txBody>
      </p:sp>
    </p:spTree>
    <p:extLst>
      <p:ext uri="{BB962C8B-B14F-4D97-AF65-F5344CB8AC3E}">
        <p14:creationId xmlns:p14="http://schemas.microsoft.com/office/powerpoint/2010/main" val="406968042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4F089C-37CC-4808-AA8E-A5FF3D51E4BE}"/>
              </a:ext>
            </a:extLst>
          </p:cNvPr>
          <p:cNvSpPr>
            <a:spLocks noGrp="1"/>
          </p:cNvSpPr>
          <p:nvPr>
            <p:ph type="title"/>
          </p:nvPr>
        </p:nvSpPr>
        <p:spPr/>
        <p:txBody>
          <a:bodyPr/>
          <a:lstStyle/>
          <a:p>
            <a:r>
              <a:rPr lang="pl-PL" dirty="0"/>
              <a:t>Obszary wsparcia (1 z 2)</a:t>
            </a:r>
          </a:p>
        </p:txBody>
      </p:sp>
      <p:sp>
        <p:nvSpPr>
          <p:cNvPr id="3" name="Symbol zastępczy zawartości 2">
            <a:extLst>
              <a:ext uri="{FF2B5EF4-FFF2-40B4-BE49-F238E27FC236}">
                <a16:creationId xmlns:a16="http://schemas.microsoft.com/office/drawing/2014/main" id="{3CC65E9F-9896-4F3F-9984-3DEEBF438C1E}"/>
              </a:ext>
            </a:extLst>
          </p:cNvPr>
          <p:cNvSpPr>
            <a:spLocks noGrp="1"/>
          </p:cNvSpPr>
          <p:nvPr>
            <p:ph idx="1"/>
          </p:nvPr>
        </p:nvSpPr>
        <p:spPr>
          <a:xfrm>
            <a:off x="838200" y="1613874"/>
            <a:ext cx="10515600" cy="5032376"/>
          </a:xfrm>
        </p:spPr>
        <p:txBody>
          <a:bodyPr>
            <a:normAutofit/>
          </a:bodyPr>
          <a:lstStyle/>
          <a:p>
            <a:pPr>
              <a:lnSpc>
                <a:spcPct val="120000"/>
              </a:lnSpc>
            </a:pPr>
            <a:r>
              <a:rPr lang="pl-PL" dirty="0"/>
              <a:t>Wybór uczelni i kierunku</a:t>
            </a:r>
          </a:p>
          <a:p>
            <a:pPr lvl="1">
              <a:lnSpc>
                <a:spcPct val="120000"/>
              </a:lnSpc>
            </a:pPr>
            <a:r>
              <a:rPr lang="pl-PL" dirty="0"/>
              <a:t>Dostępna oferta kształcenia na www (opis kierunków, sylabusy, itp.)</a:t>
            </a:r>
          </a:p>
          <a:p>
            <a:pPr>
              <a:lnSpc>
                <a:spcPct val="120000"/>
              </a:lnSpc>
            </a:pPr>
            <a:r>
              <a:rPr lang="pl-PL" dirty="0"/>
              <a:t>Rekrutacja</a:t>
            </a:r>
          </a:p>
          <a:p>
            <a:pPr lvl="1">
              <a:lnSpc>
                <a:spcPct val="120000"/>
              </a:lnSpc>
            </a:pPr>
            <a:r>
              <a:rPr lang="pl-PL" dirty="0"/>
              <a:t>Dostępny proces rekrutacji (system internetowy, obsługa kandydata)</a:t>
            </a:r>
          </a:p>
        </p:txBody>
      </p:sp>
    </p:spTree>
    <p:extLst>
      <p:ext uri="{BB962C8B-B14F-4D97-AF65-F5344CB8AC3E}">
        <p14:creationId xmlns:p14="http://schemas.microsoft.com/office/powerpoint/2010/main" val="383541741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62C43-7C6C-D537-3B79-6E1B1EB0A16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247E69C9-A6BA-FBF7-8634-9521FCF2F3D5}"/>
              </a:ext>
            </a:extLst>
          </p:cNvPr>
          <p:cNvSpPr>
            <a:spLocks noGrp="1"/>
          </p:cNvSpPr>
          <p:nvPr>
            <p:ph type="title"/>
          </p:nvPr>
        </p:nvSpPr>
        <p:spPr/>
        <p:txBody>
          <a:bodyPr/>
          <a:lstStyle/>
          <a:p>
            <a:r>
              <a:rPr lang="pl-PL" dirty="0"/>
              <a:t>Obszary wsparcia (2 z 2)</a:t>
            </a:r>
          </a:p>
        </p:txBody>
      </p:sp>
      <p:sp>
        <p:nvSpPr>
          <p:cNvPr id="3" name="Symbol zastępczy zawartości 2">
            <a:extLst>
              <a:ext uri="{FF2B5EF4-FFF2-40B4-BE49-F238E27FC236}">
                <a16:creationId xmlns:a16="http://schemas.microsoft.com/office/drawing/2014/main" id="{C9E6AE1A-407E-CECD-1AAC-7A035E6457DB}"/>
              </a:ext>
            </a:extLst>
          </p:cNvPr>
          <p:cNvSpPr>
            <a:spLocks noGrp="1"/>
          </p:cNvSpPr>
          <p:nvPr>
            <p:ph idx="1"/>
          </p:nvPr>
        </p:nvSpPr>
        <p:spPr>
          <a:xfrm>
            <a:off x="838200" y="1613874"/>
            <a:ext cx="10515600" cy="5032376"/>
          </a:xfrm>
        </p:spPr>
        <p:txBody>
          <a:bodyPr>
            <a:normAutofit/>
          </a:bodyPr>
          <a:lstStyle/>
          <a:p>
            <a:pPr>
              <a:lnSpc>
                <a:spcPct val="120000"/>
              </a:lnSpc>
            </a:pPr>
            <a:r>
              <a:rPr lang="pl-PL" dirty="0"/>
              <a:t>Studiowanie</a:t>
            </a:r>
          </a:p>
          <a:p>
            <a:pPr lvl="1">
              <a:lnSpc>
                <a:spcPct val="120000"/>
              </a:lnSpc>
            </a:pPr>
            <a:r>
              <a:rPr lang="pl-PL" dirty="0"/>
              <a:t>Regulamin studiów i in. dokumenty</a:t>
            </a:r>
          </a:p>
          <a:p>
            <a:pPr lvl="1">
              <a:lnSpc>
                <a:spcPct val="120000"/>
              </a:lnSpc>
            </a:pPr>
            <a:r>
              <a:rPr lang="pl-PL" dirty="0"/>
              <a:t>Dostęp do wsparcia i świadczeń</a:t>
            </a:r>
          </a:p>
          <a:p>
            <a:pPr lvl="1">
              <a:lnSpc>
                <a:spcPct val="120000"/>
              </a:lnSpc>
            </a:pPr>
            <a:r>
              <a:rPr lang="pl-PL" dirty="0"/>
              <a:t>Dostępne budynki i sale dydaktyczne (oznakowanie, wyposażenie, stanowiska pracy)</a:t>
            </a:r>
          </a:p>
          <a:p>
            <a:pPr lvl="1">
              <a:lnSpc>
                <a:spcPct val="120000"/>
              </a:lnSpc>
            </a:pPr>
            <a:r>
              <a:rPr lang="pl-PL" dirty="0"/>
              <a:t>Proces edukacji (zajęcia, egzaminy)</a:t>
            </a:r>
          </a:p>
          <a:p>
            <a:r>
              <a:rPr lang="pl-PL" dirty="0"/>
              <a:t>Prowadzenie badań</a:t>
            </a:r>
          </a:p>
          <a:p>
            <a:pPr lvl="1"/>
            <a:endParaRPr lang="pl-PL" dirty="0"/>
          </a:p>
        </p:txBody>
      </p:sp>
    </p:spTree>
    <p:extLst>
      <p:ext uri="{BB962C8B-B14F-4D97-AF65-F5344CB8AC3E}">
        <p14:creationId xmlns:p14="http://schemas.microsoft.com/office/powerpoint/2010/main" val="299534379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1212DD2-5C04-491F-BDED-660022F3F813}"/>
              </a:ext>
            </a:extLst>
          </p:cNvPr>
          <p:cNvSpPr>
            <a:spLocks noGrp="1"/>
          </p:cNvSpPr>
          <p:nvPr>
            <p:ph type="title"/>
          </p:nvPr>
        </p:nvSpPr>
        <p:spPr/>
        <p:txBody>
          <a:bodyPr/>
          <a:lstStyle/>
          <a:p>
            <a:r>
              <a:rPr lang="pl-PL" dirty="0"/>
              <a:t>7 zasad wsparcia edukacyjnego</a:t>
            </a:r>
          </a:p>
        </p:txBody>
      </p:sp>
      <p:sp>
        <p:nvSpPr>
          <p:cNvPr id="5" name="Symbol zastępczy zawartości 4">
            <a:extLst>
              <a:ext uri="{FF2B5EF4-FFF2-40B4-BE49-F238E27FC236}">
                <a16:creationId xmlns:a16="http://schemas.microsoft.com/office/drawing/2014/main" id="{6BE862C0-835A-4F37-808C-88B45C2D0533}"/>
              </a:ext>
            </a:extLst>
          </p:cNvPr>
          <p:cNvSpPr>
            <a:spLocks noGrp="1"/>
          </p:cNvSpPr>
          <p:nvPr>
            <p:ph idx="1"/>
          </p:nvPr>
        </p:nvSpPr>
        <p:spPr/>
        <p:txBody>
          <a:bodyPr>
            <a:normAutofit/>
          </a:bodyPr>
          <a:lstStyle/>
          <a:p>
            <a:pPr marL="342900" indent="-342900">
              <a:lnSpc>
                <a:spcPct val="120000"/>
              </a:lnSpc>
              <a:spcBef>
                <a:spcPts val="600"/>
              </a:spcBef>
              <a:buFont typeface="+mj-lt"/>
              <a:buAutoNum type="arabicPeriod"/>
            </a:pPr>
            <a:r>
              <a:rPr lang="pl-PL" i="0" u="none" strike="noStrike" baseline="0" dirty="0"/>
              <a:t>Indywidualizacja</a:t>
            </a:r>
            <a:endParaRPr lang="pl-PL" dirty="0"/>
          </a:p>
          <a:p>
            <a:pPr marL="342900" indent="-342900">
              <a:lnSpc>
                <a:spcPct val="120000"/>
              </a:lnSpc>
              <a:spcBef>
                <a:spcPts val="600"/>
              </a:spcBef>
              <a:buFont typeface="+mj-lt"/>
              <a:buAutoNum type="arabicPeriod"/>
            </a:pPr>
            <a:r>
              <a:rPr lang="pl-PL" i="0" u="none" strike="noStrike" baseline="0" dirty="0"/>
              <a:t>Podmiotowość</a:t>
            </a:r>
          </a:p>
          <a:p>
            <a:pPr marL="342900" indent="-342900">
              <a:lnSpc>
                <a:spcPct val="120000"/>
              </a:lnSpc>
              <a:spcBef>
                <a:spcPts val="600"/>
              </a:spcBef>
              <a:buFont typeface="+mj-lt"/>
              <a:buAutoNum type="arabicPeriod"/>
            </a:pPr>
            <a:r>
              <a:rPr lang="pl-PL" dirty="0"/>
              <a:t>Rozwijanie potencjału osoby z niepełnosprawnością</a:t>
            </a:r>
          </a:p>
          <a:p>
            <a:pPr marL="342900" indent="-342900">
              <a:buFont typeface="+mj-lt"/>
              <a:buAutoNum type="arabicPeriod"/>
            </a:pPr>
            <a:r>
              <a:rPr lang="pl-PL" dirty="0"/>
              <a:t>Racjonalność dostosowania</a:t>
            </a:r>
          </a:p>
          <a:p>
            <a:pPr marL="342900" indent="-342900">
              <a:buFont typeface="+mj-lt"/>
              <a:buAutoNum type="arabicPeriod"/>
            </a:pPr>
            <a:r>
              <a:rPr lang="pl-PL" dirty="0"/>
              <a:t>Utrzymanie standardu akademickiego</a:t>
            </a:r>
          </a:p>
          <a:p>
            <a:pPr marL="342900" indent="-342900">
              <a:buFont typeface="+mj-lt"/>
              <a:buAutoNum type="arabicPeriod"/>
            </a:pPr>
            <a:r>
              <a:rPr lang="pl-PL" dirty="0"/>
              <a:t>Adaptacje najbliższe standardowemu przebiegowi zajęć</a:t>
            </a:r>
          </a:p>
          <a:p>
            <a:pPr marL="342900" indent="-342900">
              <a:buFont typeface="+mj-lt"/>
              <a:buAutoNum type="arabicPeriod"/>
            </a:pPr>
            <a:r>
              <a:rPr lang="pl-PL" dirty="0"/>
              <a:t>Równe prawa i obowiązki</a:t>
            </a:r>
            <a:endParaRPr lang="pl-PL" i="0" u="none" strike="noStrike" baseline="0" dirty="0"/>
          </a:p>
        </p:txBody>
      </p:sp>
    </p:spTree>
    <p:extLst>
      <p:ext uri="{BB962C8B-B14F-4D97-AF65-F5344CB8AC3E}">
        <p14:creationId xmlns:p14="http://schemas.microsoft.com/office/powerpoint/2010/main" val="37093547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185D3-D07E-80B5-6820-E33F5259A491}"/>
            </a:ext>
          </a:extLst>
        </p:cNvPr>
        <p:cNvGrpSpPr/>
        <p:nvPr/>
      </p:nvGrpSpPr>
      <p:grpSpPr>
        <a:xfrm>
          <a:off x="0" y="0"/>
          <a:ext cx="0" cy="0"/>
          <a:chOff x="0" y="0"/>
          <a:chExt cx="0" cy="0"/>
        </a:xfrm>
      </p:grpSpPr>
      <p:sp>
        <p:nvSpPr>
          <p:cNvPr id="4" name="Tytuł 3">
            <a:extLst>
              <a:ext uri="{FF2B5EF4-FFF2-40B4-BE49-F238E27FC236}">
                <a16:creationId xmlns:a16="http://schemas.microsoft.com/office/drawing/2014/main" id="{B2FE01D1-D48E-9B5F-F61D-C998A82D035B}"/>
              </a:ext>
            </a:extLst>
          </p:cNvPr>
          <p:cNvSpPr>
            <a:spLocks noGrp="1"/>
          </p:cNvSpPr>
          <p:nvPr>
            <p:ph type="title"/>
          </p:nvPr>
        </p:nvSpPr>
        <p:spPr/>
        <p:txBody>
          <a:bodyPr/>
          <a:lstStyle/>
          <a:p>
            <a:r>
              <a:rPr lang="pl-PL" dirty="0"/>
              <a:t>7 zasad wsparcia edukacyjnego (1 z 5)</a:t>
            </a:r>
          </a:p>
        </p:txBody>
      </p:sp>
      <p:sp>
        <p:nvSpPr>
          <p:cNvPr id="5" name="Symbol zastępczy zawartości 4">
            <a:extLst>
              <a:ext uri="{FF2B5EF4-FFF2-40B4-BE49-F238E27FC236}">
                <a16:creationId xmlns:a16="http://schemas.microsoft.com/office/drawing/2014/main" id="{BCCF04AD-581D-552A-61CF-8D68D3C0ACC8}"/>
              </a:ext>
            </a:extLst>
          </p:cNvPr>
          <p:cNvSpPr>
            <a:spLocks noGrp="1"/>
          </p:cNvSpPr>
          <p:nvPr>
            <p:ph idx="1"/>
          </p:nvPr>
        </p:nvSpPr>
        <p:spPr/>
        <p:txBody>
          <a:bodyPr>
            <a:normAutofit/>
          </a:bodyPr>
          <a:lstStyle/>
          <a:p>
            <a:pPr marL="342900" indent="-342900">
              <a:lnSpc>
                <a:spcPct val="120000"/>
              </a:lnSpc>
              <a:spcBef>
                <a:spcPts val="600"/>
              </a:spcBef>
              <a:buFont typeface="+mj-lt"/>
              <a:buAutoNum type="arabicPeriod"/>
            </a:pPr>
            <a:r>
              <a:rPr lang="pl-PL" b="1" i="0" u="none" strike="noStrike" baseline="0" dirty="0"/>
              <a:t>Indywidualizacja: </a:t>
            </a:r>
            <a:r>
              <a:rPr lang="pl-PL" b="0" i="0" u="none" strike="noStrike" baseline="0" dirty="0"/>
              <a:t>adaptacje procesu studiowania osoby z niepełnosprawnością zawsze przygotowywane są w odpowiedzi na jej indywidualne potrzeby edukacyjne wynikające ze specyfiki stanu zdrowia w danym momencie oraz specyfiki danego kursu, w tym warunków, w</a:t>
            </a:r>
            <a:r>
              <a:rPr lang="pl-PL" dirty="0"/>
              <a:t> </a:t>
            </a:r>
            <a:r>
              <a:rPr lang="pl-PL" b="0" i="0" u="none" strike="noStrike" baseline="0" dirty="0"/>
              <a:t>jakich się on odbywa. </a:t>
            </a:r>
          </a:p>
          <a:p>
            <a:pPr marL="342900" indent="-342900">
              <a:lnSpc>
                <a:spcPct val="120000"/>
              </a:lnSpc>
              <a:spcBef>
                <a:spcPts val="600"/>
              </a:spcBef>
              <a:buFont typeface="+mj-lt"/>
              <a:buAutoNum type="arabicPeriod"/>
            </a:pPr>
            <a:r>
              <a:rPr lang="pl-PL" b="1" i="0" u="none" strike="noStrike" baseline="0" dirty="0"/>
              <a:t>Podmiotowość</a:t>
            </a:r>
            <a:r>
              <a:rPr lang="pl-PL" b="0" i="0" u="none" strike="noStrike" baseline="0" dirty="0"/>
              <a:t>, czyli uwzględnianie autonomii osoby z niepełnosprawnością i jej prawa do decydowania o sobie. </a:t>
            </a:r>
          </a:p>
        </p:txBody>
      </p:sp>
    </p:spTree>
    <p:extLst>
      <p:ext uri="{BB962C8B-B14F-4D97-AF65-F5344CB8AC3E}">
        <p14:creationId xmlns:p14="http://schemas.microsoft.com/office/powerpoint/2010/main" val="329632067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5EE26-6E8C-7A33-B0EF-7559BDCA79CF}"/>
            </a:ext>
          </a:extLst>
        </p:cNvPr>
        <p:cNvGrpSpPr/>
        <p:nvPr/>
      </p:nvGrpSpPr>
      <p:grpSpPr>
        <a:xfrm>
          <a:off x="0" y="0"/>
          <a:ext cx="0" cy="0"/>
          <a:chOff x="0" y="0"/>
          <a:chExt cx="0" cy="0"/>
        </a:xfrm>
      </p:grpSpPr>
      <p:sp>
        <p:nvSpPr>
          <p:cNvPr id="4" name="Tytuł 3">
            <a:extLst>
              <a:ext uri="{FF2B5EF4-FFF2-40B4-BE49-F238E27FC236}">
                <a16:creationId xmlns:a16="http://schemas.microsoft.com/office/drawing/2014/main" id="{554AD2B5-A3A2-B91F-00B7-226E59E57215}"/>
              </a:ext>
            </a:extLst>
          </p:cNvPr>
          <p:cNvSpPr>
            <a:spLocks noGrp="1"/>
          </p:cNvSpPr>
          <p:nvPr>
            <p:ph type="title"/>
          </p:nvPr>
        </p:nvSpPr>
        <p:spPr/>
        <p:txBody>
          <a:bodyPr/>
          <a:lstStyle/>
          <a:p>
            <a:r>
              <a:rPr lang="pl-PL" dirty="0"/>
              <a:t>7 zasad wsparcia edukacyjnego (2 z 5)</a:t>
            </a:r>
          </a:p>
        </p:txBody>
      </p:sp>
      <p:sp>
        <p:nvSpPr>
          <p:cNvPr id="5" name="Symbol zastępczy zawartości 4">
            <a:extLst>
              <a:ext uri="{FF2B5EF4-FFF2-40B4-BE49-F238E27FC236}">
                <a16:creationId xmlns:a16="http://schemas.microsoft.com/office/drawing/2014/main" id="{3FE53335-7930-7FAF-F769-97FD3DD24996}"/>
              </a:ext>
            </a:extLst>
          </p:cNvPr>
          <p:cNvSpPr>
            <a:spLocks noGrp="1"/>
          </p:cNvSpPr>
          <p:nvPr>
            <p:ph idx="1"/>
          </p:nvPr>
        </p:nvSpPr>
        <p:spPr/>
        <p:txBody>
          <a:bodyPr>
            <a:normAutofit/>
          </a:bodyPr>
          <a:lstStyle/>
          <a:p>
            <a:pPr marL="0" indent="0">
              <a:lnSpc>
                <a:spcPct val="120000"/>
              </a:lnSpc>
              <a:spcBef>
                <a:spcPts val="600"/>
              </a:spcBef>
              <a:buNone/>
            </a:pPr>
            <a:r>
              <a:rPr lang="pl-PL" b="1" i="0" u="none" strike="noStrike" baseline="0" dirty="0"/>
              <a:t>3. Rozwijanie potencjału osoby z niepełnosprawnością </a:t>
            </a:r>
            <a:r>
              <a:rPr lang="pl-PL" b="0" i="0" u="none" strike="noStrike" baseline="0" dirty="0"/>
              <a:t>w związku ze studiowanym przez nią kierunkiem studiów. Oznacza ono dobór takich adaptacji, które pozwalałyby studentowi/ studentce (lub doktorantowi/ </a:t>
            </a:r>
            <a:r>
              <a:rPr lang="pl-PL" b="0" i="0" u="none" strike="noStrike" baseline="0" dirty="0" err="1"/>
              <a:t>tce</a:t>
            </a:r>
            <a:r>
              <a:rPr lang="pl-PL" b="0" i="0" u="none" strike="noStrike" baseline="0" dirty="0"/>
              <a:t>) nabywać wiedzę i rozwijać praktyczne umiejętności. </a:t>
            </a:r>
          </a:p>
        </p:txBody>
      </p:sp>
    </p:spTree>
    <p:extLst>
      <p:ext uri="{BB962C8B-B14F-4D97-AF65-F5344CB8AC3E}">
        <p14:creationId xmlns:p14="http://schemas.microsoft.com/office/powerpoint/2010/main" val="396758284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1212DD2-5C04-491F-BDED-660022F3F813}"/>
              </a:ext>
            </a:extLst>
          </p:cNvPr>
          <p:cNvSpPr>
            <a:spLocks noGrp="1"/>
          </p:cNvSpPr>
          <p:nvPr>
            <p:ph type="title"/>
          </p:nvPr>
        </p:nvSpPr>
        <p:spPr/>
        <p:txBody>
          <a:bodyPr/>
          <a:lstStyle/>
          <a:p>
            <a:r>
              <a:rPr lang="pl-PL" dirty="0"/>
              <a:t>7 zasad wsparcia edukacyjnego (3 z 5)</a:t>
            </a:r>
          </a:p>
        </p:txBody>
      </p:sp>
      <p:sp>
        <p:nvSpPr>
          <p:cNvPr id="5" name="Symbol zastępczy zawartości 4">
            <a:extLst>
              <a:ext uri="{FF2B5EF4-FFF2-40B4-BE49-F238E27FC236}">
                <a16:creationId xmlns:a16="http://schemas.microsoft.com/office/drawing/2014/main" id="{6BE862C0-835A-4F37-808C-88B45C2D0533}"/>
              </a:ext>
            </a:extLst>
          </p:cNvPr>
          <p:cNvSpPr>
            <a:spLocks noGrp="1"/>
          </p:cNvSpPr>
          <p:nvPr>
            <p:ph idx="1"/>
          </p:nvPr>
        </p:nvSpPr>
        <p:spPr/>
        <p:txBody>
          <a:bodyPr>
            <a:normAutofit/>
          </a:bodyPr>
          <a:lstStyle/>
          <a:p>
            <a:pPr marL="342900" indent="-342900">
              <a:lnSpc>
                <a:spcPct val="120000"/>
              </a:lnSpc>
              <a:spcBef>
                <a:spcPts val="600"/>
              </a:spcBef>
              <a:spcAft>
                <a:spcPts val="600"/>
              </a:spcAft>
              <a:buFont typeface="+mj-lt"/>
              <a:buAutoNum type="arabicPeriod" startAt="4"/>
            </a:pPr>
            <a:r>
              <a:rPr lang="pl-PL" b="1" i="0" u="none" strike="noStrike" baseline="0" dirty="0"/>
              <a:t>Racjonalność dostosowania </a:t>
            </a:r>
            <a:r>
              <a:rPr lang="pl-PL" b="0" i="0" u="none" strike="noStrike" baseline="0" dirty="0"/>
              <a:t>to znaczy proponowania adaptacji racjonalnych ekonomicznie, skutecznie wyrównujących szanse osoby z niepełnosprawnością oraz gwarantujących zachowanie standardu akademickiego. </a:t>
            </a:r>
            <a:endParaRPr lang="pl-PL" b="1" i="0" u="none" strike="noStrike" baseline="0" dirty="0"/>
          </a:p>
          <a:p>
            <a:pPr marL="342900" indent="-342900">
              <a:lnSpc>
                <a:spcPct val="120000"/>
              </a:lnSpc>
              <a:spcBef>
                <a:spcPts val="600"/>
              </a:spcBef>
              <a:spcAft>
                <a:spcPts val="600"/>
              </a:spcAft>
              <a:buFont typeface="+mj-lt"/>
              <a:buAutoNum type="arabicPeriod" startAt="4"/>
            </a:pPr>
            <a:r>
              <a:rPr lang="pl-PL" b="1" i="0" u="none" strike="noStrike" baseline="0" dirty="0"/>
              <a:t>Utrzymanie standardu akademickiego</a:t>
            </a:r>
            <a:r>
              <a:rPr lang="pl-PL" b="0" i="0" u="none" strike="noStrike" baseline="0" dirty="0"/>
              <a:t>, czyli przygotowanie adaptacji studiów przy jednoczesnym utrzymaniu kryteriów merytorycznych obowiązujących wszystkich osób studiujących na danym kierunku czy specjalności. </a:t>
            </a:r>
            <a:endParaRPr lang="pl-PL" dirty="0"/>
          </a:p>
        </p:txBody>
      </p:sp>
    </p:spTree>
    <p:extLst>
      <p:ext uri="{BB962C8B-B14F-4D97-AF65-F5344CB8AC3E}">
        <p14:creationId xmlns:p14="http://schemas.microsoft.com/office/powerpoint/2010/main" val="272666333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1212DD2-5C04-491F-BDED-660022F3F813}"/>
              </a:ext>
            </a:extLst>
          </p:cNvPr>
          <p:cNvSpPr>
            <a:spLocks noGrp="1"/>
          </p:cNvSpPr>
          <p:nvPr>
            <p:ph type="title"/>
          </p:nvPr>
        </p:nvSpPr>
        <p:spPr/>
        <p:txBody>
          <a:bodyPr/>
          <a:lstStyle/>
          <a:p>
            <a:r>
              <a:rPr lang="pl-PL" dirty="0"/>
              <a:t>7 zasad wsparcia edukacyjnego (4 z 5)</a:t>
            </a:r>
          </a:p>
        </p:txBody>
      </p:sp>
      <p:sp>
        <p:nvSpPr>
          <p:cNvPr id="5" name="Symbol zastępczy zawartości 4">
            <a:extLst>
              <a:ext uri="{FF2B5EF4-FFF2-40B4-BE49-F238E27FC236}">
                <a16:creationId xmlns:a16="http://schemas.microsoft.com/office/drawing/2014/main" id="{6BE862C0-835A-4F37-808C-88B45C2D0533}"/>
              </a:ext>
            </a:extLst>
          </p:cNvPr>
          <p:cNvSpPr>
            <a:spLocks noGrp="1"/>
          </p:cNvSpPr>
          <p:nvPr>
            <p:ph idx="1"/>
          </p:nvPr>
        </p:nvSpPr>
        <p:spPr>
          <a:xfrm>
            <a:off x="838200" y="1825624"/>
            <a:ext cx="10515600" cy="4448175"/>
          </a:xfrm>
        </p:spPr>
        <p:txBody>
          <a:bodyPr>
            <a:normAutofit/>
          </a:bodyPr>
          <a:lstStyle/>
          <a:p>
            <a:pPr marL="342900" indent="-342900">
              <a:lnSpc>
                <a:spcPct val="130000"/>
              </a:lnSpc>
              <a:spcBef>
                <a:spcPts val="600"/>
              </a:spcBef>
              <a:spcAft>
                <a:spcPts val="600"/>
              </a:spcAft>
              <a:buFont typeface="+mj-lt"/>
              <a:buAutoNum type="arabicPeriod" startAt="6"/>
            </a:pPr>
            <a:r>
              <a:rPr lang="pl-PL" b="1" i="0" u="none" strike="noStrike" baseline="0" dirty="0"/>
              <a:t>Adaptacje najbliższe standardowemu przebiegowi zajęć</a:t>
            </a:r>
            <a:r>
              <a:rPr lang="pl-PL" b="0" i="0" u="none" strike="noStrike" baseline="0" dirty="0"/>
              <a:t>, to znaczy takie, które nie mają charakteru przywilejów dla osoby z niepełnosprawnością, ale w sposób racjonalny wyrównują jej szanse w dostępie do oferty kształcenia</a:t>
            </a:r>
            <a:endParaRPr lang="pl-PL" b="0" i="0" u="none" strike="noStrike" baseline="0" dirty="0">
              <a:solidFill>
                <a:srgbClr val="000000"/>
              </a:solidFill>
            </a:endParaRPr>
          </a:p>
        </p:txBody>
      </p:sp>
    </p:spTree>
    <p:extLst>
      <p:ext uri="{BB962C8B-B14F-4D97-AF65-F5344CB8AC3E}">
        <p14:creationId xmlns:p14="http://schemas.microsoft.com/office/powerpoint/2010/main" val="3285652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9AC240-9907-F6D2-E03A-88F144F58ADD}"/>
              </a:ext>
            </a:extLst>
          </p:cNvPr>
          <p:cNvSpPr>
            <a:spLocks noGrp="1"/>
          </p:cNvSpPr>
          <p:nvPr>
            <p:ph type="title"/>
          </p:nvPr>
        </p:nvSpPr>
        <p:spPr/>
        <p:txBody>
          <a:bodyPr/>
          <a:lstStyle/>
          <a:p>
            <a:r>
              <a:rPr lang="pl-PL" dirty="0"/>
              <a:t>Niski poziom wysiłku</a:t>
            </a:r>
          </a:p>
        </p:txBody>
      </p:sp>
      <p:sp>
        <p:nvSpPr>
          <p:cNvPr id="3" name="Symbol zastępczy zawartości 2">
            <a:extLst>
              <a:ext uri="{FF2B5EF4-FFF2-40B4-BE49-F238E27FC236}">
                <a16:creationId xmlns:a16="http://schemas.microsoft.com/office/drawing/2014/main" id="{81593CFB-04F6-F5DB-F2E6-4D2A088F60F1}"/>
              </a:ext>
            </a:extLst>
          </p:cNvPr>
          <p:cNvSpPr>
            <a:spLocks noGrp="1"/>
          </p:cNvSpPr>
          <p:nvPr>
            <p:ph idx="1"/>
          </p:nvPr>
        </p:nvSpPr>
        <p:spPr>
          <a:xfrm>
            <a:off x="838200" y="1825625"/>
            <a:ext cx="10515600" cy="3137735"/>
          </a:xfrm>
        </p:spPr>
        <p:txBody>
          <a:bodyPr/>
          <a:lstStyle/>
          <a:p>
            <a:pPr marL="304815" indent="-304815"/>
            <a:r>
              <a:rPr lang="pl-PL" dirty="0"/>
              <a:t>brak konieczności użycia siły czy sprawności manualnej</a:t>
            </a:r>
          </a:p>
          <a:p>
            <a:pPr marL="304815" indent="-304815"/>
            <a:r>
              <a:rPr lang="pl-PL" dirty="0"/>
              <a:t>np. klamki, dźwignie, krany które można bez wysiłku nacisnąć pięścią czy łokciem</a:t>
            </a:r>
          </a:p>
          <a:p>
            <a:endParaRPr lang="pl-PL" dirty="0"/>
          </a:p>
        </p:txBody>
      </p:sp>
      <p:pic>
        <p:nvPicPr>
          <p:cNvPr id="4" name="Obraz 3" descr="kran (bateria mieszakowa) stosowany przy umywalkach dla osób z niepełnosprawnościami, ma długą dźwignię, tak że łatwo ją obsłużyć choćby łokciem">
            <a:extLst>
              <a:ext uri="{FF2B5EF4-FFF2-40B4-BE49-F238E27FC236}">
                <a16:creationId xmlns:a16="http://schemas.microsoft.com/office/drawing/2014/main" id="{D633293F-1FAE-FDD4-A43C-55A84A430B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2058" y="3130617"/>
            <a:ext cx="1425001" cy="1836019"/>
          </a:xfrm>
          <a:prstGeom prst="rect">
            <a:avLst/>
          </a:prstGeom>
          <a:noFill/>
          <a:ln>
            <a:solidFill>
              <a:schemeClr val="tx1"/>
            </a:solidFill>
          </a:ln>
        </p:spPr>
      </p:pic>
      <p:pic>
        <p:nvPicPr>
          <p:cNvPr id="5" name="Obraz 4" descr="Klamka w kształcie litery C. Poprawna w dostępności.">
            <a:extLst>
              <a:ext uri="{FF2B5EF4-FFF2-40B4-BE49-F238E27FC236}">
                <a16:creationId xmlns:a16="http://schemas.microsoft.com/office/drawing/2014/main" id="{D9A4DEB7-5A24-8441-3F02-10983765863F}"/>
              </a:ext>
            </a:extLst>
          </p:cNvPr>
          <p:cNvPicPr>
            <a:picLocks noChangeAspect="1"/>
          </p:cNvPicPr>
          <p:nvPr/>
        </p:nvPicPr>
        <p:blipFill>
          <a:blip r:embed="rId4"/>
          <a:stretch>
            <a:fillRect/>
          </a:stretch>
        </p:blipFill>
        <p:spPr>
          <a:xfrm>
            <a:off x="5194584" y="3163804"/>
            <a:ext cx="1802832" cy="1802832"/>
          </a:xfrm>
          <a:prstGeom prst="rect">
            <a:avLst/>
          </a:prstGeom>
          <a:ln>
            <a:solidFill>
              <a:schemeClr val="tx1"/>
            </a:solidFill>
          </a:ln>
        </p:spPr>
      </p:pic>
      <p:pic>
        <p:nvPicPr>
          <p:cNvPr id="6" name="Symbol zastępczy zawartości 4" descr="uchwyt łatwy do obsłużenia przez osoby z niepełnosprawnością dłoni lub bez dłoni">
            <a:extLst>
              <a:ext uri="{FF2B5EF4-FFF2-40B4-BE49-F238E27FC236}">
                <a16:creationId xmlns:a16="http://schemas.microsoft.com/office/drawing/2014/main" id="{9EF95C57-BC05-F7C3-E6AA-972794D1B7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6" r="17382" b="12755"/>
          <a:stretch/>
        </p:blipFill>
        <p:spPr bwMode="auto">
          <a:xfrm rot="5400000">
            <a:off x="7425697" y="3219861"/>
            <a:ext cx="1832743" cy="1654255"/>
          </a:xfrm>
          <a:prstGeom prst="rect">
            <a:avLst/>
          </a:prstGeom>
          <a:ln w="952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7" name="pole tekstowe 6">
            <a:extLst>
              <a:ext uri="{FF2B5EF4-FFF2-40B4-BE49-F238E27FC236}">
                <a16:creationId xmlns:a16="http://schemas.microsoft.com/office/drawing/2014/main" id="{A7D6719A-F5CF-3A37-23B5-1519A9DE707E}"/>
              </a:ext>
            </a:extLst>
          </p:cNvPr>
          <p:cNvSpPr txBox="1"/>
          <p:nvPr/>
        </p:nvSpPr>
        <p:spPr>
          <a:xfrm>
            <a:off x="1145406" y="5146245"/>
            <a:ext cx="10515600" cy="1374287"/>
          </a:xfrm>
          <a:prstGeom prst="rect">
            <a:avLst/>
          </a:prstGeom>
          <a:noFill/>
        </p:spPr>
        <p:txBody>
          <a:bodyPr wrap="square" rtlCol="0">
            <a:spAutoFit/>
          </a:bodyPr>
          <a:lstStyle/>
          <a:p>
            <a:pPr>
              <a:lnSpc>
                <a:spcPct val="120000"/>
              </a:lnSpc>
              <a:spcBef>
                <a:spcPts val="600"/>
              </a:spcBef>
              <a:spcAft>
                <a:spcPts val="600"/>
              </a:spcAft>
            </a:pPr>
            <a:r>
              <a:rPr lang="pl-PL" sz="2400" dirty="0"/>
              <a:t>Na zdjęciu: kran jest łatwy do obsługi również przez osobę, która ma niesprawną dłoń (np. nie ma chwytu), podobnie klamka i uchwyt na dwóch kolejnych zdjęciach</a:t>
            </a:r>
          </a:p>
        </p:txBody>
      </p:sp>
    </p:spTree>
    <p:extLst>
      <p:ext uri="{BB962C8B-B14F-4D97-AF65-F5344CB8AC3E}">
        <p14:creationId xmlns:p14="http://schemas.microsoft.com/office/powerpoint/2010/main" val="145543232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6A6C0-0208-67A3-995E-C0033C0AEAC5}"/>
            </a:ext>
          </a:extLst>
        </p:cNvPr>
        <p:cNvGrpSpPr/>
        <p:nvPr/>
      </p:nvGrpSpPr>
      <p:grpSpPr>
        <a:xfrm>
          <a:off x="0" y="0"/>
          <a:ext cx="0" cy="0"/>
          <a:chOff x="0" y="0"/>
          <a:chExt cx="0" cy="0"/>
        </a:xfrm>
      </p:grpSpPr>
      <p:sp>
        <p:nvSpPr>
          <p:cNvPr id="4" name="Tytuł 3">
            <a:extLst>
              <a:ext uri="{FF2B5EF4-FFF2-40B4-BE49-F238E27FC236}">
                <a16:creationId xmlns:a16="http://schemas.microsoft.com/office/drawing/2014/main" id="{45297714-8BC2-464A-E60D-31BCAF9982DC}"/>
              </a:ext>
            </a:extLst>
          </p:cNvPr>
          <p:cNvSpPr>
            <a:spLocks noGrp="1"/>
          </p:cNvSpPr>
          <p:nvPr>
            <p:ph type="title"/>
          </p:nvPr>
        </p:nvSpPr>
        <p:spPr/>
        <p:txBody>
          <a:bodyPr/>
          <a:lstStyle/>
          <a:p>
            <a:r>
              <a:rPr lang="pl-PL" dirty="0"/>
              <a:t>7 zasad wsparcia edukacyjnego (5 z 5)</a:t>
            </a:r>
          </a:p>
        </p:txBody>
      </p:sp>
      <p:sp>
        <p:nvSpPr>
          <p:cNvPr id="5" name="Symbol zastępczy zawartości 4">
            <a:extLst>
              <a:ext uri="{FF2B5EF4-FFF2-40B4-BE49-F238E27FC236}">
                <a16:creationId xmlns:a16="http://schemas.microsoft.com/office/drawing/2014/main" id="{9E99F1AC-AC5A-6824-1B1A-1280C3B4A86C}"/>
              </a:ext>
            </a:extLst>
          </p:cNvPr>
          <p:cNvSpPr>
            <a:spLocks noGrp="1"/>
          </p:cNvSpPr>
          <p:nvPr>
            <p:ph idx="1"/>
          </p:nvPr>
        </p:nvSpPr>
        <p:spPr>
          <a:xfrm>
            <a:off x="838200" y="1825624"/>
            <a:ext cx="10515600" cy="4448175"/>
          </a:xfrm>
        </p:spPr>
        <p:txBody>
          <a:bodyPr>
            <a:normAutofit/>
          </a:bodyPr>
          <a:lstStyle/>
          <a:p>
            <a:pPr marL="0" indent="0">
              <a:lnSpc>
                <a:spcPct val="130000"/>
              </a:lnSpc>
              <a:spcBef>
                <a:spcPts val="600"/>
              </a:spcBef>
              <a:buNone/>
            </a:pPr>
            <a:r>
              <a:rPr lang="pl-PL" b="1" i="0" u="none" strike="noStrike" baseline="0" dirty="0"/>
              <a:t>7. Równe prawa i obowiązki</a:t>
            </a:r>
            <a:r>
              <a:rPr lang="pl-PL" b="0" i="0" u="none" strike="noStrike" baseline="0" dirty="0"/>
              <a:t>, czyli dbałość nie tylko o realizowanie równych praw dla osób z niepełnosprawnościami, ale również (dzięki zapewnieniu tych praw) egzekwowanie wypełniania obowiązków studenckich na takim samym poziomie jak w przypadku studentów bez niepełnosprawności. </a:t>
            </a:r>
            <a:endParaRPr lang="pl-PL" b="0" i="0" u="none" strike="noStrike" baseline="0" dirty="0">
              <a:solidFill>
                <a:srgbClr val="000000"/>
              </a:solidFill>
            </a:endParaRPr>
          </a:p>
        </p:txBody>
      </p:sp>
    </p:spTree>
    <p:extLst>
      <p:ext uri="{BB962C8B-B14F-4D97-AF65-F5344CB8AC3E}">
        <p14:creationId xmlns:p14="http://schemas.microsoft.com/office/powerpoint/2010/main" val="42758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1F4019-4B7C-4334-A9FE-C5C460FDEF8D}"/>
              </a:ext>
            </a:extLst>
          </p:cNvPr>
          <p:cNvSpPr>
            <a:spLocks noGrp="1"/>
          </p:cNvSpPr>
          <p:nvPr>
            <p:ph type="title"/>
          </p:nvPr>
        </p:nvSpPr>
        <p:spPr/>
        <p:txBody>
          <a:bodyPr>
            <a:normAutofit/>
          </a:bodyPr>
          <a:lstStyle/>
          <a:p>
            <a:r>
              <a:rPr lang="pl-PL" dirty="0"/>
              <a:t>Decyzje </a:t>
            </a:r>
          </a:p>
        </p:txBody>
      </p:sp>
      <p:sp>
        <p:nvSpPr>
          <p:cNvPr id="3" name="Symbol zastępczy zawartości 2">
            <a:extLst>
              <a:ext uri="{FF2B5EF4-FFF2-40B4-BE49-F238E27FC236}">
                <a16:creationId xmlns:a16="http://schemas.microsoft.com/office/drawing/2014/main" id="{4CA7F9E5-F3CF-429C-BE57-F1956B00090A}"/>
              </a:ext>
            </a:extLst>
          </p:cNvPr>
          <p:cNvSpPr>
            <a:spLocks noGrp="1"/>
          </p:cNvSpPr>
          <p:nvPr>
            <p:ph idx="1"/>
          </p:nvPr>
        </p:nvSpPr>
        <p:spPr>
          <a:xfrm>
            <a:off x="838200" y="1825624"/>
            <a:ext cx="10601960" cy="4758055"/>
          </a:xfrm>
        </p:spPr>
        <p:txBody>
          <a:bodyPr>
            <a:normAutofit/>
          </a:bodyPr>
          <a:lstStyle/>
          <a:p>
            <a:pPr>
              <a:lnSpc>
                <a:spcPct val="130000"/>
              </a:lnSpc>
              <a:spcBef>
                <a:spcPts val="600"/>
              </a:spcBef>
              <a:spcAft>
                <a:spcPts val="600"/>
              </a:spcAft>
            </a:pPr>
            <a:r>
              <a:rPr lang="pl-PL" dirty="0"/>
              <a:t>Kogo i w jaki sposób (z jakich środków) będziemy wspierać?</a:t>
            </a:r>
          </a:p>
          <a:p>
            <a:pPr>
              <a:lnSpc>
                <a:spcPct val="130000"/>
              </a:lnSpc>
              <a:spcBef>
                <a:spcPts val="600"/>
              </a:spcBef>
              <a:spcAft>
                <a:spcPts val="600"/>
              </a:spcAft>
            </a:pPr>
            <a:r>
              <a:rPr lang="pl-PL" dirty="0"/>
              <a:t>Osoby z niepełnosprawnościami (z orzeczeniem / bez orzeczenia)?</a:t>
            </a:r>
          </a:p>
          <a:p>
            <a:pPr lvl="1">
              <a:lnSpc>
                <a:spcPct val="130000"/>
              </a:lnSpc>
              <a:spcBef>
                <a:spcPts val="600"/>
              </a:spcBef>
              <a:spcAft>
                <a:spcPts val="600"/>
              </a:spcAft>
            </a:pPr>
            <a:r>
              <a:rPr lang="pl-PL" dirty="0"/>
              <a:t>wg jakiej definicji niepełnosprawności (Konwencja ONZ o prawach osób z niepełnosprawnościami)?</a:t>
            </a:r>
          </a:p>
          <a:p>
            <a:pPr>
              <a:lnSpc>
                <a:spcPct val="130000"/>
              </a:lnSpc>
              <a:spcBef>
                <a:spcPts val="600"/>
              </a:spcBef>
              <a:spcAft>
                <a:spcPts val="600"/>
              </a:spcAft>
            </a:pPr>
            <a:r>
              <a:rPr lang="pl-PL" dirty="0"/>
              <a:t>Osoby ze szczególnymi potrzebami?</a:t>
            </a:r>
          </a:p>
          <a:p>
            <a:pPr lvl="1">
              <a:lnSpc>
                <a:spcPct val="130000"/>
              </a:lnSpc>
              <a:spcBef>
                <a:spcPts val="600"/>
              </a:spcBef>
              <a:spcAft>
                <a:spcPts val="600"/>
              </a:spcAft>
            </a:pPr>
            <a:r>
              <a:rPr lang="pl-PL" dirty="0"/>
              <a:t>wg definicji ustawy o zapewnianiu dostępności osobom ze szczególnymi potrzebami</a:t>
            </a:r>
          </a:p>
        </p:txBody>
      </p:sp>
    </p:spTree>
    <p:extLst>
      <p:ext uri="{BB962C8B-B14F-4D97-AF65-F5344CB8AC3E}">
        <p14:creationId xmlns:p14="http://schemas.microsoft.com/office/powerpoint/2010/main" val="97697582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F30899-E9E8-419A-96D6-A6D3BC7DAE9F}"/>
              </a:ext>
            </a:extLst>
          </p:cNvPr>
          <p:cNvSpPr>
            <a:spLocks noGrp="1"/>
          </p:cNvSpPr>
          <p:nvPr>
            <p:ph type="title"/>
          </p:nvPr>
        </p:nvSpPr>
        <p:spPr/>
        <p:txBody>
          <a:bodyPr>
            <a:normAutofit/>
          </a:bodyPr>
          <a:lstStyle/>
          <a:p>
            <a:r>
              <a:rPr lang="pl-PL" dirty="0"/>
              <a:t>Osoba z niepełnosprawnością (1 z 2)</a:t>
            </a:r>
          </a:p>
        </p:txBody>
      </p:sp>
      <p:sp>
        <p:nvSpPr>
          <p:cNvPr id="3" name="Symbol zastępczy zawartości 2">
            <a:extLst>
              <a:ext uri="{FF2B5EF4-FFF2-40B4-BE49-F238E27FC236}">
                <a16:creationId xmlns:a16="http://schemas.microsoft.com/office/drawing/2014/main" id="{0292D837-B957-4D5E-8C12-05B6CD072792}"/>
              </a:ext>
            </a:extLst>
          </p:cNvPr>
          <p:cNvSpPr>
            <a:spLocks noGrp="1"/>
          </p:cNvSpPr>
          <p:nvPr>
            <p:ph idx="1"/>
          </p:nvPr>
        </p:nvSpPr>
        <p:spPr/>
        <p:txBody>
          <a:bodyPr>
            <a:noAutofit/>
          </a:bodyPr>
          <a:lstStyle/>
          <a:p>
            <a:pPr>
              <a:lnSpc>
                <a:spcPct val="130000"/>
              </a:lnSpc>
              <a:spcBef>
                <a:spcPts val="600"/>
              </a:spcBef>
              <a:spcAft>
                <a:spcPts val="600"/>
              </a:spcAft>
            </a:pPr>
            <a:r>
              <a:rPr lang="pl-PL" sz="2200" dirty="0"/>
              <a:t>Porządek prawny:</a:t>
            </a:r>
          </a:p>
          <a:p>
            <a:pPr lvl="1">
              <a:lnSpc>
                <a:spcPct val="130000"/>
              </a:lnSpc>
              <a:spcBef>
                <a:spcPts val="600"/>
              </a:spcBef>
              <a:spcAft>
                <a:spcPts val="600"/>
              </a:spcAft>
            </a:pPr>
            <a:r>
              <a:rPr lang="pl-PL" sz="2200" dirty="0"/>
              <a:t>Konstytucja</a:t>
            </a:r>
          </a:p>
          <a:p>
            <a:pPr lvl="1">
              <a:lnSpc>
                <a:spcPct val="130000"/>
              </a:lnSpc>
              <a:spcBef>
                <a:spcPts val="600"/>
              </a:spcBef>
              <a:spcAft>
                <a:spcPts val="600"/>
              </a:spcAft>
            </a:pPr>
            <a:r>
              <a:rPr lang="pl-PL" sz="2200" b="1" dirty="0"/>
              <a:t>Ratyfikowane umowy międzynarodowe (np. Konwencje)</a:t>
            </a:r>
          </a:p>
          <a:p>
            <a:pPr lvl="1">
              <a:lnSpc>
                <a:spcPct val="130000"/>
              </a:lnSpc>
              <a:spcBef>
                <a:spcPts val="600"/>
              </a:spcBef>
              <a:spcAft>
                <a:spcPts val="600"/>
              </a:spcAft>
            </a:pPr>
            <a:r>
              <a:rPr lang="pl-PL" sz="2200" dirty="0"/>
              <a:t>Ustawy (Ustawa Prawo o szkolnictwie wyższym i nauce, Ustawa o zapewnianiu dostępności osobom ze szczególnymi potrzebami)</a:t>
            </a:r>
          </a:p>
          <a:p>
            <a:pPr lvl="1">
              <a:lnSpc>
                <a:spcPct val="130000"/>
              </a:lnSpc>
              <a:spcBef>
                <a:spcPts val="600"/>
              </a:spcBef>
              <a:spcAft>
                <a:spcPts val="600"/>
              </a:spcAft>
            </a:pPr>
            <a:r>
              <a:rPr lang="pl-PL" sz="2200" dirty="0"/>
              <a:t>Rozporządzenia</a:t>
            </a:r>
          </a:p>
        </p:txBody>
      </p:sp>
    </p:spTree>
    <p:extLst>
      <p:ext uri="{BB962C8B-B14F-4D97-AF65-F5344CB8AC3E}">
        <p14:creationId xmlns:p14="http://schemas.microsoft.com/office/powerpoint/2010/main" val="6163982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13586-5B77-A321-7CFF-CB9217B27CB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60E5C34-BBB7-8200-3525-AFBA5C59F1A9}"/>
              </a:ext>
            </a:extLst>
          </p:cNvPr>
          <p:cNvSpPr>
            <a:spLocks noGrp="1"/>
          </p:cNvSpPr>
          <p:nvPr>
            <p:ph type="title"/>
          </p:nvPr>
        </p:nvSpPr>
        <p:spPr/>
        <p:txBody>
          <a:bodyPr>
            <a:normAutofit/>
          </a:bodyPr>
          <a:lstStyle/>
          <a:p>
            <a:r>
              <a:rPr lang="pl-PL" dirty="0"/>
              <a:t>Osoba z niepełnosprawnością (2 z 2)</a:t>
            </a:r>
          </a:p>
        </p:txBody>
      </p:sp>
      <p:sp>
        <p:nvSpPr>
          <p:cNvPr id="3" name="Symbol zastępczy zawartości 2">
            <a:extLst>
              <a:ext uri="{FF2B5EF4-FFF2-40B4-BE49-F238E27FC236}">
                <a16:creationId xmlns:a16="http://schemas.microsoft.com/office/drawing/2014/main" id="{F117C772-C68C-5EDE-CA06-B5DC3CA463C3}"/>
              </a:ext>
            </a:extLst>
          </p:cNvPr>
          <p:cNvSpPr>
            <a:spLocks noGrp="1"/>
          </p:cNvSpPr>
          <p:nvPr>
            <p:ph idx="1"/>
          </p:nvPr>
        </p:nvSpPr>
        <p:spPr>
          <a:xfrm>
            <a:off x="838200" y="1556117"/>
            <a:ext cx="10515600" cy="4504837"/>
          </a:xfrm>
        </p:spPr>
        <p:txBody>
          <a:bodyPr>
            <a:noAutofit/>
          </a:bodyPr>
          <a:lstStyle/>
          <a:p>
            <a:pPr>
              <a:lnSpc>
                <a:spcPct val="130000"/>
              </a:lnSpc>
              <a:spcBef>
                <a:spcPts val="600"/>
              </a:spcBef>
              <a:spcAft>
                <a:spcPts val="600"/>
              </a:spcAft>
            </a:pPr>
            <a:r>
              <a:rPr lang="pl-PL" sz="2200" dirty="0"/>
              <a:t>Definicja z Konwencji o prawach osób z niepełnosprawnościami:</a:t>
            </a:r>
          </a:p>
          <a:p>
            <a:pPr marL="0" indent="0">
              <a:lnSpc>
                <a:spcPct val="130000"/>
              </a:lnSpc>
              <a:spcBef>
                <a:spcPts val="600"/>
              </a:spcBef>
              <a:spcAft>
                <a:spcPts val="600"/>
              </a:spcAft>
              <a:buNone/>
            </a:pPr>
            <a:r>
              <a:rPr lang="pl-PL" sz="2200" dirty="0"/>
              <a:t> </a:t>
            </a:r>
            <a:br>
              <a:rPr lang="pl-PL" sz="2200" dirty="0"/>
            </a:br>
            <a:r>
              <a:rPr lang="pl-PL" sz="2200" dirty="0"/>
              <a:t>„Do osób  z niepełnosprawnościami zalicza się te osoby, które mają </a:t>
            </a:r>
            <a:r>
              <a:rPr lang="pl-PL" sz="2200" b="1" dirty="0"/>
              <a:t>długotrwale</a:t>
            </a:r>
            <a:r>
              <a:rPr lang="pl-PL" sz="2200" dirty="0"/>
              <a:t> naruszoną sprawność fizyczną, psychiczną, intelektualną lub zakresie zmysłów, co może, w oddziaływaniu z różnymi barierami, utrudniać im </a:t>
            </a:r>
            <a:r>
              <a:rPr lang="pl-PL" sz="2200" b="1" dirty="0"/>
              <a:t>pełny i skuteczny </a:t>
            </a:r>
            <a:r>
              <a:rPr lang="pl-PL" sz="2200" dirty="0"/>
              <a:t>udział w życiu społecznym, na </a:t>
            </a:r>
            <a:r>
              <a:rPr lang="pl-PL" sz="2200" b="1" dirty="0"/>
              <a:t>zasadzie równośc</a:t>
            </a:r>
            <a:r>
              <a:rPr lang="pl-PL" sz="2200" dirty="0"/>
              <a:t>i z innymi osobami”.</a:t>
            </a:r>
          </a:p>
        </p:txBody>
      </p:sp>
    </p:spTree>
    <p:extLst>
      <p:ext uri="{BB962C8B-B14F-4D97-AF65-F5344CB8AC3E}">
        <p14:creationId xmlns:p14="http://schemas.microsoft.com/office/powerpoint/2010/main" val="256292738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B8B2F6-9104-430A-B310-E9931061270D}"/>
              </a:ext>
            </a:extLst>
          </p:cNvPr>
          <p:cNvSpPr>
            <a:spLocks noGrp="1"/>
          </p:cNvSpPr>
          <p:nvPr>
            <p:ph type="title"/>
          </p:nvPr>
        </p:nvSpPr>
        <p:spPr/>
        <p:txBody>
          <a:bodyPr>
            <a:normAutofit/>
          </a:bodyPr>
          <a:lstStyle/>
          <a:p>
            <a:r>
              <a:rPr lang="pl-PL" dirty="0"/>
              <a:t>Wspierane osoby</a:t>
            </a:r>
          </a:p>
        </p:txBody>
      </p:sp>
      <p:sp>
        <p:nvSpPr>
          <p:cNvPr id="3" name="Symbol zastępczy zawartości 2">
            <a:extLst>
              <a:ext uri="{FF2B5EF4-FFF2-40B4-BE49-F238E27FC236}">
                <a16:creationId xmlns:a16="http://schemas.microsoft.com/office/drawing/2014/main" id="{F85A56E2-3486-4F55-BCE9-0E16FAA46B1F}"/>
              </a:ext>
            </a:extLst>
          </p:cNvPr>
          <p:cNvSpPr>
            <a:spLocks noGrp="1"/>
          </p:cNvSpPr>
          <p:nvPr>
            <p:ph idx="1"/>
          </p:nvPr>
        </p:nvSpPr>
        <p:spPr/>
        <p:txBody>
          <a:bodyPr>
            <a:normAutofit/>
          </a:bodyPr>
          <a:lstStyle/>
          <a:p>
            <a:pPr>
              <a:lnSpc>
                <a:spcPct val="130000"/>
              </a:lnSpc>
              <a:spcBef>
                <a:spcPts val="600"/>
              </a:spcBef>
              <a:spcAft>
                <a:spcPts val="600"/>
              </a:spcAft>
            </a:pPr>
            <a:r>
              <a:rPr lang="pl-PL" sz="2200" dirty="0"/>
              <a:t>Uczestnicy/</a:t>
            </a:r>
            <a:r>
              <a:rPr lang="pl-PL" sz="2200" dirty="0" err="1"/>
              <a:t>czki</a:t>
            </a:r>
            <a:r>
              <a:rPr lang="pl-PL" sz="2200" dirty="0"/>
              <a:t> procesu kształcenia: studenci, doktoranci, słuchacze studiów podyplomowych, uczestnicy innych form kształcenia (Konwencja, Ustawa 2.0)</a:t>
            </a:r>
          </a:p>
          <a:p>
            <a:pPr>
              <a:lnSpc>
                <a:spcPct val="130000"/>
              </a:lnSpc>
              <a:spcBef>
                <a:spcPts val="600"/>
              </a:spcBef>
              <a:spcAft>
                <a:spcPts val="600"/>
              </a:spcAft>
            </a:pPr>
            <a:r>
              <a:rPr lang="pl-PL" sz="2200" dirty="0"/>
              <a:t>Osoby prowadzące działalność naukową: pracownicy naukowi (Ustawa 2.0, Kodeks pracy)</a:t>
            </a:r>
          </a:p>
          <a:p>
            <a:pPr>
              <a:lnSpc>
                <a:spcPct val="130000"/>
              </a:lnSpc>
              <a:spcBef>
                <a:spcPts val="600"/>
              </a:spcBef>
              <a:spcAft>
                <a:spcPts val="600"/>
              </a:spcAft>
            </a:pPr>
            <a:r>
              <a:rPr lang="pl-PL" sz="2200" dirty="0"/>
              <a:t>Pracownicy dydaktyczni (Ustawa 2.0, Kodeks pracy)</a:t>
            </a:r>
          </a:p>
          <a:p>
            <a:pPr>
              <a:lnSpc>
                <a:spcPct val="130000"/>
              </a:lnSpc>
              <a:spcBef>
                <a:spcPts val="600"/>
              </a:spcBef>
              <a:spcAft>
                <a:spcPts val="600"/>
              </a:spcAft>
            </a:pPr>
            <a:r>
              <a:rPr lang="pl-PL" sz="2200" dirty="0"/>
              <a:t>Inni pracownicy: administracyjni/e, techniczni/e itp. (Kodeks pracy)</a:t>
            </a:r>
          </a:p>
        </p:txBody>
      </p:sp>
    </p:spTree>
    <p:extLst>
      <p:ext uri="{BB962C8B-B14F-4D97-AF65-F5344CB8AC3E}">
        <p14:creationId xmlns:p14="http://schemas.microsoft.com/office/powerpoint/2010/main" val="352879223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833AFD-0473-451B-BB44-34EB0E51018F}"/>
              </a:ext>
            </a:extLst>
          </p:cNvPr>
          <p:cNvSpPr>
            <a:spLocks noGrp="1"/>
          </p:cNvSpPr>
          <p:nvPr>
            <p:ph type="title"/>
          </p:nvPr>
        </p:nvSpPr>
        <p:spPr/>
        <p:txBody>
          <a:bodyPr>
            <a:normAutofit/>
          </a:bodyPr>
          <a:lstStyle/>
          <a:p>
            <a:r>
              <a:rPr lang="pl-PL" dirty="0"/>
              <a:t>Co i jak weryfikować?</a:t>
            </a:r>
          </a:p>
        </p:txBody>
      </p:sp>
      <p:sp>
        <p:nvSpPr>
          <p:cNvPr id="3" name="Symbol zastępczy zawartości 2">
            <a:extLst>
              <a:ext uri="{FF2B5EF4-FFF2-40B4-BE49-F238E27FC236}">
                <a16:creationId xmlns:a16="http://schemas.microsoft.com/office/drawing/2014/main" id="{2EA294E1-84A8-456D-B25F-F6CEAED3570F}"/>
              </a:ext>
            </a:extLst>
          </p:cNvPr>
          <p:cNvSpPr>
            <a:spLocks noGrp="1"/>
          </p:cNvSpPr>
          <p:nvPr>
            <p:ph idx="1"/>
          </p:nvPr>
        </p:nvSpPr>
        <p:spPr>
          <a:xfrm>
            <a:off x="838200" y="1825625"/>
            <a:ext cx="10515600" cy="4667250"/>
          </a:xfrm>
        </p:spPr>
        <p:txBody>
          <a:bodyPr>
            <a:normAutofit fontScale="92500" lnSpcReduction="20000"/>
          </a:bodyPr>
          <a:lstStyle/>
          <a:p>
            <a:pPr>
              <a:lnSpc>
                <a:spcPct val="120000"/>
              </a:lnSpc>
              <a:spcBef>
                <a:spcPts val="600"/>
              </a:spcBef>
              <a:spcAft>
                <a:spcPts val="600"/>
              </a:spcAft>
            </a:pPr>
            <a:r>
              <a:rPr lang="pl-PL" dirty="0"/>
              <a:t>Status</a:t>
            </a:r>
          </a:p>
          <a:p>
            <a:pPr lvl="1">
              <a:lnSpc>
                <a:spcPct val="120000"/>
              </a:lnSpc>
              <a:spcBef>
                <a:spcPts val="600"/>
              </a:spcBef>
              <a:spcAft>
                <a:spcPts val="600"/>
              </a:spcAft>
            </a:pPr>
            <a:r>
              <a:rPr lang="pl-PL" dirty="0"/>
              <a:t>Osoba z niepełnosprawnością</a:t>
            </a:r>
          </a:p>
          <a:p>
            <a:pPr lvl="1">
              <a:lnSpc>
                <a:spcPct val="120000"/>
              </a:lnSpc>
              <a:spcBef>
                <a:spcPts val="600"/>
              </a:spcBef>
              <a:spcAft>
                <a:spcPts val="600"/>
              </a:spcAft>
            </a:pPr>
            <a:r>
              <a:rPr lang="pl-PL" dirty="0"/>
              <a:t>Osoba ze szczególnymi potrzebami</a:t>
            </a:r>
          </a:p>
          <a:p>
            <a:pPr>
              <a:lnSpc>
                <a:spcPct val="120000"/>
              </a:lnSpc>
              <a:spcBef>
                <a:spcPts val="600"/>
              </a:spcBef>
              <a:spcAft>
                <a:spcPts val="600"/>
              </a:spcAft>
            </a:pPr>
            <a:r>
              <a:rPr lang="pl-PL" dirty="0"/>
              <a:t>Czy należy się wsparcie? (Jeśli tak, z jakich środków?)</a:t>
            </a:r>
          </a:p>
          <a:p>
            <a:pPr>
              <a:lnSpc>
                <a:spcPct val="120000"/>
              </a:lnSpc>
              <a:spcBef>
                <a:spcPts val="600"/>
              </a:spcBef>
              <a:spcAft>
                <a:spcPts val="600"/>
              </a:spcAft>
            </a:pPr>
            <a:r>
              <a:rPr lang="pl-PL" dirty="0"/>
              <a:t>Weryfikacja na podstawie:</a:t>
            </a:r>
          </a:p>
          <a:p>
            <a:pPr lvl="1">
              <a:lnSpc>
                <a:spcPct val="120000"/>
              </a:lnSpc>
              <a:spcBef>
                <a:spcPts val="600"/>
              </a:spcBef>
              <a:spcAft>
                <a:spcPts val="600"/>
              </a:spcAft>
            </a:pPr>
            <a:r>
              <a:rPr lang="pl-PL" dirty="0"/>
              <a:t>Wywiadu, obserwacji</a:t>
            </a:r>
          </a:p>
          <a:p>
            <a:pPr lvl="1">
              <a:lnSpc>
                <a:spcPct val="120000"/>
              </a:lnSpc>
              <a:spcBef>
                <a:spcPts val="600"/>
              </a:spcBef>
              <a:spcAft>
                <a:spcPts val="600"/>
              </a:spcAft>
            </a:pPr>
            <a:r>
              <a:rPr lang="pl-PL" dirty="0"/>
              <a:t>Orzeczeń, dokumentacji medycznej</a:t>
            </a:r>
          </a:p>
          <a:p>
            <a:pPr lvl="1">
              <a:lnSpc>
                <a:spcPct val="120000"/>
              </a:lnSpc>
              <a:spcBef>
                <a:spcPts val="600"/>
              </a:spcBef>
              <a:spcAft>
                <a:spcPts val="600"/>
              </a:spcAft>
            </a:pPr>
            <a:r>
              <a:rPr lang="pl-PL" dirty="0"/>
              <a:t>Dokumentacji oświatowej, in.</a:t>
            </a:r>
          </a:p>
          <a:p>
            <a:pPr>
              <a:lnSpc>
                <a:spcPct val="120000"/>
              </a:lnSpc>
              <a:spcBef>
                <a:spcPts val="600"/>
              </a:spcBef>
              <a:spcAft>
                <a:spcPts val="600"/>
              </a:spcAft>
            </a:pPr>
            <a:r>
              <a:rPr lang="pl-PL" dirty="0"/>
              <a:t>Ważne: orzeczenia nie zawierają informacji o potrzebach</a:t>
            </a:r>
          </a:p>
          <a:p>
            <a:endParaRPr lang="pl-PL" dirty="0"/>
          </a:p>
        </p:txBody>
      </p:sp>
    </p:spTree>
    <p:extLst>
      <p:ext uri="{BB962C8B-B14F-4D97-AF65-F5344CB8AC3E}">
        <p14:creationId xmlns:p14="http://schemas.microsoft.com/office/powerpoint/2010/main" val="283853153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304094-70AE-4DFE-B5EB-014ADCDE9DB7}"/>
              </a:ext>
            </a:extLst>
          </p:cNvPr>
          <p:cNvSpPr>
            <a:spLocks noGrp="1"/>
          </p:cNvSpPr>
          <p:nvPr>
            <p:ph type="title"/>
          </p:nvPr>
        </p:nvSpPr>
        <p:spPr/>
        <p:txBody>
          <a:bodyPr>
            <a:normAutofit/>
          </a:bodyPr>
          <a:lstStyle/>
          <a:p>
            <a:r>
              <a:rPr lang="pl-PL" dirty="0"/>
              <a:t>Jednostka ds. wsparcia</a:t>
            </a:r>
          </a:p>
        </p:txBody>
      </p:sp>
      <p:sp>
        <p:nvSpPr>
          <p:cNvPr id="3" name="Symbol zastępczy zawartości 2">
            <a:extLst>
              <a:ext uri="{FF2B5EF4-FFF2-40B4-BE49-F238E27FC236}">
                <a16:creationId xmlns:a16="http://schemas.microsoft.com/office/drawing/2014/main" id="{6C3D6076-9D50-4B26-B9B8-A83FF9D3E020}"/>
              </a:ext>
            </a:extLst>
          </p:cNvPr>
          <p:cNvSpPr>
            <a:spLocks noGrp="1"/>
          </p:cNvSpPr>
          <p:nvPr>
            <p:ph idx="1"/>
          </p:nvPr>
        </p:nvSpPr>
        <p:spPr/>
        <p:txBody>
          <a:bodyPr>
            <a:normAutofit lnSpcReduction="10000"/>
          </a:bodyPr>
          <a:lstStyle/>
          <a:p>
            <a:pPr>
              <a:lnSpc>
                <a:spcPct val="120000"/>
              </a:lnSpc>
              <a:spcBef>
                <a:spcPts val="600"/>
              </a:spcBef>
              <a:spcAft>
                <a:spcPts val="600"/>
              </a:spcAft>
            </a:pPr>
            <a:r>
              <a:rPr lang="pl-PL" dirty="0"/>
              <a:t>Zakres działania</a:t>
            </a:r>
          </a:p>
          <a:p>
            <a:pPr lvl="1">
              <a:lnSpc>
                <a:spcPct val="120000"/>
              </a:lnSpc>
              <a:spcBef>
                <a:spcPts val="600"/>
              </a:spcBef>
              <a:spcAft>
                <a:spcPts val="600"/>
              </a:spcAft>
            </a:pPr>
            <a:r>
              <a:rPr lang="pl-PL" dirty="0"/>
              <a:t>Tylko studenci/ studentki, doktoranci/ doktorantki?</a:t>
            </a:r>
          </a:p>
          <a:p>
            <a:pPr lvl="1">
              <a:lnSpc>
                <a:spcPct val="120000"/>
              </a:lnSpc>
              <a:spcBef>
                <a:spcPts val="600"/>
              </a:spcBef>
              <a:spcAft>
                <a:spcPts val="600"/>
              </a:spcAft>
            </a:pPr>
            <a:r>
              <a:rPr lang="pl-PL" dirty="0"/>
              <a:t>Osobna jednostka ds. wsparcia pracowników/ pracowniczek?</a:t>
            </a:r>
          </a:p>
          <a:p>
            <a:pPr lvl="1">
              <a:lnSpc>
                <a:spcPct val="120000"/>
              </a:lnSpc>
              <a:spcBef>
                <a:spcPts val="600"/>
              </a:spcBef>
              <a:spcAft>
                <a:spcPts val="600"/>
              </a:spcAft>
            </a:pPr>
            <a:r>
              <a:rPr lang="pl-PL" dirty="0"/>
              <a:t>Jedna jednostka ds. wsparcia?</a:t>
            </a:r>
          </a:p>
          <a:p>
            <a:pPr>
              <a:lnSpc>
                <a:spcPct val="120000"/>
              </a:lnSpc>
              <a:spcBef>
                <a:spcPts val="600"/>
              </a:spcBef>
              <a:spcAft>
                <a:spcPts val="600"/>
              </a:spcAft>
            </a:pPr>
            <a:r>
              <a:rPr lang="pl-PL" dirty="0"/>
              <a:t>Nazwa</a:t>
            </a:r>
          </a:p>
          <a:p>
            <a:pPr lvl="1">
              <a:lnSpc>
                <a:spcPct val="120000"/>
              </a:lnSpc>
              <a:spcBef>
                <a:spcPts val="600"/>
              </a:spcBef>
              <a:spcAft>
                <a:spcPts val="600"/>
              </a:spcAft>
            </a:pPr>
            <a:r>
              <a:rPr lang="pl-PL" dirty="0"/>
              <a:t>Pełnomocnik / Biuro ds. Studentów z Niepełnosprawnościami</a:t>
            </a:r>
          </a:p>
          <a:p>
            <a:pPr lvl="1">
              <a:lnSpc>
                <a:spcPct val="120000"/>
              </a:lnSpc>
              <a:spcBef>
                <a:spcPts val="600"/>
              </a:spcBef>
              <a:spcAft>
                <a:spcPts val="600"/>
              </a:spcAft>
            </a:pPr>
            <a:r>
              <a:rPr lang="pl-PL" dirty="0"/>
              <a:t>Pełnomocnik / Biuro ds. Osób z Niepełnosprawnościami</a:t>
            </a:r>
          </a:p>
          <a:p>
            <a:pPr lvl="1">
              <a:lnSpc>
                <a:spcPct val="120000"/>
              </a:lnSpc>
              <a:spcBef>
                <a:spcPts val="600"/>
              </a:spcBef>
              <a:spcAft>
                <a:spcPts val="600"/>
              </a:spcAft>
            </a:pPr>
            <a:r>
              <a:rPr lang="pl-PL" dirty="0"/>
              <a:t>Centrum Wsparcia / Biuro ds. Wsparcia</a:t>
            </a:r>
          </a:p>
        </p:txBody>
      </p:sp>
    </p:spTree>
    <p:extLst>
      <p:ext uri="{BB962C8B-B14F-4D97-AF65-F5344CB8AC3E}">
        <p14:creationId xmlns:p14="http://schemas.microsoft.com/office/powerpoint/2010/main" val="192909386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1EB7E2-8A84-48FD-914C-D7F01CDFA9B5}"/>
              </a:ext>
            </a:extLst>
          </p:cNvPr>
          <p:cNvSpPr>
            <a:spLocks noGrp="1"/>
          </p:cNvSpPr>
          <p:nvPr>
            <p:ph type="title"/>
          </p:nvPr>
        </p:nvSpPr>
        <p:spPr/>
        <p:txBody>
          <a:bodyPr>
            <a:normAutofit/>
          </a:bodyPr>
          <a:lstStyle/>
          <a:p>
            <a:r>
              <a:rPr lang="pl-PL" dirty="0"/>
              <a:t>Proces decyzyjny przyznawania wsparcia</a:t>
            </a:r>
          </a:p>
        </p:txBody>
      </p:sp>
      <p:sp>
        <p:nvSpPr>
          <p:cNvPr id="3" name="Symbol zastępczy zawartości 2">
            <a:extLst>
              <a:ext uri="{FF2B5EF4-FFF2-40B4-BE49-F238E27FC236}">
                <a16:creationId xmlns:a16="http://schemas.microsoft.com/office/drawing/2014/main" id="{68DDBA5E-4F4C-4301-92CD-D157FE3908D9}"/>
              </a:ext>
            </a:extLst>
          </p:cNvPr>
          <p:cNvSpPr>
            <a:spLocks noGrp="1"/>
          </p:cNvSpPr>
          <p:nvPr>
            <p:ph idx="1"/>
          </p:nvPr>
        </p:nvSpPr>
        <p:spPr/>
        <p:txBody>
          <a:bodyPr/>
          <a:lstStyle/>
          <a:p>
            <a:pPr>
              <a:lnSpc>
                <a:spcPct val="120000"/>
              </a:lnSpc>
            </a:pPr>
            <a:r>
              <a:rPr lang="pl-PL" dirty="0"/>
              <a:t>Rozproszony</a:t>
            </a:r>
          </a:p>
          <a:p>
            <a:pPr>
              <a:lnSpc>
                <a:spcPct val="120000"/>
              </a:lnSpc>
            </a:pPr>
            <a:r>
              <a:rPr lang="pl-PL" dirty="0"/>
              <a:t>Scentralizowany</a:t>
            </a:r>
          </a:p>
          <a:p>
            <a:pPr>
              <a:lnSpc>
                <a:spcPct val="120000"/>
              </a:lnSpc>
            </a:pPr>
            <a:r>
              <a:rPr lang="pl-PL" dirty="0"/>
              <a:t>Mieszany</a:t>
            </a:r>
          </a:p>
          <a:p>
            <a:endParaRPr lang="pl-PL" dirty="0"/>
          </a:p>
        </p:txBody>
      </p:sp>
    </p:spTree>
    <p:extLst>
      <p:ext uri="{BB962C8B-B14F-4D97-AF65-F5344CB8AC3E}">
        <p14:creationId xmlns:p14="http://schemas.microsoft.com/office/powerpoint/2010/main" val="291060151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97DDFE-EC98-4EEF-8B09-0B3FABB063BF}"/>
              </a:ext>
            </a:extLst>
          </p:cNvPr>
          <p:cNvSpPr>
            <a:spLocks noGrp="1"/>
          </p:cNvSpPr>
          <p:nvPr>
            <p:ph type="title"/>
          </p:nvPr>
        </p:nvSpPr>
        <p:spPr/>
        <p:txBody>
          <a:bodyPr>
            <a:normAutofit/>
          </a:bodyPr>
          <a:lstStyle/>
          <a:p>
            <a:r>
              <a:rPr lang="pl-PL" dirty="0"/>
              <a:t>Proces rozproszony (1 z 2)</a:t>
            </a:r>
          </a:p>
        </p:txBody>
      </p:sp>
      <p:sp>
        <p:nvSpPr>
          <p:cNvPr id="3" name="Symbol zastępczy zawartości 2">
            <a:extLst>
              <a:ext uri="{FF2B5EF4-FFF2-40B4-BE49-F238E27FC236}">
                <a16:creationId xmlns:a16="http://schemas.microsoft.com/office/drawing/2014/main" id="{C836AE49-CD24-47F5-B2CF-0864E975088D}"/>
              </a:ext>
            </a:extLst>
          </p:cNvPr>
          <p:cNvSpPr>
            <a:spLocks noGrp="1"/>
          </p:cNvSpPr>
          <p:nvPr>
            <p:ph idx="1"/>
          </p:nvPr>
        </p:nvSpPr>
        <p:spPr/>
        <p:txBody>
          <a:bodyPr>
            <a:normAutofit/>
          </a:bodyPr>
          <a:lstStyle/>
          <a:p>
            <a:pPr>
              <a:lnSpc>
                <a:spcPct val="120000"/>
              </a:lnSpc>
              <a:spcBef>
                <a:spcPts val="600"/>
              </a:spcBef>
              <a:spcAft>
                <a:spcPts val="600"/>
              </a:spcAft>
            </a:pPr>
            <a:r>
              <a:rPr lang="pl-PL" sz="2200" dirty="0"/>
              <a:t>BON (jednostka posiadająca kompetencje i wiedzę) przygotowuje opinie (zalecenia) dotyczące uprawnień lub usług dla osób z niepełnosprawnościami. Nie są to wiążące decyzje.</a:t>
            </a:r>
          </a:p>
          <a:p>
            <a:pPr>
              <a:lnSpc>
                <a:spcPct val="120000"/>
              </a:lnSpc>
              <a:spcBef>
                <a:spcPts val="600"/>
              </a:spcBef>
              <a:spcAft>
                <a:spcPts val="600"/>
              </a:spcAft>
            </a:pPr>
            <a:r>
              <a:rPr lang="pl-PL" sz="2200" dirty="0"/>
              <a:t>Decyzje podejmują rektor, prorektor, dziekan, kierownik studium języków obcych, studium wychowania fizycznego, każdego z akademików itp.</a:t>
            </a:r>
          </a:p>
          <a:p>
            <a:pPr>
              <a:lnSpc>
                <a:spcPct val="120000"/>
              </a:lnSpc>
              <a:spcBef>
                <a:spcPts val="600"/>
              </a:spcBef>
              <a:spcAft>
                <a:spcPts val="600"/>
              </a:spcAft>
            </a:pPr>
            <a:r>
              <a:rPr lang="pl-PL" sz="2200" dirty="0"/>
              <a:t>Wielu/e decydentów/</a:t>
            </a:r>
            <a:r>
              <a:rPr lang="pl-PL" sz="2200" dirty="0" err="1"/>
              <a:t>ek</a:t>
            </a:r>
            <a:r>
              <a:rPr lang="pl-PL" sz="2200" dirty="0"/>
              <a:t> oznacza różny poziom wsparcia w różnych jednostkach (bo trudno o ujednolicenie). Uwaga na zarzut dyskryminacji (różnego traktowania).</a:t>
            </a:r>
          </a:p>
          <a:p>
            <a:endParaRPr lang="pl-PL" dirty="0"/>
          </a:p>
        </p:txBody>
      </p:sp>
    </p:spTree>
    <p:extLst>
      <p:ext uri="{BB962C8B-B14F-4D97-AF65-F5344CB8AC3E}">
        <p14:creationId xmlns:p14="http://schemas.microsoft.com/office/powerpoint/2010/main" val="248860274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97DDFE-EC98-4EEF-8B09-0B3FABB063BF}"/>
              </a:ext>
            </a:extLst>
          </p:cNvPr>
          <p:cNvSpPr>
            <a:spLocks noGrp="1"/>
          </p:cNvSpPr>
          <p:nvPr>
            <p:ph type="title"/>
          </p:nvPr>
        </p:nvSpPr>
        <p:spPr/>
        <p:txBody>
          <a:bodyPr>
            <a:normAutofit/>
          </a:bodyPr>
          <a:lstStyle/>
          <a:p>
            <a:r>
              <a:rPr lang="pl-PL" dirty="0"/>
              <a:t>Proces rozproszony (2 z 2)</a:t>
            </a:r>
          </a:p>
        </p:txBody>
      </p:sp>
      <p:sp>
        <p:nvSpPr>
          <p:cNvPr id="3" name="Symbol zastępczy zawartości 2">
            <a:extLst>
              <a:ext uri="{FF2B5EF4-FFF2-40B4-BE49-F238E27FC236}">
                <a16:creationId xmlns:a16="http://schemas.microsoft.com/office/drawing/2014/main" id="{C836AE49-CD24-47F5-B2CF-0864E975088D}"/>
              </a:ext>
            </a:extLst>
          </p:cNvPr>
          <p:cNvSpPr>
            <a:spLocks noGrp="1"/>
          </p:cNvSpPr>
          <p:nvPr>
            <p:ph idx="1"/>
          </p:nvPr>
        </p:nvSpPr>
        <p:spPr/>
        <p:txBody>
          <a:bodyPr>
            <a:normAutofit/>
          </a:bodyPr>
          <a:lstStyle/>
          <a:p>
            <a:pPr>
              <a:lnSpc>
                <a:spcPct val="120000"/>
              </a:lnSpc>
              <a:spcBef>
                <a:spcPts val="600"/>
              </a:spcBef>
              <a:spcAft>
                <a:spcPts val="600"/>
              </a:spcAft>
            </a:pPr>
            <a:r>
              <a:rPr lang="pl-PL" sz="2200" dirty="0"/>
              <a:t>Kilkanaście jednostek ma dostęp do danych szczególnych (wrażliwych): </a:t>
            </a:r>
            <a:br>
              <a:rPr lang="pl-PL" sz="2200" dirty="0"/>
            </a:br>
            <a:r>
              <a:rPr lang="pl-PL" sz="2200" dirty="0"/>
              <a:t>jednostka decydująca (dziekan, prowadzący) i BON</a:t>
            </a:r>
          </a:p>
          <a:p>
            <a:pPr>
              <a:lnSpc>
                <a:spcPct val="120000"/>
              </a:lnSpc>
              <a:spcBef>
                <a:spcPts val="600"/>
              </a:spcBef>
              <a:spcAft>
                <a:spcPts val="600"/>
              </a:spcAft>
            </a:pPr>
            <a:r>
              <a:rPr lang="pl-PL" sz="2200" dirty="0"/>
              <a:t>Uwaga na RODO (Zasady: minimalizacji danych, integralności i poufności)</a:t>
            </a:r>
          </a:p>
          <a:p>
            <a:pPr>
              <a:lnSpc>
                <a:spcPct val="120000"/>
              </a:lnSpc>
              <a:spcBef>
                <a:spcPts val="600"/>
              </a:spcBef>
              <a:spcAft>
                <a:spcPts val="600"/>
              </a:spcAft>
            </a:pPr>
            <a:r>
              <a:rPr lang="pl-PL" sz="2200" dirty="0"/>
              <a:t>Osoby wielokrotnie ubiegają się o </a:t>
            </a:r>
            <a:r>
              <a:rPr lang="pl-PL" sz="2200" b="1" dirty="0"/>
              <a:t>zgodę</a:t>
            </a:r>
            <a:r>
              <a:rPr lang="pl-PL" sz="2200" dirty="0"/>
              <a:t> na pewne dostosowania, a nie jednokrotne </a:t>
            </a:r>
            <a:r>
              <a:rPr lang="pl-PL" sz="2200" b="1" dirty="0"/>
              <a:t>potwierdzenie praw</a:t>
            </a:r>
            <a:r>
              <a:rPr lang="pl-PL" sz="2200" dirty="0"/>
              <a:t> i wynikających stąd uprawnień i usług uczelni</a:t>
            </a:r>
          </a:p>
          <a:p>
            <a:endParaRPr lang="pl-PL" dirty="0"/>
          </a:p>
        </p:txBody>
      </p:sp>
    </p:spTree>
    <p:extLst>
      <p:ext uri="{BB962C8B-B14F-4D97-AF65-F5344CB8AC3E}">
        <p14:creationId xmlns:p14="http://schemas.microsoft.com/office/powerpoint/2010/main" val="2086425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04325A-DF6D-ACDD-4A23-73F402DD7A14}"/>
              </a:ext>
            </a:extLst>
          </p:cNvPr>
          <p:cNvSpPr>
            <a:spLocks noGrp="1"/>
          </p:cNvSpPr>
          <p:nvPr>
            <p:ph type="title"/>
          </p:nvPr>
        </p:nvSpPr>
        <p:spPr/>
        <p:txBody>
          <a:bodyPr/>
          <a:lstStyle/>
          <a:p>
            <a:r>
              <a:rPr lang="pl-PL" dirty="0"/>
              <a:t>Wymiary i przestrzeń dla podejścia i użycia</a:t>
            </a:r>
          </a:p>
        </p:txBody>
      </p:sp>
      <p:sp>
        <p:nvSpPr>
          <p:cNvPr id="3" name="Symbol zastępczy zawartości 2">
            <a:extLst>
              <a:ext uri="{FF2B5EF4-FFF2-40B4-BE49-F238E27FC236}">
                <a16:creationId xmlns:a16="http://schemas.microsoft.com/office/drawing/2014/main" id="{D12E5B8B-7C7C-486E-1D9D-FD68F6001EDC}"/>
              </a:ext>
            </a:extLst>
          </p:cNvPr>
          <p:cNvSpPr>
            <a:spLocks noGrp="1"/>
          </p:cNvSpPr>
          <p:nvPr>
            <p:ph idx="1"/>
          </p:nvPr>
        </p:nvSpPr>
        <p:spPr>
          <a:xfrm>
            <a:off x="838201" y="1825625"/>
            <a:ext cx="5462688" cy="4351338"/>
          </a:xfrm>
        </p:spPr>
        <p:txBody>
          <a:bodyPr>
            <a:normAutofit fontScale="92500" lnSpcReduction="10000"/>
          </a:bodyPr>
          <a:lstStyle/>
          <a:p>
            <a:pPr>
              <a:lnSpc>
                <a:spcPct val="120000"/>
              </a:lnSpc>
            </a:pPr>
            <a:r>
              <a:rPr lang="pl-PL" sz="2400" dirty="0"/>
              <a:t>odpowiednie wymiary i przestrzeń dla każdego, bez dodatkowych warunków</a:t>
            </a:r>
          </a:p>
          <a:p>
            <a:pPr>
              <a:lnSpc>
                <a:spcPct val="120000"/>
              </a:lnSpc>
            </a:pPr>
            <a:r>
              <a:rPr lang="pl-PL" sz="2400" dirty="0"/>
              <a:t>np. osoby o ograniczonej mobilności lub poruszające się na wózku potrzebują więcej miejsca</a:t>
            </a:r>
          </a:p>
          <a:p>
            <a:r>
              <a:rPr lang="pl-PL" dirty="0"/>
              <a:t>Na zdjęciu: z obniżonej umywalki może skorzystać osoba na wózku, osoba niskorosła czy dziecko (ważne: lustro też powinno być obniżone do poziomu umywalki)</a:t>
            </a:r>
          </a:p>
          <a:p>
            <a:pPr>
              <a:lnSpc>
                <a:spcPct val="120000"/>
              </a:lnSpc>
            </a:pPr>
            <a:endParaRPr lang="pl-PL" sz="2400" dirty="0"/>
          </a:p>
          <a:p>
            <a:endParaRPr lang="pl-PL" dirty="0"/>
          </a:p>
        </p:txBody>
      </p:sp>
      <p:pic>
        <p:nvPicPr>
          <p:cNvPr id="4" name="Obraz 3" descr="dzieci myjące ręce przy obniżonej umywalce, stają na palce żeby zobaczyć się w lustrze">
            <a:extLst>
              <a:ext uri="{FF2B5EF4-FFF2-40B4-BE49-F238E27FC236}">
                <a16:creationId xmlns:a16="http://schemas.microsoft.com/office/drawing/2014/main" id="{5A2F69AF-7BC9-0ADC-B5E8-484461BDC410}"/>
              </a:ext>
            </a:extLst>
          </p:cNvPr>
          <p:cNvPicPr>
            <a:picLocks noChangeAspect="1"/>
          </p:cNvPicPr>
          <p:nvPr/>
        </p:nvPicPr>
        <p:blipFill>
          <a:blip r:embed="rId3"/>
          <a:stretch>
            <a:fillRect/>
          </a:stretch>
        </p:blipFill>
        <p:spPr>
          <a:xfrm>
            <a:off x="6836735" y="3068852"/>
            <a:ext cx="5054259" cy="3243048"/>
          </a:xfrm>
          <a:prstGeom prst="rect">
            <a:avLst/>
          </a:prstGeom>
          <a:ln w="19050">
            <a:solidFill>
              <a:schemeClr val="tx1"/>
            </a:solidFill>
          </a:ln>
        </p:spPr>
      </p:pic>
    </p:spTree>
    <p:extLst>
      <p:ext uri="{BB962C8B-B14F-4D97-AF65-F5344CB8AC3E}">
        <p14:creationId xmlns:p14="http://schemas.microsoft.com/office/powerpoint/2010/main" val="276484380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A20BD4-71F9-44F2-A333-3A358455DE16}"/>
              </a:ext>
            </a:extLst>
          </p:cNvPr>
          <p:cNvSpPr>
            <a:spLocks noGrp="1"/>
          </p:cNvSpPr>
          <p:nvPr>
            <p:ph type="title"/>
          </p:nvPr>
        </p:nvSpPr>
        <p:spPr/>
        <p:txBody>
          <a:bodyPr>
            <a:normAutofit/>
          </a:bodyPr>
          <a:lstStyle/>
          <a:p>
            <a:r>
              <a:rPr lang="pl-PL" dirty="0"/>
              <a:t>Proces scentralizowany (1 z 2)</a:t>
            </a:r>
          </a:p>
        </p:txBody>
      </p:sp>
      <p:sp>
        <p:nvSpPr>
          <p:cNvPr id="3" name="Symbol zastępczy zawartości 2">
            <a:extLst>
              <a:ext uri="{FF2B5EF4-FFF2-40B4-BE49-F238E27FC236}">
                <a16:creationId xmlns:a16="http://schemas.microsoft.com/office/drawing/2014/main" id="{D6FC53E6-4C1B-4764-B148-C2E370070B8B}"/>
              </a:ext>
            </a:extLst>
          </p:cNvPr>
          <p:cNvSpPr>
            <a:spLocks noGrp="1"/>
          </p:cNvSpPr>
          <p:nvPr>
            <p:ph idx="1"/>
          </p:nvPr>
        </p:nvSpPr>
        <p:spPr/>
        <p:txBody>
          <a:bodyPr>
            <a:normAutofit/>
          </a:bodyPr>
          <a:lstStyle/>
          <a:p>
            <a:pPr>
              <a:lnSpc>
                <a:spcPct val="130000"/>
              </a:lnSpc>
              <a:spcBef>
                <a:spcPts val="600"/>
              </a:spcBef>
              <a:spcAft>
                <a:spcPts val="600"/>
              </a:spcAft>
            </a:pPr>
            <a:r>
              <a:rPr lang="pl-PL" sz="2200" dirty="0"/>
              <a:t>Decyzję podejmuje jednostka kompetentna w danym obszarze, czyli np. BON w obszarze osób z niepełnosprawnościami i/lub osób ze szczególnymi potrzebami</a:t>
            </a:r>
          </a:p>
          <a:p>
            <a:pPr>
              <a:lnSpc>
                <a:spcPct val="130000"/>
              </a:lnSpc>
              <a:spcBef>
                <a:spcPts val="600"/>
              </a:spcBef>
              <a:spcAft>
                <a:spcPts val="600"/>
              </a:spcAft>
            </a:pPr>
            <a:r>
              <a:rPr lang="pl-PL" sz="2200" dirty="0"/>
              <a:t>Inne jednostki mogą otrzymać informacje o przyznanych uprawnieniach lub usługach, respektują decyzje BON-u</a:t>
            </a:r>
          </a:p>
          <a:p>
            <a:pPr>
              <a:lnSpc>
                <a:spcPct val="130000"/>
              </a:lnSpc>
              <a:spcBef>
                <a:spcPts val="600"/>
              </a:spcBef>
              <a:spcAft>
                <a:spcPts val="600"/>
              </a:spcAft>
            </a:pPr>
            <a:r>
              <a:rPr lang="pl-PL" sz="2200" dirty="0"/>
              <a:t>Osoba ubiega się o uprawnienia i usługi w jednym miejscu</a:t>
            </a:r>
          </a:p>
          <a:p>
            <a:r>
              <a:rPr lang="pl-PL" sz="2200" dirty="0"/>
              <a:t>Obieg danych osobowych (szczególnych) w większości przypadków ograniczony do BON-u</a:t>
            </a:r>
          </a:p>
          <a:p>
            <a:endParaRPr lang="pl-PL" dirty="0"/>
          </a:p>
        </p:txBody>
      </p:sp>
    </p:spTree>
    <p:extLst>
      <p:ext uri="{BB962C8B-B14F-4D97-AF65-F5344CB8AC3E}">
        <p14:creationId xmlns:p14="http://schemas.microsoft.com/office/powerpoint/2010/main" val="318283225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FBA44C-3DEB-4E48-A12D-ACB2B87C2EB0}"/>
              </a:ext>
            </a:extLst>
          </p:cNvPr>
          <p:cNvSpPr>
            <a:spLocks noGrp="1"/>
          </p:cNvSpPr>
          <p:nvPr>
            <p:ph type="title"/>
          </p:nvPr>
        </p:nvSpPr>
        <p:spPr/>
        <p:txBody>
          <a:bodyPr>
            <a:normAutofit/>
          </a:bodyPr>
          <a:lstStyle/>
          <a:p>
            <a:r>
              <a:rPr lang="pl-PL" dirty="0"/>
              <a:t>Proces scentralizowany (2 z 2)</a:t>
            </a:r>
          </a:p>
        </p:txBody>
      </p:sp>
      <p:sp>
        <p:nvSpPr>
          <p:cNvPr id="3" name="Symbol zastępczy zawartości 2">
            <a:extLst>
              <a:ext uri="{FF2B5EF4-FFF2-40B4-BE49-F238E27FC236}">
                <a16:creationId xmlns:a16="http://schemas.microsoft.com/office/drawing/2014/main" id="{909BAE27-4824-431F-95B9-9355D6410DB1}"/>
              </a:ext>
            </a:extLst>
          </p:cNvPr>
          <p:cNvSpPr>
            <a:spLocks noGrp="1"/>
          </p:cNvSpPr>
          <p:nvPr>
            <p:ph idx="1"/>
          </p:nvPr>
        </p:nvSpPr>
        <p:spPr/>
        <p:txBody>
          <a:bodyPr>
            <a:normAutofit/>
          </a:bodyPr>
          <a:lstStyle/>
          <a:p>
            <a:pPr>
              <a:lnSpc>
                <a:spcPct val="120000"/>
              </a:lnSpc>
              <a:spcBef>
                <a:spcPts val="600"/>
              </a:spcBef>
              <a:spcAft>
                <a:spcPts val="600"/>
              </a:spcAft>
            </a:pPr>
            <a:r>
              <a:rPr lang="pl-PL" sz="2200" dirty="0"/>
              <a:t>Przyznawane w oparciu o możliwie obiektywne kryteria</a:t>
            </a:r>
          </a:p>
          <a:p>
            <a:pPr>
              <a:lnSpc>
                <a:spcPct val="120000"/>
              </a:lnSpc>
              <a:spcBef>
                <a:spcPts val="600"/>
              </a:spcBef>
              <a:spcAft>
                <a:spcPts val="600"/>
              </a:spcAft>
            </a:pPr>
            <a:r>
              <a:rPr lang="pl-PL" sz="2200" dirty="0"/>
              <a:t>Kwestia potwierdzenia praw, a nie wyrażenia zgody</a:t>
            </a:r>
          </a:p>
          <a:p>
            <a:pPr>
              <a:lnSpc>
                <a:spcPct val="120000"/>
              </a:lnSpc>
              <a:spcBef>
                <a:spcPts val="600"/>
              </a:spcBef>
              <a:spcAft>
                <a:spcPts val="600"/>
              </a:spcAft>
            </a:pPr>
            <a:r>
              <a:rPr lang="pl-PL" sz="2200" dirty="0"/>
              <a:t>Zaświadczenie określa uprawnienie, a nie sposób realizacji (np. prawo do formy alternatywnej egzaminu)</a:t>
            </a:r>
          </a:p>
          <a:p>
            <a:pPr>
              <a:lnSpc>
                <a:spcPct val="120000"/>
              </a:lnSpc>
              <a:spcBef>
                <a:spcPts val="600"/>
              </a:spcBef>
              <a:spcAft>
                <a:spcPts val="600"/>
              </a:spcAft>
            </a:pPr>
            <a:r>
              <a:rPr lang="pl-PL" sz="2200" dirty="0"/>
              <a:t>Sposób realizacji określa dziekan we współpracy z BON-em (ewentualnie osobą prowadzącą)</a:t>
            </a:r>
          </a:p>
          <a:p>
            <a:endParaRPr lang="pl-PL" dirty="0"/>
          </a:p>
        </p:txBody>
      </p:sp>
    </p:spTree>
    <p:extLst>
      <p:ext uri="{BB962C8B-B14F-4D97-AF65-F5344CB8AC3E}">
        <p14:creationId xmlns:p14="http://schemas.microsoft.com/office/powerpoint/2010/main" val="202673947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B6A1C-6232-47B7-92C5-A12E08E72A22}"/>
              </a:ext>
            </a:extLst>
          </p:cNvPr>
          <p:cNvSpPr>
            <a:spLocks noGrp="1"/>
          </p:cNvSpPr>
          <p:nvPr>
            <p:ph type="title"/>
          </p:nvPr>
        </p:nvSpPr>
        <p:spPr/>
        <p:txBody>
          <a:bodyPr>
            <a:normAutofit/>
          </a:bodyPr>
          <a:lstStyle/>
          <a:p>
            <a:r>
              <a:rPr lang="pl-PL" dirty="0"/>
              <a:t>Proces mieszany (1 z 3)</a:t>
            </a:r>
          </a:p>
        </p:txBody>
      </p:sp>
      <p:sp>
        <p:nvSpPr>
          <p:cNvPr id="3" name="Symbol zastępczy zawartości 2">
            <a:extLst>
              <a:ext uri="{FF2B5EF4-FFF2-40B4-BE49-F238E27FC236}">
                <a16:creationId xmlns:a16="http://schemas.microsoft.com/office/drawing/2014/main" id="{1BF6F1F5-2277-4D6D-B43B-C1684AD3BE6F}"/>
              </a:ext>
            </a:extLst>
          </p:cNvPr>
          <p:cNvSpPr>
            <a:spLocks noGrp="1"/>
          </p:cNvSpPr>
          <p:nvPr>
            <p:ph idx="1"/>
          </p:nvPr>
        </p:nvSpPr>
        <p:spPr/>
        <p:txBody>
          <a:bodyPr/>
          <a:lstStyle/>
          <a:p>
            <a:pPr>
              <a:lnSpc>
                <a:spcPct val="130000"/>
              </a:lnSpc>
            </a:pPr>
            <a:r>
              <a:rPr lang="pl-PL" sz="2200" dirty="0"/>
              <a:t>Wszystkie wnioski studentów/</a:t>
            </a:r>
            <a:r>
              <a:rPr lang="pl-PL" sz="2200" dirty="0" err="1"/>
              <a:t>ek</a:t>
            </a:r>
            <a:r>
              <a:rPr lang="pl-PL" sz="2200" dirty="0"/>
              <a:t>, pracowników/c itp. złożone do (na przykład) dziekana odnoszące się do stanu zdrowia trafiają do BON-u</a:t>
            </a:r>
          </a:p>
          <a:p>
            <a:pPr>
              <a:lnSpc>
                <a:spcPct val="130000"/>
              </a:lnSpc>
            </a:pPr>
            <a:r>
              <a:rPr lang="pl-PL" sz="2200" dirty="0"/>
              <a:t>BON zajmuje decydujące stanowisko odnośnie do przesłanek wynikających ze stanu zdrowia</a:t>
            </a:r>
          </a:p>
          <a:p>
            <a:pPr>
              <a:lnSpc>
                <a:spcPct val="130000"/>
              </a:lnSpc>
            </a:pPr>
            <a:r>
              <a:rPr lang="pl-PL" sz="2200" dirty="0"/>
              <a:t>Załączniki dotyczące stanu zdrowia pozostają w BON-</a:t>
            </a:r>
            <a:r>
              <a:rPr lang="pl-PL" sz="2200" dirty="0" err="1"/>
              <a:t>ie</a:t>
            </a:r>
            <a:endParaRPr lang="pl-PL" sz="2200" dirty="0"/>
          </a:p>
          <a:p>
            <a:pPr>
              <a:lnSpc>
                <a:spcPct val="130000"/>
              </a:lnSpc>
            </a:pPr>
            <a:r>
              <a:rPr lang="pl-PL" sz="2200" dirty="0"/>
              <a:t>W dokumentacji (teczce danych osobowych) pozostaje tylko stanowisko BON-u</a:t>
            </a:r>
          </a:p>
          <a:p>
            <a:endParaRPr lang="pl-PL" dirty="0"/>
          </a:p>
        </p:txBody>
      </p:sp>
    </p:spTree>
    <p:extLst>
      <p:ext uri="{BB962C8B-B14F-4D97-AF65-F5344CB8AC3E}">
        <p14:creationId xmlns:p14="http://schemas.microsoft.com/office/powerpoint/2010/main" val="402133414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B6A1C-6232-47B7-92C5-A12E08E72A22}"/>
              </a:ext>
            </a:extLst>
          </p:cNvPr>
          <p:cNvSpPr>
            <a:spLocks noGrp="1"/>
          </p:cNvSpPr>
          <p:nvPr>
            <p:ph type="title"/>
          </p:nvPr>
        </p:nvSpPr>
        <p:spPr/>
        <p:txBody>
          <a:bodyPr>
            <a:normAutofit/>
          </a:bodyPr>
          <a:lstStyle/>
          <a:p>
            <a:r>
              <a:rPr lang="pl-PL" dirty="0"/>
              <a:t>Proces mieszany (2 z 3)</a:t>
            </a:r>
          </a:p>
        </p:txBody>
      </p:sp>
      <p:sp>
        <p:nvSpPr>
          <p:cNvPr id="3" name="Symbol zastępczy zawartości 2">
            <a:extLst>
              <a:ext uri="{FF2B5EF4-FFF2-40B4-BE49-F238E27FC236}">
                <a16:creationId xmlns:a16="http://schemas.microsoft.com/office/drawing/2014/main" id="{1BF6F1F5-2277-4D6D-B43B-C1684AD3BE6F}"/>
              </a:ext>
            </a:extLst>
          </p:cNvPr>
          <p:cNvSpPr>
            <a:spLocks noGrp="1"/>
          </p:cNvSpPr>
          <p:nvPr>
            <p:ph idx="1"/>
          </p:nvPr>
        </p:nvSpPr>
        <p:spPr/>
        <p:txBody>
          <a:bodyPr/>
          <a:lstStyle/>
          <a:p>
            <a:pPr>
              <a:lnSpc>
                <a:spcPct val="130000"/>
              </a:lnSpc>
            </a:pPr>
            <a:r>
              <a:rPr lang="pl-PL" sz="2200" dirty="0"/>
              <a:t>Dziekan zajmuje decydujące stanowisko odnośnie pozostałych przesłanek, na przykład wynikających z Regulaminu studiów</a:t>
            </a:r>
          </a:p>
          <a:p>
            <a:pPr>
              <a:lnSpc>
                <a:spcPct val="130000"/>
              </a:lnSpc>
            </a:pPr>
            <a:r>
              <a:rPr lang="pl-PL" sz="2200" dirty="0"/>
              <a:t>Dziekan na podstawie wszystkich przesłanek podejmuje decyzję</a:t>
            </a:r>
          </a:p>
          <a:p>
            <a:pPr>
              <a:lnSpc>
                <a:spcPct val="130000"/>
              </a:lnSpc>
            </a:pPr>
            <a:r>
              <a:rPr lang="pl-PL" sz="2200" dirty="0"/>
              <a:t>Przykłady: wniosek o urlop zdrowotny, o przesunięcie egzaminu lub przywrócenie terminu</a:t>
            </a:r>
          </a:p>
          <a:p>
            <a:pPr>
              <a:lnSpc>
                <a:spcPct val="130000"/>
              </a:lnSpc>
            </a:pPr>
            <a:r>
              <a:rPr lang="pl-PL" sz="2200" dirty="0"/>
              <a:t>Wsparcie można załatwiać bezpośrednio w BON-</a:t>
            </a:r>
            <a:r>
              <a:rPr lang="pl-PL" sz="2200" dirty="0" err="1"/>
              <a:t>ie</a:t>
            </a:r>
            <a:r>
              <a:rPr lang="pl-PL" sz="2200" dirty="0"/>
              <a:t> lub w BON-</a:t>
            </a:r>
            <a:r>
              <a:rPr lang="pl-PL" sz="2200" dirty="0" err="1"/>
              <a:t>ie</a:t>
            </a:r>
            <a:r>
              <a:rPr lang="pl-PL" sz="2200" dirty="0"/>
              <a:t> za pośrednictwem dziekana</a:t>
            </a:r>
          </a:p>
          <a:p>
            <a:pPr>
              <a:lnSpc>
                <a:spcPct val="130000"/>
              </a:lnSpc>
            </a:pPr>
            <a:endParaRPr lang="pl-PL" sz="2000" dirty="0"/>
          </a:p>
          <a:p>
            <a:endParaRPr lang="pl-PL" dirty="0"/>
          </a:p>
        </p:txBody>
      </p:sp>
    </p:spTree>
    <p:extLst>
      <p:ext uri="{BB962C8B-B14F-4D97-AF65-F5344CB8AC3E}">
        <p14:creationId xmlns:p14="http://schemas.microsoft.com/office/powerpoint/2010/main" val="161959006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B6A1C-6232-47B7-92C5-A12E08E72A22}"/>
              </a:ext>
            </a:extLst>
          </p:cNvPr>
          <p:cNvSpPr>
            <a:spLocks noGrp="1"/>
          </p:cNvSpPr>
          <p:nvPr>
            <p:ph type="title"/>
          </p:nvPr>
        </p:nvSpPr>
        <p:spPr/>
        <p:txBody>
          <a:bodyPr>
            <a:normAutofit/>
          </a:bodyPr>
          <a:lstStyle/>
          <a:p>
            <a:r>
              <a:rPr lang="pl-PL" dirty="0"/>
              <a:t>Proces mieszany (3 z 3)</a:t>
            </a:r>
          </a:p>
        </p:txBody>
      </p:sp>
      <p:sp>
        <p:nvSpPr>
          <p:cNvPr id="3" name="Symbol zastępczy zawartości 2">
            <a:extLst>
              <a:ext uri="{FF2B5EF4-FFF2-40B4-BE49-F238E27FC236}">
                <a16:creationId xmlns:a16="http://schemas.microsoft.com/office/drawing/2014/main" id="{1BF6F1F5-2277-4D6D-B43B-C1684AD3BE6F}"/>
              </a:ext>
            </a:extLst>
          </p:cNvPr>
          <p:cNvSpPr>
            <a:spLocks noGrp="1"/>
          </p:cNvSpPr>
          <p:nvPr>
            <p:ph idx="1"/>
          </p:nvPr>
        </p:nvSpPr>
        <p:spPr/>
        <p:txBody>
          <a:bodyPr>
            <a:normAutofit/>
          </a:bodyPr>
          <a:lstStyle/>
          <a:p>
            <a:pPr>
              <a:lnSpc>
                <a:spcPct val="130000"/>
              </a:lnSpc>
            </a:pPr>
            <a:r>
              <a:rPr lang="pl-PL" sz="2200" dirty="0"/>
              <a:t>W każdym przypadku oferta kompleksowego wsparcia (weryfikacja statusu, diagnoza potrzeb, przyznanie wsparcie – zaświadczenie)</a:t>
            </a:r>
          </a:p>
          <a:p>
            <a:pPr>
              <a:lnSpc>
                <a:spcPct val="130000"/>
              </a:lnSpc>
            </a:pPr>
            <a:r>
              <a:rPr lang="pl-PL" sz="2200" dirty="0"/>
              <a:t>Zaświadczenie zawiera ogólne określenie, konkretyzacja przez dziekana (np. prawo do formy alternatywnej do pisemnej)</a:t>
            </a:r>
          </a:p>
          <a:p>
            <a:pPr>
              <a:lnSpc>
                <a:spcPct val="130000"/>
              </a:lnSpc>
            </a:pPr>
            <a:r>
              <a:rPr lang="pl-PL" sz="2200" dirty="0"/>
              <a:t>Osoby prowadzące wyłączone z procesu decyzyjnego (o przyznaniu wsparcia)</a:t>
            </a:r>
          </a:p>
          <a:p>
            <a:pPr>
              <a:lnSpc>
                <a:spcPct val="130000"/>
              </a:lnSpc>
            </a:pPr>
            <a:r>
              <a:rPr lang="pl-PL" sz="2200" dirty="0"/>
              <a:t>Ograniczenie obiegu danych szczególnych</a:t>
            </a:r>
          </a:p>
          <a:p>
            <a:pPr>
              <a:lnSpc>
                <a:spcPct val="130000"/>
              </a:lnSpc>
            </a:pPr>
            <a:r>
              <a:rPr lang="pl-PL" sz="2200" dirty="0"/>
              <a:t>Osoby prowadzące uczestniczą tylko w procesie wdrażania przyznanego wsparcia</a:t>
            </a:r>
          </a:p>
        </p:txBody>
      </p:sp>
    </p:spTree>
    <p:extLst>
      <p:ext uri="{BB962C8B-B14F-4D97-AF65-F5344CB8AC3E}">
        <p14:creationId xmlns:p14="http://schemas.microsoft.com/office/powerpoint/2010/main" val="293989699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C3ACDB-DC4A-46CF-92B7-4BFEB3F1AFDE}"/>
              </a:ext>
            </a:extLst>
          </p:cNvPr>
          <p:cNvSpPr>
            <a:spLocks noGrp="1"/>
          </p:cNvSpPr>
          <p:nvPr>
            <p:ph type="title"/>
          </p:nvPr>
        </p:nvSpPr>
        <p:spPr/>
        <p:txBody>
          <a:bodyPr/>
          <a:lstStyle/>
          <a:p>
            <a:r>
              <a:rPr lang="pl-PL" dirty="0"/>
              <a:t>Trójkąt wsparcia edukacyjnego</a:t>
            </a:r>
          </a:p>
        </p:txBody>
      </p:sp>
      <p:sp>
        <p:nvSpPr>
          <p:cNvPr id="7" name="pole tekstowe 6">
            <a:extLst>
              <a:ext uri="{FF2B5EF4-FFF2-40B4-BE49-F238E27FC236}">
                <a16:creationId xmlns:a16="http://schemas.microsoft.com/office/drawing/2014/main" id="{60D6A786-6613-4944-BA7E-2E25229335BE}"/>
              </a:ext>
            </a:extLst>
          </p:cNvPr>
          <p:cNvSpPr txBox="1"/>
          <p:nvPr/>
        </p:nvSpPr>
        <p:spPr>
          <a:xfrm>
            <a:off x="5849217" y="1578939"/>
            <a:ext cx="3548742" cy="1200329"/>
          </a:xfrm>
          <a:prstGeom prst="rect">
            <a:avLst/>
          </a:prstGeom>
          <a:noFill/>
        </p:spPr>
        <p:txBody>
          <a:bodyPr wrap="square" rtlCol="0">
            <a:spAutoFit/>
          </a:bodyPr>
          <a:lstStyle/>
          <a:p>
            <a:r>
              <a:rPr lang="pl-PL" dirty="0">
                <a:solidFill>
                  <a:schemeClr val="bg1"/>
                </a:solidFill>
              </a:rPr>
              <a:t>zna i identyfikuje swoje potrzeby, jest odpowiedzialny/a za proces swojego studiowania, podejmuje decyzje</a:t>
            </a:r>
          </a:p>
        </p:txBody>
      </p:sp>
      <p:sp>
        <p:nvSpPr>
          <p:cNvPr id="8" name="pole tekstowe 7">
            <a:extLst>
              <a:ext uri="{FF2B5EF4-FFF2-40B4-BE49-F238E27FC236}">
                <a16:creationId xmlns:a16="http://schemas.microsoft.com/office/drawing/2014/main" id="{D5D3F1FA-7FBA-4CFD-8632-7C0CAD11F7F6}"/>
              </a:ext>
            </a:extLst>
          </p:cNvPr>
          <p:cNvSpPr txBox="1"/>
          <p:nvPr/>
        </p:nvSpPr>
        <p:spPr>
          <a:xfrm>
            <a:off x="1132113" y="3384822"/>
            <a:ext cx="3341915" cy="1477328"/>
          </a:xfrm>
          <a:prstGeom prst="rect">
            <a:avLst/>
          </a:prstGeom>
          <a:noFill/>
        </p:spPr>
        <p:txBody>
          <a:bodyPr wrap="square" rtlCol="0">
            <a:spAutoFit/>
          </a:bodyPr>
          <a:lstStyle/>
          <a:p>
            <a:r>
              <a:rPr lang="pl-PL" dirty="0">
                <a:solidFill>
                  <a:schemeClr val="bg1"/>
                </a:solidFill>
              </a:rPr>
              <a:t>ustala, jak dane potrzeby wpływają na proces edukacji, uwzględnia specyfikę przedmiotów, proponuje rodzaj współpracy</a:t>
            </a:r>
          </a:p>
        </p:txBody>
      </p:sp>
      <p:sp>
        <p:nvSpPr>
          <p:cNvPr id="10" name="pole tekstowe 9">
            <a:extLst>
              <a:ext uri="{FF2B5EF4-FFF2-40B4-BE49-F238E27FC236}">
                <a16:creationId xmlns:a16="http://schemas.microsoft.com/office/drawing/2014/main" id="{F4D277C5-739C-4F36-A8B8-73D0CCF3E472}"/>
              </a:ext>
            </a:extLst>
          </p:cNvPr>
          <p:cNvSpPr txBox="1"/>
          <p:nvPr/>
        </p:nvSpPr>
        <p:spPr>
          <a:xfrm>
            <a:off x="7717973" y="4830491"/>
            <a:ext cx="4474027" cy="1754326"/>
          </a:xfrm>
          <a:prstGeom prst="rect">
            <a:avLst/>
          </a:prstGeom>
          <a:noFill/>
        </p:spPr>
        <p:txBody>
          <a:bodyPr wrap="square" rtlCol="0">
            <a:spAutoFit/>
          </a:bodyPr>
          <a:lstStyle/>
          <a:p>
            <a:r>
              <a:rPr lang="pl-PL" dirty="0">
                <a:solidFill>
                  <a:schemeClr val="bg1"/>
                </a:solidFill>
              </a:rPr>
              <a:t>ma wiedzę przedmiotową </a:t>
            </a:r>
            <a:br>
              <a:rPr lang="pl-PL" dirty="0">
                <a:solidFill>
                  <a:schemeClr val="bg1"/>
                </a:solidFill>
              </a:rPr>
            </a:br>
            <a:r>
              <a:rPr lang="pl-PL" dirty="0">
                <a:solidFill>
                  <a:schemeClr val="bg1"/>
                </a:solidFill>
              </a:rPr>
              <a:t>i o kompetencjach kluczowych, </a:t>
            </a:r>
            <a:br>
              <a:rPr lang="pl-PL" dirty="0">
                <a:solidFill>
                  <a:schemeClr val="bg1"/>
                </a:solidFill>
              </a:rPr>
            </a:br>
            <a:r>
              <a:rPr lang="pl-PL" dirty="0">
                <a:solidFill>
                  <a:schemeClr val="bg1"/>
                </a:solidFill>
              </a:rPr>
              <a:t>ustala możliwe formy adaptacji zajęć, wdraża do procesu edukacyjnego wypracowane przez studentów i BON wskazówki</a:t>
            </a:r>
          </a:p>
        </p:txBody>
      </p:sp>
      <p:pic>
        <p:nvPicPr>
          <p:cNvPr id="5" name="Obraz 4" descr="model składa się z trzech elementów: student / studentka, BON czyli Biuro ds. Osób Niepełnosprawnych oraz kadra akademicka.&#10;dokładny opis grafiki znajduje sie na kolejnym slajdzie">
            <a:extLst>
              <a:ext uri="{FF2B5EF4-FFF2-40B4-BE49-F238E27FC236}">
                <a16:creationId xmlns:a16="http://schemas.microsoft.com/office/drawing/2014/main" id="{F9F20640-75A9-F028-4595-4BCF4F83D137}"/>
              </a:ext>
            </a:extLst>
          </p:cNvPr>
          <p:cNvPicPr>
            <a:picLocks noChangeAspect="1"/>
          </p:cNvPicPr>
          <p:nvPr/>
        </p:nvPicPr>
        <p:blipFill>
          <a:blip r:embed="rId2"/>
          <a:stretch>
            <a:fillRect/>
          </a:stretch>
        </p:blipFill>
        <p:spPr>
          <a:xfrm>
            <a:off x="1355835" y="1471128"/>
            <a:ext cx="9480332" cy="4667503"/>
          </a:xfrm>
          <a:prstGeom prst="rect">
            <a:avLst/>
          </a:prstGeom>
        </p:spPr>
      </p:pic>
    </p:spTree>
    <p:extLst>
      <p:ext uri="{BB962C8B-B14F-4D97-AF65-F5344CB8AC3E}">
        <p14:creationId xmlns:p14="http://schemas.microsoft.com/office/powerpoint/2010/main" val="354418561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9FB0D8F-94E1-E554-FE1A-E4282DEBAFF6}"/>
              </a:ext>
            </a:extLst>
          </p:cNvPr>
          <p:cNvSpPr>
            <a:spLocks noGrp="1"/>
          </p:cNvSpPr>
          <p:nvPr>
            <p:ph type="title"/>
          </p:nvPr>
        </p:nvSpPr>
        <p:spPr/>
        <p:txBody>
          <a:bodyPr/>
          <a:lstStyle/>
          <a:p>
            <a:r>
              <a:rPr lang="pl-PL" dirty="0"/>
              <a:t>Opis trójkąta wsparcia akademickiego</a:t>
            </a:r>
          </a:p>
        </p:txBody>
      </p:sp>
      <p:sp>
        <p:nvSpPr>
          <p:cNvPr id="3" name="Symbol zastępczy zawartości 2">
            <a:extLst>
              <a:ext uri="{FF2B5EF4-FFF2-40B4-BE49-F238E27FC236}">
                <a16:creationId xmlns:a16="http://schemas.microsoft.com/office/drawing/2014/main" id="{05415C05-9A2B-48BA-E333-71725832DB1B}"/>
              </a:ext>
            </a:extLst>
          </p:cNvPr>
          <p:cNvSpPr>
            <a:spLocks noGrp="1"/>
          </p:cNvSpPr>
          <p:nvPr>
            <p:ph idx="1"/>
          </p:nvPr>
        </p:nvSpPr>
        <p:spPr/>
        <p:txBody>
          <a:bodyPr/>
          <a:lstStyle/>
          <a:p>
            <a:r>
              <a:rPr lang="pl-PL" b="1" dirty="0"/>
              <a:t>Student / studentka </a:t>
            </a:r>
            <a:r>
              <a:rPr lang="pl-PL" dirty="0"/>
              <a:t>– zna i identyfikuje swoje potrzeby, jest odpowiedzialny/a za proces swojego studiowania, podejmuje decyzje</a:t>
            </a:r>
          </a:p>
          <a:p>
            <a:r>
              <a:rPr lang="pl-PL" b="1" dirty="0"/>
              <a:t>BON</a:t>
            </a:r>
            <a:r>
              <a:rPr lang="pl-PL" dirty="0"/>
              <a:t> - czyli Biuro ds. Osób Niepełnosprawnych (* oznacza różne nazwy na jednostkę ds. wsparcia) – ustala, jakie dane potrzeby wpływają na proces edukacji, uwzględnia specyfikę przedmiotu, proponuje rodzaj współpracy</a:t>
            </a:r>
          </a:p>
          <a:p>
            <a:r>
              <a:rPr lang="pl-PL" b="1" dirty="0"/>
              <a:t>Kadra akademicka </a:t>
            </a:r>
            <a:r>
              <a:rPr lang="pl-PL" dirty="0"/>
              <a:t>– ma wiedzę przedmiotową i o kompetencjach kluczowych, ustala możliwe formy adaptacji zajęć, wdraża do procesu edukacyjnego wypracowanie przez osobę studentów i BON wskazówki  </a:t>
            </a:r>
          </a:p>
        </p:txBody>
      </p:sp>
    </p:spTree>
    <p:extLst>
      <p:ext uri="{BB962C8B-B14F-4D97-AF65-F5344CB8AC3E}">
        <p14:creationId xmlns:p14="http://schemas.microsoft.com/office/powerpoint/2010/main" val="152729932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386B446-ED57-4B86-8628-7DD34F612718}"/>
              </a:ext>
            </a:extLst>
          </p:cNvPr>
          <p:cNvSpPr>
            <a:spLocks noGrp="1"/>
          </p:cNvSpPr>
          <p:nvPr>
            <p:ph type="title"/>
          </p:nvPr>
        </p:nvSpPr>
        <p:spPr/>
        <p:txBody>
          <a:bodyPr/>
          <a:lstStyle/>
          <a:p>
            <a:r>
              <a:rPr lang="pl-PL" dirty="0"/>
              <a:t>Adaptacje</a:t>
            </a:r>
          </a:p>
        </p:txBody>
      </p:sp>
      <p:sp>
        <p:nvSpPr>
          <p:cNvPr id="3" name="Symbol zastępczy zawartości 2">
            <a:extLst>
              <a:ext uri="{FF2B5EF4-FFF2-40B4-BE49-F238E27FC236}">
                <a16:creationId xmlns:a16="http://schemas.microsoft.com/office/drawing/2014/main" id="{4E6638C8-AEBB-4E5D-B8B6-55477FFC9502}"/>
              </a:ext>
            </a:extLst>
          </p:cNvPr>
          <p:cNvSpPr>
            <a:spLocks noGrp="1"/>
          </p:cNvSpPr>
          <p:nvPr>
            <p:ph idx="1"/>
          </p:nvPr>
        </p:nvSpPr>
        <p:spPr/>
        <p:txBody>
          <a:bodyPr>
            <a:normAutofit/>
          </a:bodyPr>
          <a:lstStyle/>
          <a:p>
            <a:pPr marL="0" indent="0">
              <a:lnSpc>
                <a:spcPct val="120000"/>
              </a:lnSpc>
              <a:spcAft>
                <a:spcPts val="600"/>
              </a:spcAft>
              <a:buNone/>
            </a:pPr>
            <a:r>
              <a:rPr lang="pl-PL" sz="2200" dirty="0"/>
              <a:t>Adaptacje powinny uwzględniać: </a:t>
            </a:r>
          </a:p>
          <a:p>
            <a:pPr>
              <a:lnSpc>
                <a:spcPct val="120000"/>
              </a:lnSpc>
              <a:spcAft>
                <a:spcPts val="600"/>
              </a:spcAft>
            </a:pPr>
            <a:r>
              <a:rPr lang="pl-PL" sz="2200" dirty="0"/>
              <a:t>stopień i rodzaj niepełnosprawności i / lub szczególne potrzeby związane ze stanem zdrowia, </a:t>
            </a:r>
          </a:p>
          <a:p>
            <a:pPr>
              <a:lnSpc>
                <a:spcPct val="120000"/>
              </a:lnSpc>
              <a:spcAft>
                <a:spcPts val="600"/>
              </a:spcAft>
            </a:pPr>
            <a:r>
              <a:rPr lang="pl-PL" sz="2200" dirty="0"/>
              <a:t>specyfikę wymagań merytorycznych dotyczących danych studiów, </a:t>
            </a:r>
          </a:p>
          <a:p>
            <a:pPr>
              <a:lnSpc>
                <a:spcPct val="120000"/>
              </a:lnSpc>
              <a:spcAft>
                <a:spcPts val="600"/>
              </a:spcAft>
            </a:pPr>
            <a:r>
              <a:rPr lang="pl-PL" sz="2200" dirty="0"/>
              <a:t>uzasadnione i racjonalne potrzeby osoby ubiegającej się o adaptacje związane z właściwą realizacją procesu dydaktycznego, </a:t>
            </a:r>
          </a:p>
          <a:p>
            <a:pPr>
              <a:lnSpc>
                <a:spcPct val="120000"/>
              </a:lnSpc>
              <a:spcAft>
                <a:spcPts val="600"/>
              </a:spcAft>
            </a:pPr>
            <a:r>
              <a:rPr lang="pl-PL" sz="2200" dirty="0"/>
              <a:t>relację pomiędzy rodzajem niepełnosprawności lub stanem zdrowia a trudnościami w wypełnianiu obowiązków studenckich.</a:t>
            </a:r>
          </a:p>
        </p:txBody>
      </p:sp>
    </p:spTree>
    <p:extLst>
      <p:ext uri="{BB962C8B-B14F-4D97-AF65-F5344CB8AC3E}">
        <p14:creationId xmlns:p14="http://schemas.microsoft.com/office/powerpoint/2010/main" val="237532696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5D11463-039A-FA63-8662-65BC85C1D2FE}"/>
              </a:ext>
            </a:extLst>
          </p:cNvPr>
          <p:cNvSpPr>
            <a:spLocks noGrp="1"/>
          </p:cNvSpPr>
          <p:nvPr>
            <p:ph type="title"/>
          </p:nvPr>
        </p:nvSpPr>
        <p:spPr/>
        <p:txBody>
          <a:bodyPr/>
          <a:lstStyle/>
          <a:p>
            <a:r>
              <a:rPr lang="pl-PL" dirty="0"/>
              <a:t>Przykładowe formy wsparcia dla studentów / studentek z niepełnosprawnością</a:t>
            </a:r>
          </a:p>
        </p:txBody>
      </p:sp>
      <p:sp>
        <p:nvSpPr>
          <p:cNvPr id="5" name="Symbol zastępczy tekstu 4">
            <a:extLst>
              <a:ext uri="{FF2B5EF4-FFF2-40B4-BE49-F238E27FC236}">
                <a16:creationId xmlns:a16="http://schemas.microsoft.com/office/drawing/2014/main" id="{3177D089-ACF6-8167-8582-1A3FFB31F296}"/>
              </a:ext>
            </a:extLst>
          </p:cNvPr>
          <p:cNvSpPr>
            <a:spLocks noGrp="1"/>
          </p:cNvSpPr>
          <p:nvPr>
            <p:ph type="body" idx="1"/>
          </p:nvPr>
        </p:nvSpPr>
        <p:spPr/>
        <p:txBody>
          <a:bodyPr/>
          <a:lstStyle/>
          <a:p>
            <a:endParaRPr lang="pl-PL" dirty="0"/>
          </a:p>
        </p:txBody>
      </p:sp>
      <p:pic>
        <p:nvPicPr>
          <p:cNvPr id="2" name="Picture 2">
            <a:extLst>
              <a:ext uri="{FF2B5EF4-FFF2-40B4-BE49-F238E27FC236}">
                <a16:creationId xmlns:a16="http://schemas.microsoft.com/office/drawing/2014/main" id="{11E26092-B6D3-9514-959F-103656ECBEC1}"/>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62625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A00BA6-7A67-41C5-898E-C0D56B14B6B7}"/>
              </a:ext>
            </a:extLst>
          </p:cNvPr>
          <p:cNvSpPr>
            <a:spLocks noGrp="1"/>
          </p:cNvSpPr>
          <p:nvPr>
            <p:ph type="title"/>
          </p:nvPr>
        </p:nvSpPr>
        <p:spPr/>
        <p:txBody>
          <a:bodyPr>
            <a:normAutofit/>
          </a:bodyPr>
          <a:lstStyle/>
          <a:p>
            <a:r>
              <a:rPr lang="pl-PL" dirty="0"/>
              <a:t>Przykładowe formy wsparcia na uczelni (1 z 2)</a:t>
            </a:r>
          </a:p>
        </p:txBody>
      </p:sp>
      <p:sp>
        <p:nvSpPr>
          <p:cNvPr id="3" name="Symbol zastępczy zawartości 2">
            <a:extLst>
              <a:ext uri="{FF2B5EF4-FFF2-40B4-BE49-F238E27FC236}">
                <a16:creationId xmlns:a16="http://schemas.microsoft.com/office/drawing/2014/main" id="{68051F82-6A31-4DEB-8470-B8EC33CA9745}"/>
              </a:ext>
            </a:extLst>
          </p:cNvPr>
          <p:cNvSpPr>
            <a:spLocks noGrp="1"/>
          </p:cNvSpPr>
          <p:nvPr>
            <p:ph idx="1"/>
          </p:nvPr>
        </p:nvSpPr>
        <p:spPr/>
        <p:txBody>
          <a:bodyPr>
            <a:normAutofit/>
          </a:bodyPr>
          <a:lstStyle/>
          <a:p>
            <a:pPr>
              <a:lnSpc>
                <a:spcPct val="120000"/>
              </a:lnSpc>
              <a:spcBef>
                <a:spcPts val="600"/>
              </a:spcBef>
              <a:spcAft>
                <a:spcPts val="600"/>
              </a:spcAft>
            </a:pPr>
            <a:r>
              <a:rPr lang="pl-PL" dirty="0"/>
              <a:t>Zapewnienie dostępności materiałów dydaktycznych</a:t>
            </a:r>
          </a:p>
          <a:p>
            <a:pPr>
              <a:lnSpc>
                <a:spcPct val="120000"/>
              </a:lnSpc>
              <a:spcBef>
                <a:spcPts val="600"/>
              </a:spcBef>
              <a:spcAft>
                <a:spcPts val="600"/>
              </a:spcAft>
            </a:pPr>
            <a:r>
              <a:rPr lang="pl-PL" dirty="0"/>
              <a:t>Zapewnienie dostępnej formy i zasady weryfikacji wiedzy (wydłużony czas, egzamin ustny / pisemny, forma materiałów, odpowiednie warunki)</a:t>
            </a:r>
          </a:p>
          <a:p>
            <a:pPr>
              <a:lnSpc>
                <a:spcPct val="120000"/>
              </a:lnSpc>
              <a:spcBef>
                <a:spcPts val="600"/>
              </a:spcBef>
              <a:spcAft>
                <a:spcPts val="600"/>
              </a:spcAft>
            </a:pPr>
            <a:r>
              <a:rPr lang="pl-PL" dirty="0"/>
              <a:t>Zapewnienie dostosowanego stanowiska (nauki, pracy)</a:t>
            </a:r>
          </a:p>
          <a:p>
            <a:pPr>
              <a:lnSpc>
                <a:spcPct val="120000"/>
              </a:lnSpc>
              <a:spcBef>
                <a:spcPts val="600"/>
              </a:spcBef>
              <a:spcAft>
                <a:spcPts val="600"/>
              </a:spcAft>
            </a:pPr>
            <a:endParaRPr lang="pl-PL" sz="2000" dirty="0"/>
          </a:p>
        </p:txBody>
      </p:sp>
    </p:spTree>
    <p:extLst>
      <p:ext uri="{BB962C8B-B14F-4D97-AF65-F5344CB8AC3E}">
        <p14:creationId xmlns:p14="http://schemas.microsoft.com/office/powerpoint/2010/main" val="256670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BBEBBD-06CF-63F4-228D-FD5A1AB8BA3B}"/>
              </a:ext>
            </a:extLst>
          </p:cNvPr>
          <p:cNvSpPr>
            <a:spLocks noGrp="1"/>
          </p:cNvSpPr>
          <p:nvPr>
            <p:ph type="title"/>
          </p:nvPr>
        </p:nvSpPr>
        <p:spPr/>
        <p:txBody>
          <a:bodyPr/>
          <a:lstStyle/>
          <a:p>
            <a:r>
              <a:rPr lang="pl-PL" dirty="0"/>
              <a:t>Percepcja równości</a:t>
            </a:r>
          </a:p>
        </p:txBody>
      </p:sp>
      <p:sp>
        <p:nvSpPr>
          <p:cNvPr id="3" name="Symbol zastępczy zawartości 2">
            <a:extLst>
              <a:ext uri="{FF2B5EF4-FFF2-40B4-BE49-F238E27FC236}">
                <a16:creationId xmlns:a16="http://schemas.microsoft.com/office/drawing/2014/main" id="{9C1362EE-D8E1-22C7-39D2-37A7D32848FA}"/>
              </a:ext>
            </a:extLst>
          </p:cNvPr>
          <p:cNvSpPr>
            <a:spLocks noGrp="1"/>
          </p:cNvSpPr>
          <p:nvPr>
            <p:ph idx="1"/>
          </p:nvPr>
        </p:nvSpPr>
        <p:spPr>
          <a:xfrm>
            <a:off x="838200" y="1825625"/>
            <a:ext cx="5583865" cy="4351338"/>
          </a:xfrm>
        </p:spPr>
        <p:txBody>
          <a:bodyPr/>
          <a:lstStyle/>
          <a:p>
            <a:r>
              <a:rPr lang="pl-PL" dirty="0"/>
              <a:t>równoprawny dostęp do usług, produktów, transportu w sposób nieprowadzący do dyskryminacji</a:t>
            </a:r>
          </a:p>
          <a:p>
            <a:r>
              <a:rPr lang="pl-PL" dirty="0"/>
              <a:t>Na zdjęciu: prawidłowy przykład umieszczenia ikon symbolizujących rozwiązania </a:t>
            </a:r>
            <a:r>
              <a:rPr lang="pl-PL" dirty="0" err="1"/>
              <a:t>dostępnościowe</a:t>
            </a:r>
            <a:r>
              <a:rPr lang="pl-PL" dirty="0"/>
              <a:t> na wysokości wzroku wraz z innymi ważnymi informacjami.</a:t>
            </a:r>
          </a:p>
          <a:p>
            <a:endParaRPr lang="pl-PL" dirty="0"/>
          </a:p>
          <a:p>
            <a:endParaRPr lang="pl-PL" dirty="0"/>
          </a:p>
        </p:txBody>
      </p:sp>
      <p:pic>
        <p:nvPicPr>
          <p:cNvPr id="4" name="Obraz 3" descr="witryna sklepu, na drzwiach umieszczone symbole obsługi osób z niepełnosprawnościami na samym dole w lewym dolnym rogu drzwi, tuż nad ziemią ">
            <a:extLst>
              <a:ext uri="{FF2B5EF4-FFF2-40B4-BE49-F238E27FC236}">
                <a16:creationId xmlns:a16="http://schemas.microsoft.com/office/drawing/2014/main" id="{60ED86E9-D4C1-2CAE-C051-8A4ECC931DCB}"/>
              </a:ext>
            </a:extLst>
          </p:cNvPr>
          <p:cNvPicPr>
            <a:picLocks noChangeAspect="1"/>
          </p:cNvPicPr>
          <p:nvPr/>
        </p:nvPicPr>
        <p:blipFill>
          <a:blip r:embed="rId3"/>
          <a:stretch>
            <a:fillRect/>
          </a:stretch>
        </p:blipFill>
        <p:spPr>
          <a:xfrm>
            <a:off x="6922537" y="161231"/>
            <a:ext cx="4567343" cy="6083709"/>
          </a:xfrm>
          <a:prstGeom prst="rect">
            <a:avLst/>
          </a:prstGeom>
        </p:spPr>
      </p:pic>
      <p:pic>
        <p:nvPicPr>
          <p:cNvPr id="5" name="Obraz 4" descr="wejście do salonu obsługi klienta, ikony oznaczające rozwiązania dostępnościowe na wysokości wzroku człowieka, te rozwiązania to: obsługa przy pomocy pętli indukcyjnej, stanowisko dostosowane dla osób poruszających się na wózku oraz obsługa w języku migowym">
            <a:extLst>
              <a:ext uri="{FF2B5EF4-FFF2-40B4-BE49-F238E27FC236}">
                <a16:creationId xmlns:a16="http://schemas.microsoft.com/office/drawing/2014/main" id="{A72A7C0C-2E6B-95F3-7D55-05B628BBBE42}"/>
              </a:ext>
            </a:extLst>
          </p:cNvPr>
          <p:cNvPicPr>
            <a:picLocks noChangeAspect="1"/>
          </p:cNvPicPr>
          <p:nvPr/>
        </p:nvPicPr>
        <p:blipFill>
          <a:blip r:embed="rId4"/>
          <a:stretch>
            <a:fillRect/>
          </a:stretch>
        </p:blipFill>
        <p:spPr>
          <a:xfrm>
            <a:off x="6911023" y="86803"/>
            <a:ext cx="4578857" cy="6246121"/>
          </a:xfrm>
          <a:prstGeom prst="rect">
            <a:avLst/>
          </a:prstGeom>
          <a:ln>
            <a:solidFill>
              <a:schemeClr val="tx1"/>
            </a:solidFill>
          </a:ln>
        </p:spPr>
      </p:pic>
    </p:spTree>
    <p:extLst>
      <p:ext uri="{BB962C8B-B14F-4D97-AF65-F5344CB8AC3E}">
        <p14:creationId xmlns:p14="http://schemas.microsoft.com/office/powerpoint/2010/main" val="174795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99F6A-7D8A-4719-8F4F-DDC82613548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26AD0D5-8FA0-CDE1-0315-3F3089EC5B2D}"/>
              </a:ext>
            </a:extLst>
          </p:cNvPr>
          <p:cNvSpPr>
            <a:spLocks noGrp="1"/>
          </p:cNvSpPr>
          <p:nvPr>
            <p:ph type="title"/>
          </p:nvPr>
        </p:nvSpPr>
        <p:spPr/>
        <p:txBody>
          <a:bodyPr>
            <a:normAutofit/>
          </a:bodyPr>
          <a:lstStyle/>
          <a:p>
            <a:r>
              <a:rPr lang="pl-PL" dirty="0"/>
              <a:t>Przykładowe formy wsparcia na uczelni (2 z 2)</a:t>
            </a:r>
          </a:p>
        </p:txBody>
      </p:sp>
      <p:sp>
        <p:nvSpPr>
          <p:cNvPr id="3" name="Symbol zastępczy zawartości 2">
            <a:extLst>
              <a:ext uri="{FF2B5EF4-FFF2-40B4-BE49-F238E27FC236}">
                <a16:creationId xmlns:a16="http://schemas.microsoft.com/office/drawing/2014/main" id="{DA75D554-C431-4748-F472-A3429CE6F9E7}"/>
              </a:ext>
            </a:extLst>
          </p:cNvPr>
          <p:cNvSpPr>
            <a:spLocks noGrp="1"/>
          </p:cNvSpPr>
          <p:nvPr>
            <p:ph idx="1"/>
          </p:nvPr>
        </p:nvSpPr>
        <p:spPr/>
        <p:txBody>
          <a:bodyPr>
            <a:normAutofit/>
          </a:bodyPr>
          <a:lstStyle/>
          <a:p>
            <a:r>
              <a:rPr lang="pl-PL" dirty="0">
                <a:effectLst/>
              </a:rPr>
              <a:t>Zapewnienie dostępnych: formy, miejsca, warunków oraz odpowiedniej organizacji zajęć, w tym indywidualnych zajęć</a:t>
            </a:r>
          </a:p>
          <a:p>
            <a:r>
              <a:rPr lang="pl-PL" dirty="0"/>
              <a:t>Możliwość</a:t>
            </a:r>
            <a:r>
              <a:rPr lang="pl-PL" dirty="0">
                <a:effectLst/>
              </a:rPr>
              <a:t> wykonywania notatek z zajęć na użytek osobisty w formie alternatywnej (w tym poprzez nagrywanie lub robienie zdjęć) oraz korzystania z innych urządzeń</a:t>
            </a:r>
          </a:p>
          <a:p>
            <a:r>
              <a:rPr lang="pl-PL" dirty="0">
                <a:effectLst/>
              </a:rPr>
              <a:t>Zapewnienie możliwości korzystania ze wsparcia osoby asystującej / tłumacza PJM</a:t>
            </a:r>
          </a:p>
          <a:p>
            <a:pPr>
              <a:lnSpc>
                <a:spcPct val="120000"/>
              </a:lnSpc>
              <a:spcBef>
                <a:spcPts val="600"/>
              </a:spcBef>
              <a:spcAft>
                <a:spcPts val="600"/>
              </a:spcAft>
            </a:pPr>
            <a:endParaRPr lang="pl-PL" sz="2000" dirty="0"/>
          </a:p>
        </p:txBody>
      </p:sp>
    </p:spTree>
    <p:extLst>
      <p:ext uri="{BB962C8B-B14F-4D97-AF65-F5344CB8AC3E}">
        <p14:creationId xmlns:p14="http://schemas.microsoft.com/office/powerpoint/2010/main" val="428809583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2985E-2958-E836-DFC9-C2C28E767C2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1F79EAF-76C4-FDA0-C8E1-DF59D4BD8CBA}"/>
              </a:ext>
            </a:extLst>
          </p:cNvPr>
          <p:cNvSpPr>
            <a:spLocks noGrp="1"/>
          </p:cNvSpPr>
          <p:nvPr>
            <p:ph type="title"/>
          </p:nvPr>
        </p:nvSpPr>
        <p:spPr/>
        <p:txBody>
          <a:bodyPr/>
          <a:lstStyle/>
          <a:p>
            <a:r>
              <a:rPr lang="pl-PL" dirty="0"/>
              <a:t>Przykładowe dostosowania procesu rekrutacji (1 z 2)</a:t>
            </a:r>
          </a:p>
        </p:txBody>
      </p:sp>
      <p:sp>
        <p:nvSpPr>
          <p:cNvPr id="3" name="Symbol zastępczy zawartości 2">
            <a:extLst>
              <a:ext uri="{FF2B5EF4-FFF2-40B4-BE49-F238E27FC236}">
                <a16:creationId xmlns:a16="http://schemas.microsoft.com/office/drawing/2014/main" id="{08DF14C5-A4B2-63CD-1B6B-1DA1AC6E6E53}"/>
              </a:ext>
            </a:extLst>
          </p:cNvPr>
          <p:cNvSpPr>
            <a:spLocks noGrp="1"/>
          </p:cNvSpPr>
          <p:nvPr>
            <p:ph idx="1"/>
          </p:nvPr>
        </p:nvSpPr>
        <p:spPr/>
        <p:txBody>
          <a:bodyPr>
            <a:normAutofit/>
          </a:bodyPr>
          <a:lstStyle/>
          <a:p>
            <a:r>
              <a:rPr lang="pl-PL" dirty="0"/>
              <a:t>Portal internetowy dla kandydatów zgodny z WCAG 2.1</a:t>
            </a:r>
          </a:p>
          <a:p>
            <a:r>
              <a:rPr lang="pl-PL" dirty="0"/>
              <a:t>Możliwość kontaktu z Uczelnią, w tym z Pełnomocnikiem ds. OzN, w różnych formach (np. telefon, mail, osobiście, poczta, czat)</a:t>
            </a:r>
          </a:p>
        </p:txBody>
      </p:sp>
    </p:spTree>
    <p:extLst>
      <p:ext uri="{BB962C8B-B14F-4D97-AF65-F5344CB8AC3E}">
        <p14:creationId xmlns:p14="http://schemas.microsoft.com/office/powerpoint/2010/main" val="160933727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23430AB-D694-C3E2-F7E8-AF50D5868601}"/>
              </a:ext>
            </a:extLst>
          </p:cNvPr>
          <p:cNvSpPr>
            <a:spLocks noGrp="1"/>
          </p:cNvSpPr>
          <p:nvPr>
            <p:ph type="title"/>
          </p:nvPr>
        </p:nvSpPr>
        <p:spPr/>
        <p:txBody>
          <a:bodyPr/>
          <a:lstStyle/>
          <a:p>
            <a:r>
              <a:rPr lang="pl-PL" dirty="0"/>
              <a:t>Przykładowe dostosowania procesu rekrutacji (2 z 2)</a:t>
            </a:r>
          </a:p>
        </p:txBody>
      </p:sp>
      <p:sp>
        <p:nvSpPr>
          <p:cNvPr id="3" name="Symbol zastępczy zawartości 2">
            <a:extLst>
              <a:ext uri="{FF2B5EF4-FFF2-40B4-BE49-F238E27FC236}">
                <a16:creationId xmlns:a16="http://schemas.microsoft.com/office/drawing/2014/main" id="{455558FC-2ADF-CDD3-29F5-FF42E4DE3DDA}"/>
              </a:ext>
            </a:extLst>
          </p:cNvPr>
          <p:cNvSpPr>
            <a:spLocks noGrp="1"/>
          </p:cNvSpPr>
          <p:nvPr>
            <p:ph idx="1"/>
          </p:nvPr>
        </p:nvSpPr>
        <p:spPr/>
        <p:txBody>
          <a:bodyPr>
            <a:normAutofit/>
          </a:bodyPr>
          <a:lstStyle/>
          <a:p>
            <a:r>
              <a:rPr lang="pl-PL" dirty="0"/>
              <a:t>Miejsce obsługi kandydatów znajduje się w obiekcie wolnym od barier architektonicznych</a:t>
            </a:r>
          </a:p>
          <a:p>
            <a:r>
              <a:rPr lang="pl-PL" dirty="0"/>
              <a:t>Możliwość skorzystania ze wsparcia Pełnomocnika ds. OzN w procesie rekrutacji</a:t>
            </a:r>
          </a:p>
          <a:p>
            <a:r>
              <a:rPr lang="pl-PL" dirty="0"/>
              <a:t>W sytuacji gdy proces rekrutacji zawiera egzamin lub rozmowę kwalifikacyjną, jest możliwość dostosowania ich formy do potrzeb kandydata</a:t>
            </a:r>
          </a:p>
        </p:txBody>
      </p:sp>
    </p:spTree>
    <p:extLst>
      <p:ext uri="{BB962C8B-B14F-4D97-AF65-F5344CB8AC3E}">
        <p14:creationId xmlns:p14="http://schemas.microsoft.com/office/powerpoint/2010/main" val="11456674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7B44B5-C786-4B06-A765-6F88FC12F32F}"/>
              </a:ext>
            </a:extLst>
          </p:cNvPr>
          <p:cNvSpPr>
            <a:spLocks noGrp="1"/>
          </p:cNvSpPr>
          <p:nvPr>
            <p:ph type="title"/>
          </p:nvPr>
        </p:nvSpPr>
        <p:spPr/>
        <p:txBody>
          <a:bodyPr/>
          <a:lstStyle/>
          <a:p>
            <a:r>
              <a:rPr lang="pl-PL" dirty="0"/>
              <a:t>Przykładowe adaptacje zajęć (1 z 2)</a:t>
            </a:r>
          </a:p>
        </p:txBody>
      </p:sp>
      <p:sp>
        <p:nvSpPr>
          <p:cNvPr id="3" name="Symbol zastępczy zawartości 2">
            <a:extLst>
              <a:ext uri="{FF2B5EF4-FFF2-40B4-BE49-F238E27FC236}">
                <a16:creationId xmlns:a16="http://schemas.microsoft.com/office/drawing/2014/main" id="{609B482A-6199-450E-BEC5-C53A6212C3D4}"/>
              </a:ext>
            </a:extLst>
          </p:cNvPr>
          <p:cNvSpPr>
            <a:spLocks noGrp="1"/>
          </p:cNvSpPr>
          <p:nvPr>
            <p:ph idx="1"/>
          </p:nvPr>
        </p:nvSpPr>
        <p:spPr/>
        <p:txBody>
          <a:bodyPr>
            <a:normAutofit/>
          </a:bodyPr>
          <a:lstStyle/>
          <a:p>
            <a:pPr>
              <a:lnSpc>
                <a:spcPct val="120000"/>
              </a:lnSpc>
              <a:spcBef>
                <a:spcPts val="600"/>
              </a:spcBef>
              <a:spcAft>
                <a:spcPts val="600"/>
              </a:spcAft>
            </a:pPr>
            <a:r>
              <a:rPr lang="pl-PL" dirty="0"/>
              <a:t>Dostęp do materiałów dydaktycznych: w postaci elektronicznej, w powiększeniu, itp.</a:t>
            </a:r>
          </a:p>
          <a:p>
            <a:pPr>
              <a:lnSpc>
                <a:spcPct val="120000"/>
              </a:lnSpc>
              <a:spcBef>
                <a:spcPts val="600"/>
              </a:spcBef>
              <a:spcAft>
                <a:spcPts val="600"/>
              </a:spcAft>
            </a:pPr>
            <a:r>
              <a:rPr lang="pl-PL" dirty="0"/>
              <a:t>Wsparcie doradcy edukacyjnego </a:t>
            </a:r>
          </a:p>
          <a:p>
            <a:pPr>
              <a:lnSpc>
                <a:spcPct val="120000"/>
              </a:lnSpc>
              <a:spcBef>
                <a:spcPts val="600"/>
              </a:spcBef>
              <a:spcAft>
                <a:spcPts val="600"/>
              </a:spcAft>
            </a:pPr>
            <a:r>
              <a:rPr lang="pl-PL" dirty="0"/>
              <a:t>Odczytywanie przez wykładowcę treści zapisanych na tablicy oraz na slajdach.</a:t>
            </a:r>
          </a:p>
        </p:txBody>
      </p:sp>
    </p:spTree>
    <p:extLst>
      <p:ext uri="{BB962C8B-B14F-4D97-AF65-F5344CB8AC3E}">
        <p14:creationId xmlns:p14="http://schemas.microsoft.com/office/powerpoint/2010/main" val="216156134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EBBC0-818D-6059-DB49-A013859CDE8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29C15C6-AF88-D00B-D820-FA36E1DB3B1B}"/>
              </a:ext>
            </a:extLst>
          </p:cNvPr>
          <p:cNvSpPr>
            <a:spLocks noGrp="1"/>
          </p:cNvSpPr>
          <p:nvPr>
            <p:ph type="title"/>
          </p:nvPr>
        </p:nvSpPr>
        <p:spPr/>
        <p:txBody>
          <a:bodyPr/>
          <a:lstStyle/>
          <a:p>
            <a:r>
              <a:rPr lang="pl-PL" dirty="0"/>
              <a:t>Przykładowe adaptacje zajęć (2 z 2)</a:t>
            </a:r>
          </a:p>
        </p:txBody>
      </p:sp>
      <p:sp>
        <p:nvSpPr>
          <p:cNvPr id="3" name="Symbol zastępczy zawartości 2">
            <a:extLst>
              <a:ext uri="{FF2B5EF4-FFF2-40B4-BE49-F238E27FC236}">
                <a16:creationId xmlns:a16="http://schemas.microsoft.com/office/drawing/2014/main" id="{7CF3E350-10FB-0F90-2FE0-ACBFC5C98E65}"/>
              </a:ext>
            </a:extLst>
          </p:cNvPr>
          <p:cNvSpPr>
            <a:spLocks noGrp="1"/>
          </p:cNvSpPr>
          <p:nvPr>
            <p:ph idx="1"/>
          </p:nvPr>
        </p:nvSpPr>
        <p:spPr/>
        <p:txBody>
          <a:bodyPr>
            <a:normAutofit/>
          </a:bodyPr>
          <a:lstStyle/>
          <a:p>
            <a:pPr>
              <a:lnSpc>
                <a:spcPct val="120000"/>
              </a:lnSpc>
              <a:spcBef>
                <a:spcPts val="600"/>
              </a:spcBef>
              <a:spcAft>
                <a:spcPts val="600"/>
              </a:spcAft>
            </a:pPr>
            <a:r>
              <a:rPr lang="pl-PL" dirty="0"/>
              <a:t>Nagrywanie zajęć na dyktafon. </a:t>
            </a:r>
          </a:p>
          <a:p>
            <a:pPr>
              <a:lnSpc>
                <a:spcPct val="120000"/>
              </a:lnSpc>
              <a:spcBef>
                <a:spcPts val="600"/>
              </a:spcBef>
              <a:spcAft>
                <a:spcPts val="600"/>
              </a:spcAft>
            </a:pPr>
            <a:r>
              <a:rPr lang="pl-PL" dirty="0"/>
              <a:t>Otrzymywanie treści omawianych na zajęciach w formie elektronicznej i / lub w brajlu, w powiększonym druku. </a:t>
            </a:r>
          </a:p>
          <a:p>
            <a:pPr>
              <a:lnSpc>
                <a:spcPct val="120000"/>
              </a:lnSpc>
              <a:spcBef>
                <a:spcPts val="600"/>
              </a:spcBef>
              <a:spcAft>
                <a:spcPts val="600"/>
              </a:spcAft>
            </a:pPr>
            <a:r>
              <a:rPr lang="pl-PL" dirty="0"/>
              <a:t>Dodatkowe wyjaśnienia merytoryczne dotyczące treści graficznych (np. zaadaptowanych wykresów)</a:t>
            </a:r>
          </a:p>
        </p:txBody>
      </p:sp>
    </p:spTree>
    <p:extLst>
      <p:ext uri="{BB962C8B-B14F-4D97-AF65-F5344CB8AC3E}">
        <p14:creationId xmlns:p14="http://schemas.microsoft.com/office/powerpoint/2010/main" val="251200351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A6F9D-3EB9-C609-CFE5-F146BB3943C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837BC3E2-1449-17A8-71D2-A0F9044D956D}"/>
              </a:ext>
            </a:extLst>
          </p:cNvPr>
          <p:cNvSpPr>
            <a:spLocks noGrp="1"/>
          </p:cNvSpPr>
          <p:nvPr>
            <p:ph type="title"/>
          </p:nvPr>
        </p:nvSpPr>
        <p:spPr/>
        <p:txBody>
          <a:bodyPr/>
          <a:lstStyle/>
          <a:p>
            <a:r>
              <a:rPr lang="pl-PL" dirty="0"/>
              <a:t>Przykładowe adaptacje egzaminów i zaliczeń (1 z 2)</a:t>
            </a:r>
          </a:p>
        </p:txBody>
      </p:sp>
      <p:sp>
        <p:nvSpPr>
          <p:cNvPr id="3" name="Symbol zastępczy zawartości 2">
            <a:extLst>
              <a:ext uri="{FF2B5EF4-FFF2-40B4-BE49-F238E27FC236}">
                <a16:creationId xmlns:a16="http://schemas.microsoft.com/office/drawing/2014/main" id="{E7C0A2ED-7AAA-CEA8-76EE-F5D9B9511B6F}"/>
              </a:ext>
            </a:extLst>
          </p:cNvPr>
          <p:cNvSpPr>
            <a:spLocks noGrp="1"/>
          </p:cNvSpPr>
          <p:nvPr>
            <p:ph idx="1"/>
          </p:nvPr>
        </p:nvSpPr>
        <p:spPr/>
        <p:txBody>
          <a:bodyPr>
            <a:normAutofit/>
          </a:bodyPr>
          <a:lstStyle/>
          <a:p>
            <a:pPr>
              <a:lnSpc>
                <a:spcPct val="120000"/>
              </a:lnSpc>
              <a:spcBef>
                <a:spcPts val="600"/>
              </a:spcBef>
              <a:spcAft>
                <a:spcPts val="600"/>
              </a:spcAft>
            </a:pPr>
            <a:r>
              <a:rPr lang="pl-PL" dirty="0"/>
              <a:t>wydłużenie czasu trwania egzaminu / zaliczenia</a:t>
            </a:r>
          </a:p>
          <a:p>
            <a:pPr>
              <a:lnSpc>
                <a:spcPct val="120000"/>
              </a:lnSpc>
              <a:spcBef>
                <a:spcPts val="600"/>
              </a:spcBef>
              <a:spcAft>
                <a:spcPts val="600"/>
              </a:spcAft>
            </a:pPr>
            <a:r>
              <a:rPr lang="pl-PL" dirty="0"/>
              <a:t>korzystanie z komputera lub innych technologii wspierających</a:t>
            </a:r>
          </a:p>
          <a:p>
            <a:pPr>
              <a:lnSpc>
                <a:spcPct val="120000"/>
              </a:lnSpc>
              <a:spcBef>
                <a:spcPts val="600"/>
              </a:spcBef>
              <a:spcAft>
                <a:spcPts val="600"/>
              </a:spcAft>
            </a:pPr>
            <a:r>
              <a:rPr lang="pl-PL" dirty="0"/>
              <a:t>przygotowanie materiałów egzaminacyjnych w powiększonej czcionce, brajlu, grafice wypukłej</a:t>
            </a:r>
          </a:p>
          <a:p>
            <a:pPr>
              <a:lnSpc>
                <a:spcPct val="120000"/>
              </a:lnSpc>
              <a:spcBef>
                <a:spcPts val="600"/>
              </a:spcBef>
              <a:spcAft>
                <a:spcPts val="600"/>
              </a:spcAft>
            </a:pPr>
            <a:r>
              <a:rPr lang="pl-PL" dirty="0"/>
              <a:t>otrzymanie pytań na piśmie w trakcie ustnego egzaminu / zaliczenia</a:t>
            </a:r>
          </a:p>
        </p:txBody>
      </p:sp>
    </p:spTree>
    <p:extLst>
      <p:ext uri="{BB962C8B-B14F-4D97-AF65-F5344CB8AC3E}">
        <p14:creationId xmlns:p14="http://schemas.microsoft.com/office/powerpoint/2010/main" val="202151274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BDA1389-C292-4356-BA2C-204D57667F9D}"/>
              </a:ext>
            </a:extLst>
          </p:cNvPr>
          <p:cNvSpPr>
            <a:spLocks noGrp="1"/>
          </p:cNvSpPr>
          <p:nvPr>
            <p:ph type="title"/>
          </p:nvPr>
        </p:nvSpPr>
        <p:spPr/>
        <p:txBody>
          <a:bodyPr/>
          <a:lstStyle/>
          <a:p>
            <a:r>
              <a:rPr lang="pl-PL" dirty="0"/>
              <a:t>Przykładowe adaptacje egzaminów i zaliczeń (2 z 2)</a:t>
            </a:r>
          </a:p>
        </p:txBody>
      </p:sp>
      <p:sp>
        <p:nvSpPr>
          <p:cNvPr id="3" name="Symbol zastępczy zawartości 2">
            <a:extLst>
              <a:ext uri="{FF2B5EF4-FFF2-40B4-BE49-F238E27FC236}">
                <a16:creationId xmlns:a16="http://schemas.microsoft.com/office/drawing/2014/main" id="{00641E36-2A90-42BD-B669-6F7D96D7706F}"/>
              </a:ext>
            </a:extLst>
          </p:cNvPr>
          <p:cNvSpPr>
            <a:spLocks noGrp="1"/>
          </p:cNvSpPr>
          <p:nvPr>
            <p:ph idx="1"/>
          </p:nvPr>
        </p:nvSpPr>
        <p:spPr/>
        <p:txBody>
          <a:bodyPr>
            <a:normAutofit/>
          </a:bodyPr>
          <a:lstStyle/>
          <a:p>
            <a:pPr>
              <a:lnSpc>
                <a:spcPct val="120000"/>
              </a:lnSpc>
              <a:spcBef>
                <a:spcPts val="600"/>
              </a:spcBef>
              <a:spcAft>
                <a:spcPts val="600"/>
              </a:spcAft>
            </a:pPr>
            <a:r>
              <a:rPr lang="pl-PL" dirty="0"/>
              <a:t>zamiana formy egzaminu / zaliczenia na ustną lub pisemną, w zależności od potrzeb</a:t>
            </a:r>
          </a:p>
          <a:p>
            <a:pPr>
              <a:lnSpc>
                <a:spcPct val="120000"/>
              </a:lnSpc>
              <a:spcBef>
                <a:spcPts val="600"/>
              </a:spcBef>
              <a:spcAft>
                <a:spcPts val="600"/>
              </a:spcAft>
            </a:pPr>
            <a:r>
              <a:rPr lang="pl-PL" dirty="0"/>
              <a:t>wsparcie asystenta dydaktycznego czy tłumacza języka migowego</a:t>
            </a:r>
          </a:p>
          <a:p>
            <a:pPr>
              <a:lnSpc>
                <a:spcPct val="120000"/>
              </a:lnSpc>
              <a:spcBef>
                <a:spcPts val="600"/>
              </a:spcBef>
              <a:spcAft>
                <a:spcPts val="600"/>
              </a:spcAft>
            </a:pPr>
            <a:r>
              <a:rPr lang="pl-PL" dirty="0"/>
              <a:t>rozłożenie egzaminów / zaliczeń w czasie, materiału zaliczeniowego na części</a:t>
            </a:r>
          </a:p>
          <a:p>
            <a:pPr>
              <a:lnSpc>
                <a:spcPct val="120000"/>
              </a:lnSpc>
              <a:spcBef>
                <a:spcPts val="600"/>
              </a:spcBef>
              <a:spcAft>
                <a:spcPts val="600"/>
              </a:spcAft>
            </a:pPr>
            <a:r>
              <a:rPr lang="pl-PL" dirty="0"/>
              <a:t>oddzielne pomieszczenie, możliwość spożywania posiłku, krótka przerwa na odpoczynek, wzięcie leków</a:t>
            </a:r>
          </a:p>
        </p:txBody>
      </p:sp>
    </p:spTree>
    <p:extLst>
      <p:ext uri="{BB962C8B-B14F-4D97-AF65-F5344CB8AC3E}">
        <p14:creationId xmlns:p14="http://schemas.microsoft.com/office/powerpoint/2010/main" val="311335676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46FE30F-DBD5-B684-7CD3-E18BB3BB4261}"/>
              </a:ext>
            </a:extLst>
          </p:cNvPr>
          <p:cNvSpPr>
            <a:spLocks noGrp="1"/>
          </p:cNvSpPr>
          <p:nvPr>
            <p:ph type="title"/>
          </p:nvPr>
        </p:nvSpPr>
        <p:spPr/>
        <p:txBody>
          <a:bodyPr/>
          <a:lstStyle/>
          <a:p>
            <a:r>
              <a:rPr lang="pl-PL" dirty="0"/>
              <a:t>Podsumowanie (7)</a:t>
            </a:r>
          </a:p>
        </p:txBody>
      </p:sp>
      <p:sp>
        <p:nvSpPr>
          <p:cNvPr id="3" name="Symbol zastępczy zawartości 2">
            <a:extLst>
              <a:ext uri="{FF2B5EF4-FFF2-40B4-BE49-F238E27FC236}">
                <a16:creationId xmlns:a16="http://schemas.microsoft.com/office/drawing/2014/main" id="{2840BB13-14B9-7270-29F7-BB6E230C54DC}"/>
              </a:ext>
            </a:extLst>
          </p:cNvPr>
          <p:cNvSpPr>
            <a:spLocks noGrp="1"/>
          </p:cNvSpPr>
          <p:nvPr>
            <p:ph idx="1"/>
          </p:nvPr>
        </p:nvSpPr>
        <p:spPr/>
        <p:txBody>
          <a:bodyPr/>
          <a:lstStyle/>
          <a:p>
            <a:r>
              <a:rPr lang="pl-PL" dirty="0"/>
              <a:t>Zapewnianie dostępności we wszystkich obszarach działalności uczelni</a:t>
            </a:r>
          </a:p>
          <a:p>
            <a:r>
              <a:rPr lang="pl-PL" dirty="0"/>
              <a:t>Zasady wsparcia edukacyjnego (indywidualizacja, podmiotowość, rozwijanie potencjału, racjonalność, standard akademicki, wyrównywanie szans, równość praw i obowiązków)</a:t>
            </a:r>
          </a:p>
          <a:p>
            <a:r>
              <a:rPr lang="pl-PL" dirty="0"/>
              <a:t>Trójkąt wsparcia edukacyjnego – współpraca różnych jednostek uczelni</a:t>
            </a:r>
          </a:p>
          <a:p>
            <a:r>
              <a:rPr lang="pl-PL" dirty="0"/>
              <a:t>Zasady adaptacji zajęć i zaliczeń (uwzględnianie potrzeb i możliwości, specyfikę wymagań merytorycznych)</a:t>
            </a:r>
          </a:p>
        </p:txBody>
      </p:sp>
    </p:spTree>
    <p:extLst>
      <p:ext uri="{BB962C8B-B14F-4D97-AF65-F5344CB8AC3E}">
        <p14:creationId xmlns:p14="http://schemas.microsoft.com/office/powerpoint/2010/main" val="136414357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9FD3E1-EA2D-A517-2FC0-CAF8AA6DB199}"/>
              </a:ext>
            </a:extLst>
          </p:cNvPr>
          <p:cNvSpPr>
            <a:spLocks noGrp="1"/>
          </p:cNvSpPr>
          <p:nvPr>
            <p:ph type="title"/>
          </p:nvPr>
        </p:nvSpPr>
        <p:spPr/>
        <p:txBody>
          <a:bodyPr/>
          <a:lstStyle/>
          <a:p>
            <a:r>
              <a:rPr lang="pl-PL" dirty="0"/>
              <a:t>Moduł 6 </a:t>
            </a:r>
          </a:p>
        </p:txBody>
      </p:sp>
      <p:sp>
        <p:nvSpPr>
          <p:cNvPr id="3" name="Symbol zastępczy tekstu 2">
            <a:extLst>
              <a:ext uri="{FF2B5EF4-FFF2-40B4-BE49-F238E27FC236}">
                <a16:creationId xmlns:a16="http://schemas.microsoft.com/office/drawing/2014/main" id="{791BFCC0-DA50-B63B-3BCC-BC643F2ADFC3}"/>
              </a:ext>
            </a:extLst>
          </p:cNvPr>
          <p:cNvSpPr>
            <a:spLocks noGrp="1"/>
          </p:cNvSpPr>
          <p:nvPr>
            <p:ph type="body" idx="1"/>
          </p:nvPr>
        </p:nvSpPr>
        <p:spPr/>
        <p:txBody>
          <a:bodyPr/>
          <a:lstStyle/>
          <a:p>
            <a:pPr marL="342900" indent="-342900">
              <a:buFont typeface="Arial" panose="020B0604020202020204" pitchFamily="34" charset="0"/>
              <a:buChar char="•"/>
            </a:pPr>
            <a:r>
              <a:rPr lang="pl-PL" dirty="0"/>
              <a:t>Aspekty prawne dostępności </a:t>
            </a:r>
          </a:p>
          <a:p>
            <a:pPr marL="342900" indent="-342900">
              <a:buFont typeface="Arial" panose="020B0604020202020204" pitchFamily="34" charset="0"/>
              <a:buChar char="•"/>
            </a:pPr>
            <a:r>
              <a:rPr lang="pl-PL" dirty="0"/>
              <a:t>Aspekty prawne związane z dyskryminacją</a:t>
            </a:r>
          </a:p>
        </p:txBody>
      </p:sp>
    </p:spTree>
    <p:extLst>
      <p:ext uri="{BB962C8B-B14F-4D97-AF65-F5344CB8AC3E}">
        <p14:creationId xmlns:p14="http://schemas.microsoft.com/office/powerpoint/2010/main" val="137475077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B130928E-BDEE-7179-AB54-DF43FE76737E}"/>
            </a:ext>
          </a:extLst>
        </p:cNvPr>
        <p:cNvGrpSpPr/>
        <p:nvPr/>
      </p:nvGrpSpPr>
      <p:grpSpPr>
        <a:xfrm>
          <a:off x="0" y="0"/>
          <a:ext cx="0" cy="0"/>
          <a:chOff x="0" y="0"/>
          <a:chExt cx="0" cy="0"/>
        </a:xfrm>
      </p:grpSpPr>
      <p:sp>
        <p:nvSpPr>
          <p:cNvPr id="4" name="Tytuł 3">
            <a:extLst>
              <a:ext uri="{FF2B5EF4-FFF2-40B4-BE49-F238E27FC236}">
                <a16:creationId xmlns:a16="http://schemas.microsoft.com/office/drawing/2014/main" id="{D1D4CDFD-DD7A-6043-DF2B-D924EAA4C374}"/>
              </a:ext>
            </a:extLst>
          </p:cNvPr>
          <p:cNvSpPr>
            <a:spLocks noGrp="1"/>
          </p:cNvSpPr>
          <p:nvPr>
            <p:ph type="title"/>
          </p:nvPr>
        </p:nvSpPr>
        <p:spPr>
          <a:xfrm>
            <a:off x="831850" y="1736726"/>
            <a:ext cx="10515600" cy="2852737"/>
          </a:xfrm>
        </p:spPr>
        <p:txBody>
          <a:bodyPr/>
          <a:lstStyle/>
          <a:p>
            <a:r>
              <a:rPr lang="pl-PL" dirty="0"/>
              <a:t>Dostępność w prawie i standardach</a:t>
            </a:r>
          </a:p>
        </p:txBody>
      </p:sp>
      <p:sp>
        <p:nvSpPr>
          <p:cNvPr id="5" name="Symbol zastępczy tekstu 4">
            <a:extLst>
              <a:ext uri="{FF2B5EF4-FFF2-40B4-BE49-F238E27FC236}">
                <a16:creationId xmlns:a16="http://schemas.microsoft.com/office/drawing/2014/main" id="{EFD927F6-A735-9310-A278-BA766162C4C9}"/>
              </a:ext>
            </a:extLst>
          </p:cNvPr>
          <p:cNvSpPr>
            <a:spLocks noGrp="1"/>
          </p:cNvSpPr>
          <p:nvPr>
            <p:ph type="body" idx="1"/>
          </p:nvPr>
        </p:nvSpPr>
        <p:spPr/>
        <p:txBody>
          <a:bodyPr/>
          <a:lstStyle/>
          <a:p>
            <a:endParaRPr lang="pl-PL" dirty="0"/>
          </a:p>
        </p:txBody>
      </p:sp>
      <p:pic>
        <p:nvPicPr>
          <p:cNvPr id="2" name="Picture 2">
            <a:extLst>
              <a:ext uri="{FF2B5EF4-FFF2-40B4-BE49-F238E27FC236}">
                <a16:creationId xmlns:a16="http://schemas.microsoft.com/office/drawing/2014/main" id="{5EBC1DDB-7172-ECE6-FB8D-840D8C61B9B6}"/>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754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EAA653-23C3-7316-AF22-7ED032A47DB9}"/>
              </a:ext>
            </a:extLst>
          </p:cNvPr>
          <p:cNvSpPr>
            <a:spLocks noGrp="1"/>
          </p:cNvSpPr>
          <p:nvPr>
            <p:ph type="title"/>
          </p:nvPr>
        </p:nvSpPr>
        <p:spPr/>
        <p:txBody>
          <a:bodyPr/>
          <a:lstStyle/>
          <a:p>
            <a:r>
              <a:rPr lang="pl-PL" dirty="0"/>
              <a:t>Racjonalne usprawnienia (1 z 2)</a:t>
            </a:r>
          </a:p>
        </p:txBody>
      </p:sp>
      <p:sp>
        <p:nvSpPr>
          <p:cNvPr id="3" name="Symbol zastępczy zawartości 2">
            <a:extLst>
              <a:ext uri="{FF2B5EF4-FFF2-40B4-BE49-F238E27FC236}">
                <a16:creationId xmlns:a16="http://schemas.microsoft.com/office/drawing/2014/main" id="{DD0BE106-F204-0C84-87C6-F88A22483542}"/>
              </a:ext>
            </a:extLst>
          </p:cNvPr>
          <p:cNvSpPr>
            <a:spLocks noGrp="1"/>
          </p:cNvSpPr>
          <p:nvPr>
            <p:ph idx="1"/>
          </p:nvPr>
        </p:nvSpPr>
        <p:spPr/>
        <p:txBody>
          <a:bodyPr>
            <a:normAutofit/>
          </a:bodyPr>
          <a:lstStyle/>
          <a:p>
            <a:pPr>
              <a:lnSpc>
                <a:spcPct val="120000"/>
              </a:lnSpc>
              <a:spcBef>
                <a:spcPts val="600"/>
              </a:spcBef>
            </a:pPr>
            <a:r>
              <a:rPr lang="pl-PL" sz="2400" b="1" dirty="0"/>
              <a:t>modyfikacje lub adaptacje</a:t>
            </a:r>
            <a:r>
              <a:rPr lang="pl-PL" sz="2400" dirty="0"/>
              <a:t>, niepociągające za sobą nieproporcjonalnych i niepotrzebnych utrudnień</a:t>
            </a:r>
          </a:p>
          <a:p>
            <a:pPr>
              <a:lnSpc>
                <a:spcPct val="120000"/>
              </a:lnSpc>
              <a:spcBef>
                <a:spcPts val="600"/>
              </a:spcBef>
            </a:pPr>
            <a:r>
              <a:rPr lang="pl-PL" sz="2400" dirty="0"/>
              <a:t>w określonych przypadkach są niezbędne dla zapewnienia możliwości korzystania z dóbr i usług</a:t>
            </a:r>
          </a:p>
          <a:p>
            <a:pPr>
              <a:lnSpc>
                <a:spcPct val="120000"/>
              </a:lnSpc>
            </a:pPr>
            <a:r>
              <a:rPr lang="pl-PL" sz="2400" dirty="0"/>
              <a:t>mają zastosowanie wtedy, gdy nie można zastosować uniwersalnego projektowania</a:t>
            </a:r>
          </a:p>
          <a:p>
            <a:pPr>
              <a:lnSpc>
                <a:spcPct val="120000"/>
              </a:lnSpc>
            </a:pPr>
            <a:r>
              <a:rPr lang="pl-PL" sz="2400" dirty="0"/>
              <a:t>ale </a:t>
            </a:r>
            <a:r>
              <a:rPr lang="pl-PL" sz="2400" b="1" dirty="0"/>
              <a:t>nie powinny być regułą </a:t>
            </a:r>
            <a:r>
              <a:rPr lang="pl-PL" sz="2400" dirty="0"/>
              <a:t>w zapewnieniu dostępności</a:t>
            </a:r>
          </a:p>
          <a:p>
            <a:endParaRPr lang="pl-PL" dirty="0"/>
          </a:p>
        </p:txBody>
      </p:sp>
    </p:spTree>
    <p:extLst>
      <p:ext uri="{BB962C8B-B14F-4D97-AF65-F5344CB8AC3E}">
        <p14:creationId xmlns:p14="http://schemas.microsoft.com/office/powerpoint/2010/main" val="243964126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5B5523-309D-A786-93BA-DCEB8EF5702C}"/>
              </a:ext>
            </a:extLst>
          </p:cNvPr>
          <p:cNvSpPr>
            <a:spLocks noGrp="1"/>
          </p:cNvSpPr>
          <p:nvPr>
            <p:ph type="title"/>
          </p:nvPr>
        </p:nvSpPr>
        <p:spPr/>
        <p:txBody>
          <a:bodyPr/>
          <a:lstStyle/>
          <a:p>
            <a:r>
              <a:rPr lang="pl-PL" dirty="0"/>
              <a:t>Najważniejsze akty prawne (1)</a:t>
            </a:r>
          </a:p>
        </p:txBody>
      </p:sp>
      <p:sp>
        <p:nvSpPr>
          <p:cNvPr id="3" name="Symbol zastępczy zawartości 2">
            <a:extLst>
              <a:ext uri="{FF2B5EF4-FFF2-40B4-BE49-F238E27FC236}">
                <a16:creationId xmlns:a16="http://schemas.microsoft.com/office/drawing/2014/main" id="{9AD99409-0B29-65EF-9A2A-3E25338B072A}"/>
              </a:ext>
            </a:extLst>
          </p:cNvPr>
          <p:cNvSpPr>
            <a:spLocks noGrp="1"/>
          </p:cNvSpPr>
          <p:nvPr>
            <p:ph idx="1"/>
          </p:nvPr>
        </p:nvSpPr>
        <p:spPr/>
        <p:txBody>
          <a:bodyPr/>
          <a:lstStyle/>
          <a:p>
            <a:r>
              <a:rPr lang="pl-PL" b="1" dirty="0"/>
              <a:t>Konstytucja Rzeczypospolitej Polskiej </a:t>
            </a:r>
            <a:r>
              <a:rPr lang="pl-PL" dirty="0"/>
              <a:t>(Konstytucja RP, 1997) </a:t>
            </a:r>
          </a:p>
          <a:p>
            <a:r>
              <a:rPr lang="pl-PL" dirty="0"/>
              <a:t>Konwencja o prawach osób z niepełnosprawnościami (2012)</a:t>
            </a:r>
          </a:p>
        </p:txBody>
      </p:sp>
    </p:spTree>
    <p:extLst>
      <p:ext uri="{BB962C8B-B14F-4D97-AF65-F5344CB8AC3E}">
        <p14:creationId xmlns:p14="http://schemas.microsoft.com/office/powerpoint/2010/main" val="427017920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23C4F08D-5078-E380-2290-CD4BC96BB00D}"/>
              </a:ext>
            </a:extLst>
          </p:cNvPr>
          <p:cNvSpPr>
            <a:spLocks noGrp="1"/>
          </p:cNvSpPr>
          <p:nvPr>
            <p:ph type="title"/>
          </p:nvPr>
        </p:nvSpPr>
        <p:spPr/>
        <p:txBody>
          <a:bodyPr/>
          <a:lstStyle/>
          <a:p>
            <a:r>
              <a:rPr lang="pl-PL" dirty="0"/>
              <a:t>Konstytucja RP</a:t>
            </a:r>
          </a:p>
        </p:txBody>
      </p:sp>
      <p:sp>
        <p:nvSpPr>
          <p:cNvPr id="4" name="Symbol zastępczy zawartości 3">
            <a:extLst>
              <a:ext uri="{FF2B5EF4-FFF2-40B4-BE49-F238E27FC236}">
                <a16:creationId xmlns:a16="http://schemas.microsoft.com/office/drawing/2014/main" id="{D6FABBBD-926D-7D20-EFD0-4C730B5B6A89}"/>
              </a:ext>
            </a:extLst>
          </p:cNvPr>
          <p:cNvSpPr>
            <a:spLocks noGrp="1"/>
          </p:cNvSpPr>
          <p:nvPr>
            <p:ph idx="1"/>
          </p:nvPr>
        </p:nvSpPr>
        <p:spPr/>
        <p:txBody>
          <a:bodyPr>
            <a:normAutofit fontScale="92500"/>
          </a:bodyPr>
          <a:lstStyle/>
          <a:p>
            <a:pPr marL="0" indent="0">
              <a:buNone/>
            </a:pPr>
            <a:r>
              <a:rPr lang="pl-PL" b="1" dirty="0"/>
              <a:t>Równość i zakaz dyskryminacji</a:t>
            </a:r>
          </a:p>
          <a:p>
            <a:r>
              <a:rPr lang="pl-PL" dirty="0"/>
              <a:t>Art. 32. 1. Wszyscy są wobec prawa równi. Wszyscy mają prawo do równego traktowania przez władze publiczne.</a:t>
            </a:r>
          </a:p>
          <a:p>
            <a:r>
              <a:rPr lang="pl-PL" dirty="0"/>
              <a:t>2. Nikt nie może być dyskryminowany w życiu politycznym, społecznym lub gospodarczym </a:t>
            </a:r>
            <a:r>
              <a:rPr lang="pl-PL" b="1" dirty="0"/>
              <a:t>z jakiejkolwiek przyczyny</a:t>
            </a:r>
            <a:r>
              <a:rPr lang="pl-PL" dirty="0"/>
              <a:t>.</a:t>
            </a:r>
          </a:p>
          <a:p>
            <a:pPr marL="0" indent="0">
              <a:buNone/>
            </a:pPr>
            <a:r>
              <a:rPr lang="pl-PL" b="1" dirty="0"/>
              <a:t>Niezależne życie</a:t>
            </a:r>
          </a:p>
          <a:p>
            <a:r>
              <a:rPr lang="pl-PL" dirty="0"/>
              <a:t>Art. 47. Każdy ma prawo do ochrony prawnej życia prywatnego, rodzinnego, czci i dobrego imienia oraz do decydowania o swoim życiu osobistym.</a:t>
            </a:r>
          </a:p>
          <a:p>
            <a:endParaRPr lang="pl-PL" dirty="0"/>
          </a:p>
          <a:p>
            <a:pPr marL="0" indent="0">
              <a:buNone/>
            </a:pPr>
            <a:endParaRPr lang="pl-PL" dirty="0"/>
          </a:p>
        </p:txBody>
      </p:sp>
    </p:spTree>
    <p:extLst>
      <p:ext uri="{BB962C8B-B14F-4D97-AF65-F5344CB8AC3E}">
        <p14:creationId xmlns:p14="http://schemas.microsoft.com/office/powerpoint/2010/main" val="362421427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79FE62-E4B5-3ACB-47DD-D0E0B846F4ED}"/>
              </a:ext>
            </a:extLst>
          </p:cNvPr>
          <p:cNvSpPr>
            <a:spLocks noGrp="1"/>
          </p:cNvSpPr>
          <p:nvPr>
            <p:ph type="title"/>
          </p:nvPr>
        </p:nvSpPr>
        <p:spPr/>
        <p:txBody>
          <a:bodyPr/>
          <a:lstStyle/>
          <a:p>
            <a:r>
              <a:rPr lang="pl-PL" dirty="0"/>
              <a:t>Konstytucja RP. Prawo do nauki</a:t>
            </a:r>
          </a:p>
        </p:txBody>
      </p:sp>
      <p:sp>
        <p:nvSpPr>
          <p:cNvPr id="3" name="Symbol zastępczy zawartości 2">
            <a:extLst>
              <a:ext uri="{FF2B5EF4-FFF2-40B4-BE49-F238E27FC236}">
                <a16:creationId xmlns:a16="http://schemas.microsoft.com/office/drawing/2014/main" id="{47515A78-CF1A-7A8E-30C5-875E8EA28CD4}"/>
              </a:ext>
            </a:extLst>
          </p:cNvPr>
          <p:cNvSpPr>
            <a:spLocks noGrp="1"/>
          </p:cNvSpPr>
          <p:nvPr>
            <p:ph idx="1"/>
          </p:nvPr>
        </p:nvSpPr>
        <p:spPr/>
        <p:txBody>
          <a:bodyPr/>
          <a:lstStyle/>
          <a:p>
            <a:pPr marL="0" indent="0">
              <a:buNone/>
            </a:pPr>
            <a:r>
              <a:rPr lang="pl-PL" dirty="0"/>
              <a:t>Art. 70. 1. Każdy ma prawo do nauki. (…)</a:t>
            </a:r>
          </a:p>
          <a:p>
            <a:r>
              <a:rPr lang="pl-PL" dirty="0"/>
              <a:t>4. Władze publiczne zapewniają obywatelom </a:t>
            </a:r>
            <a:r>
              <a:rPr lang="pl-PL" b="1" dirty="0"/>
              <a:t>powszechny i równy dostęp </a:t>
            </a:r>
            <a:r>
              <a:rPr lang="pl-PL" dirty="0"/>
              <a:t>do wykształcenia. </a:t>
            </a:r>
          </a:p>
          <a:p>
            <a:r>
              <a:rPr lang="pl-PL" dirty="0"/>
              <a:t>W tym celu tworzą i wspierają systemy indywidualnej pomocy finansowej i organizacyjnej dla uczniów i studentów. Warunki udzielania pomocy określa ustawa.</a:t>
            </a:r>
          </a:p>
          <a:p>
            <a:r>
              <a:rPr lang="pl-PL" dirty="0"/>
              <a:t>5. Zapewnia się autonomię szkół wyższych na zasadach określonych w ustawie.</a:t>
            </a:r>
          </a:p>
          <a:p>
            <a:endParaRPr lang="pl-PL" dirty="0"/>
          </a:p>
        </p:txBody>
      </p:sp>
    </p:spTree>
    <p:extLst>
      <p:ext uri="{BB962C8B-B14F-4D97-AF65-F5344CB8AC3E}">
        <p14:creationId xmlns:p14="http://schemas.microsoft.com/office/powerpoint/2010/main" val="191671333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0736AB-708B-448C-BB08-03ACD5711038}"/>
              </a:ext>
            </a:extLst>
          </p:cNvPr>
          <p:cNvSpPr>
            <a:spLocks noGrp="1"/>
          </p:cNvSpPr>
          <p:nvPr>
            <p:ph type="title"/>
          </p:nvPr>
        </p:nvSpPr>
        <p:spPr>
          <a:xfrm>
            <a:off x="838200" y="267847"/>
            <a:ext cx="10515600" cy="1325563"/>
          </a:xfrm>
        </p:spPr>
        <p:txBody>
          <a:bodyPr>
            <a:normAutofit/>
          </a:bodyPr>
          <a:lstStyle/>
          <a:p>
            <a:r>
              <a:rPr lang="pl-PL" dirty="0"/>
              <a:t>Konwencja ONZ o prawach osób </a:t>
            </a:r>
            <a:br>
              <a:rPr lang="pl-PL" dirty="0"/>
            </a:br>
            <a:r>
              <a:rPr lang="pl-PL" dirty="0"/>
              <a:t>z niepełnosprawnościami</a:t>
            </a:r>
          </a:p>
        </p:txBody>
      </p:sp>
      <p:sp>
        <p:nvSpPr>
          <p:cNvPr id="3" name="Symbol zastępczy zawartości 2">
            <a:extLst>
              <a:ext uri="{FF2B5EF4-FFF2-40B4-BE49-F238E27FC236}">
                <a16:creationId xmlns:a16="http://schemas.microsoft.com/office/drawing/2014/main" id="{DD34159D-0A37-402A-9785-5698626CDD71}"/>
              </a:ext>
            </a:extLst>
          </p:cNvPr>
          <p:cNvSpPr>
            <a:spLocks noGrp="1"/>
          </p:cNvSpPr>
          <p:nvPr>
            <p:ph idx="1"/>
          </p:nvPr>
        </p:nvSpPr>
        <p:spPr>
          <a:xfrm>
            <a:off x="838200" y="1825625"/>
            <a:ext cx="10515600" cy="4667250"/>
          </a:xfrm>
        </p:spPr>
        <p:txBody>
          <a:bodyPr>
            <a:normAutofit/>
          </a:bodyPr>
          <a:lstStyle/>
          <a:p>
            <a:pPr marL="0" indent="0">
              <a:lnSpc>
                <a:spcPct val="140000"/>
              </a:lnSpc>
              <a:spcBef>
                <a:spcPts val="0"/>
              </a:spcBef>
              <a:buNone/>
            </a:pPr>
            <a:r>
              <a:rPr lang="pl-PL" sz="2400" b="1" dirty="0"/>
              <a:t>Co wprowadza: </a:t>
            </a:r>
            <a:endParaRPr lang="pl-PL" sz="2400" dirty="0"/>
          </a:p>
          <a:p>
            <a:pPr>
              <a:lnSpc>
                <a:spcPct val="140000"/>
              </a:lnSpc>
              <a:spcBef>
                <a:spcPts val="0"/>
              </a:spcBef>
            </a:pPr>
            <a:r>
              <a:rPr lang="pl-PL" sz="2400" dirty="0"/>
              <a:t>potwierdza, że wszystkie osoby z jakimkolwiek rodzajem niepełnosprawności muszą mieć </a:t>
            </a:r>
            <a:r>
              <a:rPr lang="pl-PL" sz="2400" b="1" dirty="0"/>
              <a:t>możliwość korzystania ze wszystkich praw </a:t>
            </a:r>
            <a:r>
              <a:rPr lang="pl-PL" sz="2400" dirty="0"/>
              <a:t>człowieka i podstawowych wolności</a:t>
            </a:r>
          </a:p>
          <a:p>
            <a:pPr>
              <a:lnSpc>
                <a:spcPct val="140000"/>
              </a:lnSpc>
              <a:spcBef>
                <a:spcPts val="0"/>
              </a:spcBef>
            </a:pPr>
            <a:r>
              <a:rPr lang="pl-PL" sz="2400" b="1" dirty="0"/>
              <a:t>identyfikuje obszary</a:t>
            </a:r>
            <a:r>
              <a:rPr lang="pl-PL" sz="2400" dirty="0"/>
              <a:t>, w których muszą zostać dokonane niezbędne adaptacje, aby osoby mogły skutecznie korzystać ze swoich praw</a:t>
            </a:r>
          </a:p>
          <a:p>
            <a:pPr>
              <a:lnSpc>
                <a:spcPct val="140000"/>
              </a:lnSpc>
              <a:spcBef>
                <a:spcPts val="0"/>
              </a:spcBef>
            </a:pPr>
            <a:r>
              <a:rPr lang="pl-PL" sz="2400" dirty="0"/>
              <a:t>przyjmuje szeroką definicję niepełnosprawności</a:t>
            </a:r>
          </a:p>
        </p:txBody>
      </p:sp>
    </p:spTree>
    <p:extLst>
      <p:ext uri="{BB962C8B-B14F-4D97-AF65-F5344CB8AC3E}">
        <p14:creationId xmlns:p14="http://schemas.microsoft.com/office/powerpoint/2010/main" val="163005637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16E441-FAD4-5AED-57E8-4B6919882B3F}"/>
              </a:ext>
            </a:extLst>
          </p:cNvPr>
          <p:cNvSpPr>
            <a:spLocks noGrp="1"/>
          </p:cNvSpPr>
          <p:nvPr>
            <p:ph type="title"/>
          </p:nvPr>
        </p:nvSpPr>
        <p:spPr/>
        <p:txBody>
          <a:bodyPr/>
          <a:lstStyle/>
          <a:p>
            <a:r>
              <a:rPr lang="pl-PL" dirty="0"/>
              <a:t>Konwencja. Edukacja (1 z 2)</a:t>
            </a:r>
          </a:p>
        </p:txBody>
      </p:sp>
      <p:sp>
        <p:nvSpPr>
          <p:cNvPr id="3" name="Symbol zastępczy zawartości 2">
            <a:extLst>
              <a:ext uri="{FF2B5EF4-FFF2-40B4-BE49-F238E27FC236}">
                <a16:creationId xmlns:a16="http://schemas.microsoft.com/office/drawing/2014/main" id="{31AD5574-41C8-E39B-2D42-A5E37E1A2541}"/>
              </a:ext>
            </a:extLst>
          </p:cNvPr>
          <p:cNvSpPr>
            <a:spLocks noGrp="1"/>
          </p:cNvSpPr>
          <p:nvPr>
            <p:ph idx="1"/>
          </p:nvPr>
        </p:nvSpPr>
        <p:spPr/>
        <p:txBody>
          <a:bodyPr/>
          <a:lstStyle/>
          <a:p>
            <a:pPr marL="0" indent="0">
              <a:buNone/>
            </a:pPr>
            <a:r>
              <a:rPr lang="pl-PL" dirty="0"/>
              <a:t>Art. 24. Edukacja (…)</a:t>
            </a:r>
          </a:p>
          <a:p>
            <a:pPr marL="0" indent="0">
              <a:buNone/>
            </a:pPr>
            <a:r>
              <a:rPr lang="pl-PL" dirty="0"/>
              <a:t>1. Państwa Strony uznają prawo osób z niepełnosprawnościami do edukacji. W celu realizacji tego </a:t>
            </a:r>
            <a:r>
              <a:rPr lang="pl-PL" b="1" dirty="0"/>
              <a:t>prawa bez dyskryminacji i na zasadach równych szans</a:t>
            </a:r>
            <a:r>
              <a:rPr lang="pl-PL" dirty="0"/>
              <a:t>, Państwa Strony zapewnią włączający system kształcenia umożliwiający integrację na wszystkich poziomach edukacji i w kształceniu ustawicznym (…).</a:t>
            </a:r>
          </a:p>
        </p:txBody>
      </p:sp>
    </p:spTree>
    <p:extLst>
      <p:ext uri="{BB962C8B-B14F-4D97-AF65-F5344CB8AC3E}">
        <p14:creationId xmlns:p14="http://schemas.microsoft.com/office/powerpoint/2010/main" val="255380139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16E441-FAD4-5AED-57E8-4B6919882B3F}"/>
              </a:ext>
            </a:extLst>
          </p:cNvPr>
          <p:cNvSpPr>
            <a:spLocks noGrp="1"/>
          </p:cNvSpPr>
          <p:nvPr>
            <p:ph type="title"/>
          </p:nvPr>
        </p:nvSpPr>
        <p:spPr/>
        <p:txBody>
          <a:bodyPr/>
          <a:lstStyle/>
          <a:p>
            <a:r>
              <a:rPr lang="pl-PL" dirty="0"/>
              <a:t>Konwencja. Edukacja (2 z 2)</a:t>
            </a:r>
          </a:p>
        </p:txBody>
      </p:sp>
      <p:sp>
        <p:nvSpPr>
          <p:cNvPr id="3" name="Symbol zastępczy zawartości 2">
            <a:extLst>
              <a:ext uri="{FF2B5EF4-FFF2-40B4-BE49-F238E27FC236}">
                <a16:creationId xmlns:a16="http://schemas.microsoft.com/office/drawing/2014/main" id="{31AD5574-41C8-E39B-2D42-A5E37E1A2541}"/>
              </a:ext>
            </a:extLst>
          </p:cNvPr>
          <p:cNvSpPr>
            <a:spLocks noGrp="1"/>
          </p:cNvSpPr>
          <p:nvPr>
            <p:ph idx="1"/>
          </p:nvPr>
        </p:nvSpPr>
        <p:spPr/>
        <p:txBody>
          <a:bodyPr/>
          <a:lstStyle/>
          <a:p>
            <a:pPr marL="0" indent="0">
              <a:buNone/>
            </a:pPr>
            <a:r>
              <a:rPr lang="pl-PL" dirty="0"/>
              <a:t>Art. 24. Edukacja (…)</a:t>
            </a:r>
          </a:p>
          <a:p>
            <a:pPr marL="0" indent="0">
              <a:buNone/>
            </a:pPr>
            <a:r>
              <a:rPr lang="pl-PL" dirty="0"/>
              <a:t>5. Państwa Strony zapewnią, że osoby z niepełnosprawnościami będą miały dostęp do powszechnego szkolnictwa wyższego, szkolenia zawodowego, kształcenia dorosłych i możliwości uczenia się przez całe życie, </a:t>
            </a:r>
            <a:r>
              <a:rPr lang="pl-PL" b="1" dirty="0"/>
              <a:t>bez dyskryminacji i na zasadzie równości </a:t>
            </a:r>
            <a:r>
              <a:rPr lang="pl-PL" dirty="0"/>
              <a:t>z innymi osobami. </a:t>
            </a:r>
          </a:p>
          <a:p>
            <a:pPr marL="0" indent="0">
              <a:buNone/>
            </a:pPr>
            <a:r>
              <a:rPr lang="pl-PL" dirty="0"/>
              <a:t>W tym celu Państwa Strony zagwarantują, że zapewnione będą </a:t>
            </a:r>
            <a:r>
              <a:rPr lang="pl-PL" b="1" dirty="0"/>
              <a:t>racjonalne usprawnienia</a:t>
            </a:r>
            <a:r>
              <a:rPr lang="pl-PL" dirty="0"/>
              <a:t> dla osób z niepełnosprawnościami</a:t>
            </a:r>
          </a:p>
        </p:txBody>
      </p:sp>
    </p:spTree>
    <p:extLst>
      <p:ext uri="{BB962C8B-B14F-4D97-AF65-F5344CB8AC3E}">
        <p14:creationId xmlns:p14="http://schemas.microsoft.com/office/powerpoint/2010/main" val="408405857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5B5523-309D-A786-93BA-DCEB8EF5702C}"/>
              </a:ext>
            </a:extLst>
          </p:cNvPr>
          <p:cNvSpPr>
            <a:spLocks noGrp="1"/>
          </p:cNvSpPr>
          <p:nvPr>
            <p:ph type="title"/>
          </p:nvPr>
        </p:nvSpPr>
        <p:spPr/>
        <p:txBody>
          <a:bodyPr/>
          <a:lstStyle/>
          <a:p>
            <a:r>
              <a:rPr lang="pl-PL" dirty="0"/>
              <a:t>Najważniejsze akty prawne (2)</a:t>
            </a:r>
          </a:p>
        </p:txBody>
      </p:sp>
      <p:sp>
        <p:nvSpPr>
          <p:cNvPr id="3" name="Symbol zastępczy zawartości 2">
            <a:extLst>
              <a:ext uri="{FF2B5EF4-FFF2-40B4-BE49-F238E27FC236}">
                <a16:creationId xmlns:a16="http://schemas.microsoft.com/office/drawing/2014/main" id="{9AD99409-0B29-65EF-9A2A-3E25338B072A}"/>
              </a:ext>
            </a:extLst>
          </p:cNvPr>
          <p:cNvSpPr>
            <a:spLocks noGrp="1"/>
          </p:cNvSpPr>
          <p:nvPr>
            <p:ph idx="1"/>
          </p:nvPr>
        </p:nvSpPr>
        <p:spPr/>
        <p:txBody>
          <a:bodyPr/>
          <a:lstStyle/>
          <a:p>
            <a:r>
              <a:rPr lang="pl-PL" dirty="0"/>
              <a:t>Ustawa o języku migowym i innych środkach komunikowania się </a:t>
            </a:r>
          </a:p>
          <a:p>
            <a:r>
              <a:rPr lang="pl-PL" dirty="0"/>
              <a:t>Ustawa o dostępności cyfrowej stron internetowych i aplikacji mobilnych podmiotów publicznych</a:t>
            </a:r>
          </a:p>
          <a:p>
            <a:r>
              <a:rPr lang="pl-PL" dirty="0"/>
              <a:t>Ustawa o zapewnianiu dostępności osobom ze szczególnymi potrzebami</a:t>
            </a:r>
          </a:p>
        </p:txBody>
      </p:sp>
    </p:spTree>
    <p:extLst>
      <p:ext uri="{BB962C8B-B14F-4D97-AF65-F5344CB8AC3E}">
        <p14:creationId xmlns:p14="http://schemas.microsoft.com/office/powerpoint/2010/main" val="85928590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741A1D-D2C8-47F5-9545-94E5B2797042}"/>
              </a:ext>
            </a:extLst>
          </p:cNvPr>
          <p:cNvSpPr>
            <a:spLocks noGrp="1"/>
          </p:cNvSpPr>
          <p:nvPr>
            <p:ph type="title"/>
          </p:nvPr>
        </p:nvSpPr>
        <p:spPr/>
        <p:txBody>
          <a:bodyPr>
            <a:normAutofit/>
          </a:bodyPr>
          <a:lstStyle/>
          <a:p>
            <a:r>
              <a:rPr lang="pl-PL" dirty="0"/>
              <a:t>Ustawa o języku migowym </a:t>
            </a:r>
          </a:p>
        </p:txBody>
      </p:sp>
      <p:sp>
        <p:nvSpPr>
          <p:cNvPr id="3" name="Symbol zastępczy zawartości 2">
            <a:extLst>
              <a:ext uri="{FF2B5EF4-FFF2-40B4-BE49-F238E27FC236}">
                <a16:creationId xmlns:a16="http://schemas.microsoft.com/office/drawing/2014/main" id="{A528D366-069A-4247-B718-225962A5EFFC}"/>
              </a:ext>
            </a:extLst>
          </p:cNvPr>
          <p:cNvSpPr>
            <a:spLocks noGrp="1"/>
          </p:cNvSpPr>
          <p:nvPr>
            <p:ph idx="1"/>
          </p:nvPr>
        </p:nvSpPr>
        <p:spPr>
          <a:xfrm>
            <a:off x="838200" y="1825624"/>
            <a:ext cx="10515600" cy="4564418"/>
          </a:xfrm>
        </p:spPr>
        <p:txBody>
          <a:bodyPr>
            <a:noAutofit/>
          </a:bodyPr>
          <a:lstStyle/>
          <a:p>
            <a:pPr marL="0" indent="0">
              <a:lnSpc>
                <a:spcPct val="140000"/>
              </a:lnSpc>
              <a:spcBef>
                <a:spcPts val="0"/>
              </a:spcBef>
              <a:buNone/>
            </a:pPr>
            <a:r>
              <a:rPr lang="pl-PL" sz="2400" dirty="0"/>
              <a:t>… i innych środkach komunikowania się</a:t>
            </a:r>
          </a:p>
          <a:p>
            <a:pPr marL="0" indent="0">
              <a:lnSpc>
                <a:spcPct val="140000"/>
              </a:lnSpc>
              <a:spcBef>
                <a:spcPts val="0"/>
              </a:spcBef>
              <a:buNone/>
            </a:pPr>
            <a:r>
              <a:rPr lang="pl-PL" sz="2400" b="1" dirty="0"/>
              <a:t>Co wprowadza: </a:t>
            </a:r>
            <a:endParaRPr lang="pl-PL" sz="2400" dirty="0"/>
          </a:p>
          <a:p>
            <a:pPr>
              <a:lnSpc>
                <a:spcPct val="140000"/>
              </a:lnSpc>
              <a:spcBef>
                <a:spcPts val="0"/>
              </a:spcBef>
            </a:pPr>
            <a:r>
              <a:rPr lang="pl-PL" sz="2400" dirty="0"/>
              <a:t>definicje pojęć: osoba uprawniona, osoba przybrana, </a:t>
            </a:r>
            <a:r>
              <a:rPr lang="pl-PL" sz="2400" b="1" dirty="0"/>
              <a:t>PJM</a:t>
            </a:r>
            <a:r>
              <a:rPr lang="pl-PL" sz="2400" dirty="0"/>
              <a:t>, </a:t>
            </a:r>
            <a:r>
              <a:rPr lang="pl-PL" sz="2400" b="1" dirty="0"/>
              <a:t>SJM</a:t>
            </a:r>
          </a:p>
          <a:p>
            <a:pPr>
              <a:lnSpc>
                <a:spcPct val="140000"/>
              </a:lnSpc>
              <a:spcBef>
                <a:spcPts val="0"/>
              </a:spcBef>
            </a:pPr>
            <a:r>
              <a:rPr lang="pl-PL" sz="2400" dirty="0"/>
              <a:t>definicje sposobów komunikowania się: PJM, SJM, </a:t>
            </a:r>
            <a:r>
              <a:rPr lang="pl-PL" sz="2400" b="1" dirty="0"/>
              <a:t>SKOGN</a:t>
            </a:r>
            <a:r>
              <a:rPr lang="pl-PL" sz="2400" dirty="0"/>
              <a:t> (alfabet LORMA, przewodnik-asystent)</a:t>
            </a:r>
          </a:p>
          <a:p>
            <a:pPr>
              <a:lnSpc>
                <a:spcPct val="140000"/>
              </a:lnSpc>
              <a:spcBef>
                <a:spcPts val="0"/>
              </a:spcBef>
            </a:pPr>
            <a:r>
              <a:rPr lang="pl-PL" sz="2400" b="1" dirty="0"/>
              <a:t>środki wspierające komunikację</a:t>
            </a:r>
            <a:r>
              <a:rPr lang="pl-PL" sz="2400" dirty="0"/>
              <a:t>: telefon, poczta elektroniczna, wiadomości tekstowe (np.: sms, czat), komunikacja audiowizualna (wideo-czat), fax, dostępne strony</a:t>
            </a:r>
          </a:p>
        </p:txBody>
      </p:sp>
    </p:spTree>
    <p:extLst>
      <p:ext uri="{BB962C8B-B14F-4D97-AF65-F5344CB8AC3E}">
        <p14:creationId xmlns:p14="http://schemas.microsoft.com/office/powerpoint/2010/main" val="173185852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83E6FA-A576-72A2-12CD-E4A93F1DFC73}"/>
              </a:ext>
            </a:extLst>
          </p:cNvPr>
          <p:cNvSpPr>
            <a:spLocks noGrp="1"/>
          </p:cNvSpPr>
          <p:nvPr>
            <p:ph type="title"/>
          </p:nvPr>
        </p:nvSpPr>
        <p:spPr/>
        <p:txBody>
          <a:bodyPr/>
          <a:lstStyle/>
          <a:p>
            <a:r>
              <a:rPr lang="pl-PL" dirty="0"/>
              <a:t>Ustawa o dostępności cyfrowej</a:t>
            </a:r>
          </a:p>
        </p:txBody>
      </p:sp>
      <p:sp>
        <p:nvSpPr>
          <p:cNvPr id="3" name="Symbol zastępczy zawartości 2">
            <a:extLst>
              <a:ext uri="{FF2B5EF4-FFF2-40B4-BE49-F238E27FC236}">
                <a16:creationId xmlns:a16="http://schemas.microsoft.com/office/drawing/2014/main" id="{17D41EDD-0430-324E-3264-AE6E49DA8DD3}"/>
              </a:ext>
            </a:extLst>
          </p:cNvPr>
          <p:cNvSpPr>
            <a:spLocks noGrp="1"/>
          </p:cNvSpPr>
          <p:nvPr>
            <p:ph idx="1"/>
          </p:nvPr>
        </p:nvSpPr>
        <p:spPr/>
        <p:txBody>
          <a:bodyPr>
            <a:noAutofit/>
          </a:bodyPr>
          <a:lstStyle/>
          <a:p>
            <a:pPr marL="0" indent="0">
              <a:buNone/>
            </a:pPr>
            <a:r>
              <a:rPr lang="pl-PL" sz="2400" dirty="0"/>
              <a:t>… stron internetowych i aplikacji mobilnych podmiotów publicznych</a:t>
            </a:r>
          </a:p>
          <a:p>
            <a:pPr marL="0" indent="0">
              <a:lnSpc>
                <a:spcPct val="120000"/>
              </a:lnSpc>
              <a:spcBef>
                <a:spcPts val="600"/>
              </a:spcBef>
              <a:spcAft>
                <a:spcPts val="600"/>
              </a:spcAft>
              <a:buNone/>
            </a:pPr>
            <a:r>
              <a:rPr lang="pl-PL" sz="2400" b="1" dirty="0"/>
              <a:t>Co wprowadza?</a:t>
            </a:r>
            <a:r>
              <a:rPr lang="pl-PL" sz="2400" b="1" dirty="0">
                <a:effectLst/>
                <a:ea typeface="Calibri" panose="020F0502020204030204" pitchFamily="34" charset="0"/>
                <a:cs typeface="Times New Roman" panose="02020603050405020304" pitchFamily="18" charset="0"/>
              </a:rPr>
              <a:t> </a:t>
            </a:r>
          </a:p>
          <a:p>
            <a:pPr>
              <a:lnSpc>
                <a:spcPct val="120000"/>
              </a:lnSpc>
              <a:spcBef>
                <a:spcPts val="600"/>
              </a:spcBef>
              <a:spcAft>
                <a:spcPts val="600"/>
              </a:spcAft>
            </a:pPr>
            <a:r>
              <a:rPr lang="pl-PL" sz="2400" dirty="0">
                <a:effectLst/>
                <a:ea typeface="Calibri" panose="020F0502020204030204" pitchFamily="34" charset="0"/>
                <a:cs typeface="Times New Roman" panose="02020603050405020304" pitchFamily="18" charset="0"/>
              </a:rPr>
              <a:t>wymogi dostępności cyfrowej dla stron internetowych i aplikacji mobilnych </a:t>
            </a:r>
          </a:p>
          <a:p>
            <a:pPr>
              <a:lnSpc>
                <a:spcPct val="120000"/>
              </a:lnSpc>
              <a:spcBef>
                <a:spcPts val="600"/>
              </a:spcBef>
              <a:spcAft>
                <a:spcPts val="600"/>
              </a:spcAft>
            </a:pPr>
            <a:r>
              <a:rPr lang="pl-PL" sz="2400" dirty="0">
                <a:effectLst/>
                <a:ea typeface="Calibri" panose="020F0502020204030204" pitchFamily="34" charset="0"/>
                <a:cs typeface="Times New Roman" panose="02020603050405020304" pitchFamily="18" charset="0"/>
              </a:rPr>
              <a:t>deklarację dostępności </a:t>
            </a:r>
          </a:p>
          <a:p>
            <a:pPr>
              <a:lnSpc>
                <a:spcPct val="120000"/>
              </a:lnSpc>
              <a:spcBef>
                <a:spcPts val="600"/>
              </a:spcBef>
              <a:spcAft>
                <a:spcPts val="600"/>
              </a:spcAft>
            </a:pPr>
            <a:r>
              <a:rPr lang="pl-PL" sz="2400" dirty="0">
                <a:effectLst/>
                <a:ea typeface="Calibri" panose="020F0502020204030204" pitchFamily="34" charset="0"/>
                <a:cs typeface="Times New Roman" panose="02020603050405020304" pitchFamily="18" charset="0"/>
              </a:rPr>
              <a:t>procedurę skargową w razie nieprzestrzegania dostępności cyfrowej</a:t>
            </a:r>
            <a:endParaRPr lang="pl-PL" sz="2400" dirty="0"/>
          </a:p>
          <a:p>
            <a:pPr marL="0" indent="0">
              <a:buNone/>
            </a:pPr>
            <a:r>
              <a:rPr lang="pl-PL" sz="2400" dirty="0"/>
              <a:t>Ustawa jest po nowelizacji (m.in. podkreślenie odpowiedzialności za wszystkie treści opublikowane i zarządzane przez podmiot)</a:t>
            </a:r>
          </a:p>
        </p:txBody>
      </p:sp>
    </p:spTree>
    <p:extLst>
      <p:ext uri="{BB962C8B-B14F-4D97-AF65-F5344CB8AC3E}">
        <p14:creationId xmlns:p14="http://schemas.microsoft.com/office/powerpoint/2010/main" val="191461165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E15104-01CC-AC65-BDE6-D21F3160009E}"/>
              </a:ext>
            </a:extLst>
          </p:cNvPr>
          <p:cNvSpPr>
            <a:spLocks noGrp="1"/>
          </p:cNvSpPr>
          <p:nvPr>
            <p:ph type="title"/>
          </p:nvPr>
        </p:nvSpPr>
        <p:spPr/>
        <p:txBody>
          <a:bodyPr/>
          <a:lstStyle/>
          <a:p>
            <a:r>
              <a:rPr lang="pl-PL" dirty="0"/>
              <a:t>Ustawa o zapewnianiu dostępności…</a:t>
            </a:r>
          </a:p>
        </p:txBody>
      </p:sp>
      <p:sp>
        <p:nvSpPr>
          <p:cNvPr id="3" name="Symbol zastępczy zawartości 2">
            <a:extLst>
              <a:ext uri="{FF2B5EF4-FFF2-40B4-BE49-F238E27FC236}">
                <a16:creationId xmlns:a16="http://schemas.microsoft.com/office/drawing/2014/main" id="{72326C31-4ECF-01BC-B414-6428F10EE845}"/>
              </a:ext>
            </a:extLst>
          </p:cNvPr>
          <p:cNvSpPr>
            <a:spLocks noGrp="1"/>
          </p:cNvSpPr>
          <p:nvPr>
            <p:ph idx="1"/>
          </p:nvPr>
        </p:nvSpPr>
        <p:spPr>
          <a:xfrm>
            <a:off x="838200" y="1825625"/>
            <a:ext cx="10515600" cy="4667250"/>
          </a:xfrm>
        </p:spPr>
        <p:txBody>
          <a:bodyPr>
            <a:normAutofit lnSpcReduction="10000"/>
          </a:bodyPr>
          <a:lstStyle/>
          <a:p>
            <a:pPr marL="0" indent="0">
              <a:buNone/>
            </a:pPr>
            <a:r>
              <a:rPr lang="pl-PL" sz="2400" dirty="0"/>
              <a:t>… osobom ze szczególnymi potrzebami</a:t>
            </a:r>
          </a:p>
          <a:p>
            <a:pPr marL="0" indent="0">
              <a:spcBef>
                <a:spcPts val="1200"/>
              </a:spcBef>
              <a:buNone/>
            </a:pPr>
            <a:r>
              <a:rPr lang="pl-PL" sz="2400" b="1" dirty="0"/>
              <a:t>Co wprowadza:  </a:t>
            </a:r>
          </a:p>
          <a:p>
            <a:pPr>
              <a:spcBef>
                <a:spcPts val="600"/>
              </a:spcBef>
              <a:spcAft>
                <a:spcPts val="1200"/>
              </a:spcAft>
            </a:pPr>
            <a:r>
              <a:rPr lang="pl-PL" sz="2400" dirty="0"/>
              <a:t>obowiązek zapewnienia dostępności przez stosowanie projektowania uniwersalnego lub racjonalnych usprawnień</a:t>
            </a:r>
          </a:p>
          <a:p>
            <a:pPr>
              <a:spcBef>
                <a:spcPts val="600"/>
              </a:spcBef>
              <a:spcAft>
                <a:spcPts val="1200"/>
              </a:spcAft>
            </a:pPr>
            <a:r>
              <a:rPr lang="pl-PL" sz="2400" dirty="0"/>
              <a:t>minimalne wymagania w zakresie dostępności architektonicznej, cyfrowej oraz informacyjno-komunikacyjnej</a:t>
            </a:r>
          </a:p>
          <a:p>
            <a:pPr>
              <a:spcBef>
                <a:spcPts val="600"/>
              </a:spcBef>
              <a:spcAft>
                <a:spcPts val="1200"/>
              </a:spcAft>
            </a:pPr>
            <a:r>
              <a:rPr lang="pl-PL" sz="2400" dirty="0"/>
              <a:t>wyznaczenie koordynatora ds. dostępności</a:t>
            </a:r>
          </a:p>
          <a:p>
            <a:pPr>
              <a:spcBef>
                <a:spcPts val="600"/>
              </a:spcBef>
              <a:spcAft>
                <a:spcPts val="1200"/>
              </a:spcAft>
            </a:pPr>
            <a:r>
              <a:rPr lang="pl-PL" sz="2400" dirty="0"/>
              <a:t>skargę na brak dostępności</a:t>
            </a:r>
          </a:p>
          <a:p>
            <a:pPr marL="0" indent="0">
              <a:buNone/>
            </a:pPr>
            <a:endParaRPr lang="pl-PL" dirty="0"/>
          </a:p>
        </p:txBody>
      </p:sp>
    </p:spTree>
    <p:extLst>
      <p:ext uri="{BB962C8B-B14F-4D97-AF65-F5344CB8AC3E}">
        <p14:creationId xmlns:p14="http://schemas.microsoft.com/office/powerpoint/2010/main" val="3350600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52768E-FC37-4F75-B446-3C8E7DB148D3}"/>
              </a:ext>
            </a:extLst>
          </p:cNvPr>
          <p:cNvSpPr>
            <a:spLocks noGrp="1"/>
          </p:cNvSpPr>
          <p:nvPr>
            <p:ph type="title"/>
          </p:nvPr>
        </p:nvSpPr>
        <p:spPr/>
        <p:txBody>
          <a:bodyPr/>
          <a:lstStyle/>
          <a:p>
            <a:r>
              <a:rPr lang="pl-PL" dirty="0"/>
              <a:t>Plan szkolenia (1 z 5)</a:t>
            </a:r>
          </a:p>
        </p:txBody>
      </p:sp>
      <p:sp>
        <p:nvSpPr>
          <p:cNvPr id="3" name="Symbol zastępczy zawartości 2">
            <a:extLst>
              <a:ext uri="{FF2B5EF4-FFF2-40B4-BE49-F238E27FC236}">
                <a16:creationId xmlns:a16="http://schemas.microsoft.com/office/drawing/2014/main" id="{3CD26F05-4CF0-43D9-86D4-38D92A2257A0}"/>
              </a:ext>
            </a:extLst>
          </p:cNvPr>
          <p:cNvSpPr>
            <a:spLocks noGrp="1"/>
          </p:cNvSpPr>
          <p:nvPr>
            <p:ph idx="1"/>
          </p:nvPr>
        </p:nvSpPr>
        <p:spPr>
          <a:xfrm>
            <a:off x="838200" y="1825625"/>
            <a:ext cx="10515600" cy="4667250"/>
          </a:xfrm>
        </p:spPr>
        <p:txBody>
          <a:bodyPr>
            <a:normAutofit/>
          </a:bodyPr>
          <a:lstStyle/>
          <a:p>
            <a:pPr marL="0" indent="0">
              <a:buNone/>
            </a:pPr>
            <a:r>
              <a:rPr lang="pl-PL" b="1" dirty="0"/>
              <a:t>Moduł 1</a:t>
            </a:r>
          </a:p>
          <a:p>
            <a:r>
              <a:rPr lang="pl-PL" dirty="0"/>
              <a:t>Wprowadzenie do dostępności (czym jest, jak i gdzie ją zapewniać)</a:t>
            </a:r>
          </a:p>
          <a:p>
            <a:r>
              <a:rPr lang="pl-PL" dirty="0"/>
              <a:t>Wprowadzenie do niepełnosprawności / szczególnych potrzeb (definicje, modele, stereotypy)</a:t>
            </a:r>
          </a:p>
          <a:p>
            <a:r>
              <a:rPr lang="pl-PL" dirty="0"/>
              <a:t>Język inkluzywny (równościowy, włączający)</a:t>
            </a:r>
          </a:p>
          <a:p>
            <a:pPr marL="0" indent="0">
              <a:buNone/>
            </a:pPr>
            <a:r>
              <a:rPr lang="pl-PL" b="1" dirty="0"/>
              <a:t>Moduł 2</a:t>
            </a:r>
          </a:p>
          <a:p>
            <a:r>
              <a:rPr lang="pl-PL" dirty="0"/>
              <a:t>Ćwiczenia doświadczanie ograniczeń mobilności</a:t>
            </a:r>
          </a:p>
          <a:p>
            <a:endParaRPr lang="pl-PL" dirty="0"/>
          </a:p>
          <a:p>
            <a:pPr marL="514350" indent="-514350">
              <a:buFont typeface="+mj-lt"/>
              <a:buAutoNum type="arabicPeriod"/>
            </a:pPr>
            <a:endParaRPr lang="pl-PL" sz="2400" dirty="0"/>
          </a:p>
        </p:txBody>
      </p:sp>
    </p:spTree>
    <p:extLst>
      <p:ext uri="{BB962C8B-B14F-4D97-AF65-F5344CB8AC3E}">
        <p14:creationId xmlns:p14="http://schemas.microsoft.com/office/powerpoint/2010/main" val="28623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47759-3B6B-4B5C-2703-14143FE5895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9A4CA1C-E4E8-0FBD-74E7-6203202F0B9D}"/>
              </a:ext>
            </a:extLst>
          </p:cNvPr>
          <p:cNvSpPr>
            <a:spLocks noGrp="1"/>
          </p:cNvSpPr>
          <p:nvPr>
            <p:ph type="title"/>
          </p:nvPr>
        </p:nvSpPr>
        <p:spPr/>
        <p:txBody>
          <a:bodyPr/>
          <a:lstStyle/>
          <a:p>
            <a:r>
              <a:rPr lang="pl-PL" dirty="0"/>
              <a:t>Racjonalne usprawnienia (2 z 2)</a:t>
            </a:r>
          </a:p>
        </p:txBody>
      </p:sp>
      <p:sp>
        <p:nvSpPr>
          <p:cNvPr id="3" name="Symbol zastępczy zawartości 2">
            <a:extLst>
              <a:ext uri="{FF2B5EF4-FFF2-40B4-BE49-F238E27FC236}">
                <a16:creationId xmlns:a16="http://schemas.microsoft.com/office/drawing/2014/main" id="{F5157FBD-387A-5D21-256C-72ECFE28D1D6}"/>
              </a:ext>
            </a:extLst>
          </p:cNvPr>
          <p:cNvSpPr>
            <a:spLocks noGrp="1"/>
          </p:cNvSpPr>
          <p:nvPr>
            <p:ph idx="1"/>
          </p:nvPr>
        </p:nvSpPr>
        <p:spPr>
          <a:xfrm>
            <a:off x="838200" y="1825625"/>
            <a:ext cx="6958263" cy="4351338"/>
          </a:xfrm>
        </p:spPr>
        <p:txBody>
          <a:bodyPr>
            <a:normAutofit/>
          </a:bodyPr>
          <a:lstStyle/>
          <a:p>
            <a:r>
              <a:rPr lang="pl-PL" dirty="0"/>
              <a:t>Na zdjęciu: do wejścia prowadzą schody i pochylnia – nie ma tu identycznego zastosowanie, ale osoba poruszająca się na wózku jest w stanie samodzielnie dostać się pochylnią do budynku </a:t>
            </a:r>
          </a:p>
          <a:p>
            <a:endParaRPr lang="pl-PL" dirty="0"/>
          </a:p>
        </p:txBody>
      </p:sp>
      <p:pic>
        <p:nvPicPr>
          <p:cNvPr id="5" name="Obraz 4" descr="obok schodów prowadzących do wejścia jest zapewniona pochylnia, nie jest to identyczne zastosowanie, nie każda osoba wchodzi tak samo, ale pochylnia zapewnia, że osoba np. poruszająca się na wózku jest w stanie samodzielnie wejśc do budynku">
            <a:extLst>
              <a:ext uri="{FF2B5EF4-FFF2-40B4-BE49-F238E27FC236}">
                <a16:creationId xmlns:a16="http://schemas.microsoft.com/office/drawing/2014/main" id="{B38D3B2C-A383-5E40-BF61-3974E581D9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468044" y="2191721"/>
            <a:ext cx="4554294" cy="3416191"/>
          </a:xfrm>
          <a:prstGeom prst="rect">
            <a:avLst/>
          </a:prstGeom>
          <a:noFill/>
          <a:ln w="19050">
            <a:solidFill>
              <a:schemeClr val="tx1"/>
            </a:solidFill>
          </a:ln>
        </p:spPr>
      </p:pic>
    </p:spTree>
    <p:extLst>
      <p:ext uri="{BB962C8B-B14F-4D97-AF65-F5344CB8AC3E}">
        <p14:creationId xmlns:p14="http://schemas.microsoft.com/office/powerpoint/2010/main" val="128060517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751662-825F-14EE-DD38-9E0FF160A3FA}"/>
              </a:ext>
            </a:extLst>
          </p:cNvPr>
          <p:cNvSpPr>
            <a:spLocks noGrp="1"/>
          </p:cNvSpPr>
          <p:nvPr>
            <p:ph type="title"/>
          </p:nvPr>
        </p:nvSpPr>
        <p:spPr/>
        <p:txBody>
          <a:bodyPr/>
          <a:lstStyle/>
          <a:p>
            <a:r>
              <a:rPr lang="pl-PL" dirty="0"/>
              <a:t>Ustawa Prawo o szkolnictwie wyższym i nauce (1 z 2)</a:t>
            </a:r>
          </a:p>
        </p:txBody>
      </p:sp>
      <p:sp>
        <p:nvSpPr>
          <p:cNvPr id="3" name="Symbol zastępczy zawartości 2">
            <a:extLst>
              <a:ext uri="{FF2B5EF4-FFF2-40B4-BE49-F238E27FC236}">
                <a16:creationId xmlns:a16="http://schemas.microsoft.com/office/drawing/2014/main" id="{4E9A3007-53AB-CE1D-2103-BDE9F50E7A72}"/>
              </a:ext>
            </a:extLst>
          </p:cNvPr>
          <p:cNvSpPr>
            <a:spLocks noGrp="1"/>
          </p:cNvSpPr>
          <p:nvPr>
            <p:ph idx="1"/>
          </p:nvPr>
        </p:nvSpPr>
        <p:spPr/>
        <p:txBody>
          <a:bodyPr>
            <a:normAutofit/>
          </a:bodyPr>
          <a:lstStyle/>
          <a:p>
            <a:pPr marL="0" indent="0">
              <a:lnSpc>
                <a:spcPct val="120000"/>
              </a:lnSpc>
              <a:spcBef>
                <a:spcPts val="600"/>
              </a:spcBef>
              <a:spcAft>
                <a:spcPts val="600"/>
              </a:spcAft>
              <a:buNone/>
            </a:pPr>
            <a:r>
              <a:rPr lang="pl-PL" dirty="0"/>
              <a:t>Art. 11. 1. Podstawowymi zadaniami uczelni są (…):</a:t>
            </a:r>
          </a:p>
          <a:p>
            <a:pPr marL="0" indent="0">
              <a:lnSpc>
                <a:spcPct val="120000"/>
              </a:lnSpc>
              <a:spcBef>
                <a:spcPts val="600"/>
              </a:spcBef>
              <a:spcAft>
                <a:spcPts val="600"/>
              </a:spcAft>
              <a:buNone/>
            </a:pPr>
            <a:r>
              <a:rPr lang="pl-PL" dirty="0"/>
              <a:t>6) stwarzanie osobom niepełnosprawnym warunków do pełnego udziału w:</a:t>
            </a:r>
          </a:p>
          <a:p>
            <a:pPr marL="914400" lvl="1" indent="-457200">
              <a:buAutoNum type="alphaLcParenR"/>
            </a:pPr>
            <a:r>
              <a:rPr lang="pl-PL" dirty="0"/>
              <a:t>procesie przyjmowania na uczelnię w celu odbywania kształcenia</a:t>
            </a:r>
          </a:p>
          <a:p>
            <a:pPr marL="914400" lvl="1" indent="-457200">
              <a:buAutoNum type="alphaLcParenR"/>
            </a:pPr>
            <a:r>
              <a:rPr lang="pl-PL" dirty="0"/>
              <a:t>kształceniu</a:t>
            </a:r>
          </a:p>
          <a:p>
            <a:pPr marL="914400" lvl="1" indent="-457200">
              <a:buAutoNum type="alphaLcParenR"/>
            </a:pPr>
            <a:r>
              <a:rPr lang="pl-PL" dirty="0"/>
              <a:t>prowadzeniu działalności naukowej</a:t>
            </a:r>
          </a:p>
          <a:p>
            <a:pPr marL="0" indent="0">
              <a:lnSpc>
                <a:spcPct val="120000"/>
              </a:lnSpc>
              <a:spcBef>
                <a:spcPts val="600"/>
              </a:spcBef>
              <a:spcAft>
                <a:spcPts val="600"/>
              </a:spcAft>
              <a:buNone/>
            </a:pPr>
            <a:r>
              <a:rPr lang="pl-PL" dirty="0"/>
              <a:t>Wszystkim osobom z niepełnosprawnościami, we wszystkich formach kształcenia i działalności naukowej</a:t>
            </a:r>
          </a:p>
          <a:p>
            <a:endParaRPr lang="pl-PL" dirty="0"/>
          </a:p>
          <a:p>
            <a:endParaRPr lang="pl-PL" dirty="0"/>
          </a:p>
        </p:txBody>
      </p:sp>
    </p:spTree>
    <p:extLst>
      <p:ext uri="{BB962C8B-B14F-4D97-AF65-F5344CB8AC3E}">
        <p14:creationId xmlns:p14="http://schemas.microsoft.com/office/powerpoint/2010/main" val="381700044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8B66CD7-E8DE-B3DA-6687-B3FDD5AC58DD}"/>
              </a:ext>
            </a:extLst>
          </p:cNvPr>
          <p:cNvSpPr>
            <a:spLocks noGrp="1"/>
          </p:cNvSpPr>
          <p:nvPr>
            <p:ph type="title"/>
          </p:nvPr>
        </p:nvSpPr>
        <p:spPr/>
        <p:txBody>
          <a:bodyPr/>
          <a:lstStyle/>
          <a:p>
            <a:r>
              <a:rPr lang="pl-PL" dirty="0"/>
              <a:t>Ustawa Prawo o szkolnictwie wyższym i nauce (2 z 2)</a:t>
            </a:r>
          </a:p>
        </p:txBody>
      </p:sp>
      <p:sp>
        <p:nvSpPr>
          <p:cNvPr id="3" name="Symbol zastępczy zawartości 2">
            <a:extLst>
              <a:ext uri="{FF2B5EF4-FFF2-40B4-BE49-F238E27FC236}">
                <a16:creationId xmlns:a16="http://schemas.microsoft.com/office/drawing/2014/main" id="{1457BB33-4B17-CB97-06F4-3DB07AB6CE8D}"/>
              </a:ext>
            </a:extLst>
          </p:cNvPr>
          <p:cNvSpPr>
            <a:spLocks noGrp="1"/>
          </p:cNvSpPr>
          <p:nvPr>
            <p:ph idx="1"/>
          </p:nvPr>
        </p:nvSpPr>
        <p:spPr/>
        <p:txBody>
          <a:bodyPr/>
          <a:lstStyle/>
          <a:p>
            <a:pPr marL="0" indent="0">
              <a:spcAft>
                <a:spcPts val="1200"/>
              </a:spcAft>
              <a:buNone/>
            </a:pPr>
            <a:r>
              <a:rPr lang="pl-PL" dirty="0"/>
              <a:t>Art. 365. Środki finansowe na szkolnictwo wyższe i naukę przeznacza się na: (…)</a:t>
            </a:r>
          </a:p>
          <a:p>
            <a:pPr marL="0" indent="0">
              <a:spcAft>
                <a:spcPts val="1200"/>
              </a:spcAft>
              <a:buNone/>
            </a:pPr>
            <a:r>
              <a:rPr lang="pl-PL" dirty="0"/>
              <a:t>6) zadania związane z zapewnieniem osobom niepełnosprawnym </a:t>
            </a:r>
            <a:r>
              <a:rPr lang="pl-PL" b="1" dirty="0"/>
              <a:t>warunków do pełnego udziału </a:t>
            </a:r>
            <a:r>
              <a:rPr lang="pl-PL" dirty="0"/>
              <a:t>w procesie przyjmowania na studia, do szkół doktorskich, kształceniu na studiach i w szkołach doktorskich lub prowadzeniu działalności naukowej;</a:t>
            </a:r>
          </a:p>
          <a:p>
            <a:endParaRPr lang="pl-PL" dirty="0"/>
          </a:p>
        </p:txBody>
      </p:sp>
    </p:spTree>
    <p:extLst>
      <p:ext uri="{BB962C8B-B14F-4D97-AF65-F5344CB8AC3E}">
        <p14:creationId xmlns:p14="http://schemas.microsoft.com/office/powerpoint/2010/main" val="91655442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C3345-443E-41A1-B85A-AC7D8DA0099A}"/>
              </a:ext>
            </a:extLst>
          </p:cNvPr>
          <p:cNvSpPr>
            <a:spLocks noGrp="1"/>
          </p:cNvSpPr>
          <p:nvPr>
            <p:ph type="title"/>
          </p:nvPr>
        </p:nvSpPr>
        <p:spPr/>
        <p:txBody>
          <a:bodyPr/>
          <a:lstStyle/>
          <a:p>
            <a:r>
              <a:rPr lang="pl-PL" dirty="0"/>
              <a:t>Standardy dostępności dla polityki spójności</a:t>
            </a:r>
          </a:p>
        </p:txBody>
      </p:sp>
      <p:sp>
        <p:nvSpPr>
          <p:cNvPr id="3" name="Symbol zastępczy zawartości 2">
            <a:extLst>
              <a:ext uri="{FF2B5EF4-FFF2-40B4-BE49-F238E27FC236}">
                <a16:creationId xmlns:a16="http://schemas.microsoft.com/office/drawing/2014/main" id="{8AFBEB4C-7B0C-4D81-8B42-8196AF674A3E}"/>
              </a:ext>
            </a:extLst>
          </p:cNvPr>
          <p:cNvSpPr>
            <a:spLocks noGrp="1"/>
          </p:cNvSpPr>
          <p:nvPr>
            <p:ph idx="1"/>
          </p:nvPr>
        </p:nvSpPr>
        <p:spPr>
          <a:xfrm>
            <a:off x="838200" y="1550092"/>
            <a:ext cx="10515600" cy="4351338"/>
          </a:xfrm>
        </p:spPr>
        <p:txBody>
          <a:bodyPr>
            <a:noAutofit/>
          </a:bodyPr>
          <a:lstStyle/>
          <a:p>
            <a:pPr marL="0" indent="0">
              <a:spcAft>
                <a:spcPts val="3000"/>
              </a:spcAft>
              <a:buNone/>
            </a:pPr>
            <a:r>
              <a:rPr lang="pl-PL" sz="2200" dirty="0"/>
              <a:t>Zał. nr 2 do Wytycznych w zakresie realizacji zasady równości szans i niedyskryminacji, w tym dostępności dla osób z niepełnosprawnościami oraz zasady równości szans kobiet i mężczyzn w ramach funduszy unijnych na lata 2021-2027</a:t>
            </a:r>
          </a:p>
          <a:p>
            <a:r>
              <a:rPr lang="pl-PL" sz="2200" dirty="0"/>
              <a:t>Standard szkoleniowy</a:t>
            </a:r>
          </a:p>
          <a:p>
            <a:r>
              <a:rPr lang="pl-PL" sz="2200" dirty="0"/>
              <a:t>Standard informacyjno-promocyjny</a:t>
            </a:r>
          </a:p>
          <a:p>
            <a:r>
              <a:rPr lang="pl-PL" sz="2200" dirty="0"/>
              <a:t>Standard transportowy</a:t>
            </a:r>
          </a:p>
          <a:p>
            <a:r>
              <a:rPr lang="pl-PL" sz="2200" dirty="0"/>
              <a:t>Standard cyfrowy</a:t>
            </a:r>
          </a:p>
          <a:p>
            <a:r>
              <a:rPr lang="pl-PL" sz="2200" dirty="0"/>
              <a:t>Standard architektoniczny</a:t>
            </a:r>
          </a:p>
        </p:txBody>
      </p:sp>
    </p:spTree>
    <p:extLst>
      <p:ext uri="{BB962C8B-B14F-4D97-AF65-F5344CB8AC3E}">
        <p14:creationId xmlns:p14="http://schemas.microsoft.com/office/powerpoint/2010/main" val="422146641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D17E3F-A493-FEE7-D369-6C884E282BC3}"/>
              </a:ext>
            </a:extLst>
          </p:cNvPr>
          <p:cNvSpPr>
            <a:spLocks noGrp="1"/>
          </p:cNvSpPr>
          <p:nvPr>
            <p:ph type="title"/>
          </p:nvPr>
        </p:nvSpPr>
        <p:spPr/>
        <p:txBody>
          <a:bodyPr/>
          <a:lstStyle/>
          <a:p>
            <a:r>
              <a:rPr lang="pl-PL" dirty="0"/>
              <a:t>Inne standardy dostępności </a:t>
            </a:r>
          </a:p>
        </p:txBody>
      </p:sp>
      <p:sp>
        <p:nvSpPr>
          <p:cNvPr id="3" name="Symbol zastępczy zawartości 2">
            <a:extLst>
              <a:ext uri="{FF2B5EF4-FFF2-40B4-BE49-F238E27FC236}">
                <a16:creationId xmlns:a16="http://schemas.microsoft.com/office/drawing/2014/main" id="{9841E4BC-7B24-065D-447C-B1A4B06DCFF4}"/>
              </a:ext>
            </a:extLst>
          </p:cNvPr>
          <p:cNvSpPr>
            <a:spLocks noGrp="1"/>
          </p:cNvSpPr>
          <p:nvPr>
            <p:ph idx="1"/>
          </p:nvPr>
        </p:nvSpPr>
        <p:spPr/>
        <p:txBody>
          <a:bodyPr/>
          <a:lstStyle/>
          <a:p>
            <a:r>
              <a:rPr lang="pl-PL" dirty="0"/>
              <a:t>Standardy projektowania budynków dla osób z niepełnosprawnościami od Ministerstwa Rozwoju i Technologii: </a:t>
            </a:r>
            <a:r>
              <a:rPr lang="pl-PL" dirty="0">
                <a:hlinkClick r:id="rId2"/>
              </a:rPr>
              <a:t>budowalne abc</a:t>
            </a:r>
            <a:endParaRPr lang="pl-PL" dirty="0"/>
          </a:p>
          <a:p>
            <a:r>
              <a:rPr lang="pl-PL" dirty="0"/>
              <a:t>Można wspierać się też standardami dostępności innych uczelni, np.</a:t>
            </a:r>
            <a:r>
              <a:rPr lang="pl-PL" dirty="0">
                <a:hlinkClick r:id="rId3"/>
              </a:rPr>
              <a:t> Uniwersytet Warszawski</a:t>
            </a:r>
            <a:r>
              <a:rPr lang="pl-PL" dirty="0"/>
              <a:t>, </a:t>
            </a:r>
            <a:r>
              <a:rPr lang="pl-PL" dirty="0">
                <a:hlinkClick r:id="rId4"/>
              </a:rPr>
              <a:t>Akademia Górniczo-Hutnicza w Krakowie</a:t>
            </a:r>
            <a:r>
              <a:rPr lang="pl-PL" dirty="0"/>
              <a:t>, </a:t>
            </a:r>
            <a:r>
              <a:rPr lang="pl-PL" dirty="0">
                <a:hlinkClick r:id="rId5"/>
              </a:rPr>
              <a:t>Politechnika Wrocławska</a:t>
            </a:r>
            <a:endParaRPr lang="pl-PL" dirty="0"/>
          </a:p>
          <a:p>
            <a:pPr lvl="1"/>
            <a:r>
              <a:rPr lang="pl-PL" dirty="0"/>
              <a:t>Standardy architektoniczne, cyfrowe, informacyjne, komunikacyjne, organizacji wydarzeń (stacjonarnych, online), …</a:t>
            </a:r>
          </a:p>
        </p:txBody>
      </p:sp>
    </p:spTree>
    <p:extLst>
      <p:ext uri="{BB962C8B-B14F-4D97-AF65-F5344CB8AC3E}">
        <p14:creationId xmlns:p14="http://schemas.microsoft.com/office/powerpoint/2010/main" val="116876545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AB105E-0AF8-951B-E880-3F2D9F61F4B7}"/>
              </a:ext>
            </a:extLst>
          </p:cNvPr>
          <p:cNvSpPr>
            <a:spLocks noGrp="1"/>
          </p:cNvSpPr>
          <p:nvPr>
            <p:ph type="title"/>
          </p:nvPr>
        </p:nvSpPr>
        <p:spPr/>
        <p:txBody>
          <a:bodyPr/>
          <a:lstStyle/>
          <a:p>
            <a:r>
              <a:rPr lang="pl-PL" dirty="0"/>
              <a:t>Aspekty prawne związane z dyskryminacją</a:t>
            </a:r>
          </a:p>
        </p:txBody>
      </p:sp>
      <p:sp>
        <p:nvSpPr>
          <p:cNvPr id="3" name="Symbol zastępczy tekstu 2">
            <a:extLst>
              <a:ext uri="{FF2B5EF4-FFF2-40B4-BE49-F238E27FC236}">
                <a16:creationId xmlns:a16="http://schemas.microsoft.com/office/drawing/2014/main" id="{727EF5A9-CE6F-C6BA-3DE9-622E3482F900}"/>
              </a:ext>
            </a:extLst>
          </p:cNvPr>
          <p:cNvSpPr>
            <a:spLocks noGrp="1"/>
          </p:cNvSpPr>
          <p:nvPr>
            <p:ph type="body" idx="1"/>
          </p:nvPr>
        </p:nvSpPr>
        <p:spPr/>
        <p:txBody>
          <a:bodyPr/>
          <a:lstStyle/>
          <a:p>
            <a:r>
              <a:rPr lang="pl-PL" dirty="0"/>
              <a:t>Mechanizm dyskryminacji</a:t>
            </a:r>
          </a:p>
          <a:p>
            <a:r>
              <a:rPr lang="pl-PL" dirty="0"/>
              <a:t>Poziomy i rodzaje dyskryminacji</a:t>
            </a:r>
          </a:p>
        </p:txBody>
      </p:sp>
      <p:pic>
        <p:nvPicPr>
          <p:cNvPr id="4" name="Picture 2">
            <a:extLst>
              <a:ext uri="{FF2B5EF4-FFF2-40B4-BE49-F238E27FC236}">
                <a16:creationId xmlns:a16="http://schemas.microsoft.com/office/drawing/2014/main" id="{26B4386C-7956-5767-991A-6FFBC3CBE76B}"/>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72340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A5843F-2726-F66D-B06B-F419DE282601}"/>
              </a:ext>
            </a:extLst>
          </p:cNvPr>
          <p:cNvSpPr>
            <a:spLocks noGrp="1"/>
          </p:cNvSpPr>
          <p:nvPr>
            <p:ph type="title"/>
          </p:nvPr>
        </p:nvSpPr>
        <p:spPr/>
        <p:txBody>
          <a:bodyPr/>
          <a:lstStyle/>
          <a:p>
            <a:r>
              <a:rPr lang="pl-PL" dirty="0"/>
              <a:t>Mechanizm – łańcuch dyskryminacji</a:t>
            </a:r>
          </a:p>
        </p:txBody>
      </p:sp>
      <p:pic>
        <p:nvPicPr>
          <p:cNvPr id="4" name="Symbol zastępczy zawartości 3" descr="schemat łańcucha dyskryminacji: stereotyp (uogólnione przekonanie o grupie), uprzedzenie (postawa zbudowana na stereotypie i uczuciach), dyskryminacja (zachowanie wobec osób ze stereotypizowanej grupy)">
            <a:extLst>
              <a:ext uri="{FF2B5EF4-FFF2-40B4-BE49-F238E27FC236}">
                <a16:creationId xmlns:a16="http://schemas.microsoft.com/office/drawing/2014/main" id="{74B69C80-6901-7BD9-B7B3-E0A776A83EA4}"/>
              </a:ext>
            </a:extLst>
          </p:cNvPr>
          <p:cNvPicPr>
            <a:picLocks noGrp="1" noChangeAspect="1"/>
          </p:cNvPicPr>
          <p:nvPr>
            <p:ph idx="1"/>
          </p:nvPr>
        </p:nvPicPr>
        <p:blipFill>
          <a:blip r:embed="rId2"/>
          <a:stretch>
            <a:fillRect/>
          </a:stretch>
        </p:blipFill>
        <p:spPr>
          <a:xfrm>
            <a:off x="574228" y="1925780"/>
            <a:ext cx="11043544" cy="3006440"/>
          </a:xfrm>
          <a:prstGeom prst="rect">
            <a:avLst/>
          </a:prstGeom>
        </p:spPr>
      </p:pic>
    </p:spTree>
    <p:extLst>
      <p:ext uri="{BB962C8B-B14F-4D97-AF65-F5344CB8AC3E}">
        <p14:creationId xmlns:p14="http://schemas.microsoft.com/office/powerpoint/2010/main" val="417332410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3DEA6CF-BA96-AA6E-2739-39BD170F6432}"/>
              </a:ext>
            </a:extLst>
          </p:cNvPr>
          <p:cNvSpPr>
            <a:spLocks noGrp="1"/>
          </p:cNvSpPr>
          <p:nvPr>
            <p:ph type="title"/>
          </p:nvPr>
        </p:nvSpPr>
        <p:spPr/>
        <p:txBody>
          <a:bodyPr/>
          <a:lstStyle/>
          <a:p>
            <a:r>
              <a:rPr lang="pl-PL" dirty="0"/>
              <a:t>Dyskryminacja (1 z 3)</a:t>
            </a:r>
          </a:p>
        </p:txBody>
      </p:sp>
      <p:sp>
        <p:nvSpPr>
          <p:cNvPr id="3" name="Symbol zastępczy zawartości 2">
            <a:extLst>
              <a:ext uri="{FF2B5EF4-FFF2-40B4-BE49-F238E27FC236}">
                <a16:creationId xmlns:a16="http://schemas.microsoft.com/office/drawing/2014/main" id="{0A6922B5-CDC1-1B11-75CF-119F4E8F92AD}"/>
              </a:ext>
            </a:extLst>
          </p:cNvPr>
          <p:cNvSpPr>
            <a:spLocks noGrp="1"/>
          </p:cNvSpPr>
          <p:nvPr>
            <p:ph idx="1"/>
          </p:nvPr>
        </p:nvSpPr>
        <p:spPr/>
        <p:txBody>
          <a:bodyPr/>
          <a:lstStyle/>
          <a:p>
            <a:r>
              <a:rPr lang="pl-PL" dirty="0"/>
              <a:t>Świadome lub nieświadome niesprawiedliwe traktowanie osób ze względu na domniemaną lub rzeczywistą przynależność do grupy (przesłanki dyskryminacji np. wiek, płeć, pochodzenie, niepełnosprawność)</a:t>
            </a:r>
          </a:p>
        </p:txBody>
      </p:sp>
    </p:spTree>
    <p:extLst>
      <p:ext uri="{BB962C8B-B14F-4D97-AF65-F5344CB8AC3E}">
        <p14:creationId xmlns:p14="http://schemas.microsoft.com/office/powerpoint/2010/main" val="289391601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90CC5-F292-F99E-6D81-E16D2925FBC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FC4D0A6-4669-091E-281A-6579E0D46752}"/>
              </a:ext>
            </a:extLst>
          </p:cNvPr>
          <p:cNvSpPr>
            <a:spLocks noGrp="1"/>
          </p:cNvSpPr>
          <p:nvPr>
            <p:ph type="title"/>
          </p:nvPr>
        </p:nvSpPr>
        <p:spPr/>
        <p:txBody>
          <a:bodyPr/>
          <a:lstStyle/>
          <a:p>
            <a:r>
              <a:rPr lang="pl-PL" dirty="0"/>
              <a:t>Dyskryminacja (2 z 3)</a:t>
            </a:r>
          </a:p>
        </p:txBody>
      </p:sp>
      <p:sp>
        <p:nvSpPr>
          <p:cNvPr id="3" name="Symbol zastępczy zawartości 2">
            <a:extLst>
              <a:ext uri="{FF2B5EF4-FFF2-40B4-BE49-F238E27FC236}">
                <a16:creationId xmlns:a16="http://schemas.microsoft.com/office/drawing/2014/main" id="{E7C197EB-F021-7445-B052-A5A1EF717DCE}"/>
              </a:ext>
            </a:extLst>
          </p:cNvPr>
          <p:cNvSpPr>
            <a:spLocks noGrp="1"/>
          </p:cNvSpPr>
          <p:nvPr>
            <p:ph idx="1"/>
          </p:nvPr>
        </p:nvSpPr>
        <p:spPr/>
        <p:txBody>
          <a:bodyPr/>
          <a:lstStyle/>
          <a:p>
            <a:r>
              <a:rPr lang="pl-PL" dirty="0"/>
              <a:t>Polegające na utrudnieniu im równego i sprawiedliwego dostępu do przysługujących im praw i zasobów społecznych (np. edukacja, rozwój, praca, rozrywka)</a:t>
            </a:r>
          </a:p>
        </p:txBody>
      </p:sp>
    </p:spTree>
    <p:extLst>
      <p:ext uri="{BB962C8B-B14F-4D97-AF65-F5344CB8AC3E}">
        <p14:creationId xmlns:p14="http://schemas.microsoft.com/office/powerpoint/2010/main" val="65685265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03AC-4CD4-4C46-1869-A9ED074559E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9A6CABCF-059A-E462-F2B8-9359C0DE8A74}"/>
              </a:ext>
            </a:extLst>
          </p:cNvPr>
          <p:cNvSpPr>
            <a:spLocks noGrp="1"/>
          </p:cNvSpPr>
          <p:nvPr>
            <p:ph type="title"/>
          </p:nvPr>
        </p:nvSpPr>
        <p:spPr/>
        <p:txBody>
          <a:bodyPr/>
          <a:lstStyle/>
          <a:p>
            <a:r>
              <a:rPr lang="pl-PL" dirty="0"/>
              <a:t>Dyskryminacja (3 z 3)</a:t>
            </a:r>
          </a:p>
        </p:txBody>
      </p:sp>
      <p:sp>
        <p:nvSpPr>
          <p:cNvPr id="3" name="Symbol zastępczy zawartości 2">
            <a:extLst>
              <a:ext uri="{FF2B5EF4-FFF2-40B4-BE49-F238E27FC236}">
                <a16:creationId xmlns:a16="http://schemas.microsoft.com/office/drawing/2014/main" id="{02ACB0D2-0506-3D0B-0C12-D5EFD21DD665}"/>
              </a:ext>
            </a:extLst>
          </p:cNvPr>
          <p:cNvSpPr>
            <a:spLocks noGrp="1"/>
          </p:cNvSpPr>
          <p:nvPr>
            <p:ph idx="1"/>
          </p:nvPr>
        </p:nvSpPr>
        <p:spPr/>
        <p:txBody>
          <a:bodyPr/>
          <a:lstStyle/>
          <a:p>
            <a:r>
              <a:rPr lang="pl-PL" dirty="0"/>
              <a:t>Może polegać na podjęciu działania utrudniającego dostępu do praw i zasobów lub zaniechaniu działania zapewniającego im ten dostęp</a:t>
            </a:r>
          </a:p>
        </p:txBody>
      </p:sp>
    </p:spTree>
    <p:extLst>
      <p:ext uri="{BB962C8B-B14F-4D97-AF65-F5344CB8AC3E}">
        <p14:creationId xmlns:p14="http://schemas.microsoft.com/office/powerpoint/2010/main" val="57978779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7865B3-D8A3-85CE-D4AD-A8038380D989}"/>
              </a:ext>
            </a:extLst>
          </p:cNvPr>
          <p:cNvSpPr>
            <a:spLocks noGrp="1"/>
          </p:cNvSpPr>
          <p:nvPr>
            <p:ph type="title"/>
          </p:nvPr>
        </p:nvSpPr>
        <p:spPr/>
        <p:txBody>
          <a:bodyPr/>
          <a:lstStyle/>
          <a:p>
            <a:r>
              <a:rPr lang="pl-PL" dirty="0"/>
              <a:t>Poziomy dyskryminacji</a:t>
            </a:r>
          </a:p>
        </p:txBody>
      </p:sp>
      <p:sp>
        <p:nvSpPr>
          <p:cNvPr id="3" name="Symbol zastępczy zawartości 2">
            <a:extLst>
              <a:ext uri="{FF2B5EF4-FFF2-40B4-BE49-F238E27FC236}">
                <a16:creationId xmlns:a16="http://schemas.microsoft.com/office/drawing/2014/main" id="{CA7D5EE2-5EA3-037F-9E5E-1A076412CE2D}"/>
              </a:ext>
            </a:extLst>
          </p:cNvPr>
          <p:cNvSpPr>
            <a:spLocks noGrp="1"/>
          </p:cNvSpPr>
          <p:nvPr>
            <p:ph idx="1"/>
          </p:nvPr>
        </p:nvSpPr>
        <p:spPr/>
        <p:txBody>
          <a:bodyPr/>
          <a:lstStyle/>
          <a:p>
            <a:r>
              <a:rPr lang="pl-PL" dirty="0"/>
              <a:t>Indywidualny</a:t>
            </a:r>
          </a:p>
          <a:p>
            <a:r>
              <a:rPr lang="pl-PL" dirty="0"/>
              <a:t>Instytucjonalny </a:t>
            </a:r>
          </a:p>
          <a:p>
            <a:r>
              <a:rPr lang="pl-PL" dirty="0"/>
              <a:t>Strukturalny</a:t>
            </a:r>
          </a:p>
          <a:p>
            <a:endParaRPr lang="pl-PL" dirty="0"/>
          </a:p>
        </p:txBody>
      </p:sp>
    </p:spTree>
    <p:extLst>
      <p:ext uri="{BB962C8B-B14F-4D97-AF65-F5344CB8AC3E}">
        <p14:creationId xmlns:p14="http://schemas.microsoft.com/office/powerpoint/2010/main" val="3404832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9FE444E-9BC9-85CE-3543-63B46801C589}"/>
              </a:ext>
            </a:extLst>
          </p:cNvPr>
          <p:cNvSpPr>
            <a:spLocks noGrp="1"/>
          </p:cNvSpPr>
          <p:nvPr>
            <p:ph type="title"/>
          </p:nvPr>
        </p:nvSpPr>
        <p:spPr/>
        <p:txBody>
          <a:bodyPr/>
          <a:lstStyle/>
          <a:p>
            <a:r>
              <a:rPr lang="pl-PL" dirty="0"/>
              <a:t>Projektowanie uniwersalne a racjonalne usprawnienia</a:t>
            </a:r>
          </a:p>
        </p:txBody>
      </p:sp>
      <p:sp>
        <p:nvSpPr>
          <p:cNvPr id="3" name="Symbol zastępczy zawartości 2">
            <a:extLst>
              <a:ext uri="{FF2B5EF4-FFF2-40B4-BE49-F238E27FC236}">
                <a16:creationId xmlns:a16="http://schemas.microsoft.com/office/drawing/2014/main" id="{C4759F74-F80F-C924-3D62-E50CF731B29B}"/>
              </a:ext>
            </a:extLst>
          </p:cNvPr>
          <p:cNvSpPr>
            <a:spLocks noGrp="1"/>
          </p:cNvSpPr>
          <p:nvPr>
            <p:ph idx="1"/>
          </p:nvPr>
        </p:nvSpPr>
        <p:spPr>
          <a:xfrm>
            <a:off x="838200" y="1690688"/>
            <a:ext cx="10515600" cy="832515"/>
          </a:xfrm>
        </p:spPr>
        <p:txBody>
          <a:bodyPr>
            <a:normAutofit fontScale="92500"/>
          </a:bodyPr>
          <a:lstStyle/>
          <a:p>
            <a:pPr marL="0" indent="0">
              <a:buNone/>
            </a:pPr>
            <a:r>
              <a:rPr lang="pl-PL" dirty="0"/>
              <a:t>Różnica między projektowaniem uniwersalnym a racjonalnym usprawnieniem</a:t>
            </a:r>
          </a:p>
          <a:p>
            <a:endParaRPr lang="pl-PL" dirty="0"/>
          </a:p>
        </p:txBody>
      </p:sp>
      <p:pic>
        <p:nvPicPr>
          <p:cNvPr id="5" name="Obraz 4" descr="jedno wejście dostępne dla wszystkich.">
            <a:extLst>
              <a:ext uri="{FF2B5EF4-FFF2-40B4-BE49-F238E27FC236}">
                <a16:creationId xmlns:a16="http://schemas.microsoft.com/office/drawing/2014/main" id="{D4139D1E-6F4A-DD16-A82E-8B8CCABDA167}"/>
              </a:ext>
            </a:extLst>
          </p:cNvPr>
          <p:cNvPicPr>
            <a:picLocks noChangeAspect="1"/>
          </p:cNvPicPr>
          <p:nvPr/>
        </p:nvPicPr>
        <p:blipFill>
          <a:blip r:embed="rId3" cstate="print">
            <a:extLst>
              <a:ext uri="{28A0092B-C50C-407E-A947-70E740481C1C}">
                <a14:useLocalDpi xmlns:a14="http://schemas.microsoft.com/office/drawing/2010/main" val="0"/>
              </a:ext>
            </a:extLst>
          </a:blip>
          <a:srcRect b="11627"/>
          <a:stretch>
            <a:fillRect/>
          </a:stretch>
        </p:blipFill>
        <p:spPr>
          <a:xfrm>
            <a:off x="2324818" y="2318593"/>
            <a:ext cx="2661161" cy="3955208"/>
          </a:xfrm>
          <a:prstGeom prst="rect">
            <a:avLst/>
          </a:prstGeom>
          <a:ln w="19050">
            <a:solidFill>
              <a:schemeClr val="tx1"/>
            </a:solidFill>
          </a:ln>
        </p:spPr>
      </p:pic>
      <p:pic>
        <p:nvPicPr>
          <p:cNvPr id="4" name="Obraz 3" descr="obok schodów prowadzących do wejścia jest zapewniona pochylnia">
            <a:extLst>
              <a:ext uri="{FF2B5EF4-FFF2-40B4-BE49-F238E27FC236}">
                <a16:creationId xmlns:a16="http://schemas.microsoft.com/office/drawing/2014/main" id="{4A4F044A-686A-82A3-D1E5-79AB4ABED8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241789" y="2812789"/>
            <a:ext cx="3955208" cy="2966815"/>
          </a:xfrm>
          <a:prstGeom prst="rect">
            <a:avLst/>
          </a:prstGeom>
          <a:noFill/>
          <a:ln w="19050">
            <a:solidFill>
              <a:schemeClr val="tx1"/>
            </a:solidFill>
          </a:ln>
        </p:spPr>
      </p:pic>
    </p:spTree>
    <p:extLst>
      <p:ext uri="{BB962C8B-B14F-4D97-AF65-F5344CB8AC3E}">
        <p14:creationId xmlns:p14="http://schemas.microsoft.com/office/powerpoint/2010/main" val="187801196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B28E19-9EE9-ED6E-52D2-1D66D6526F3D}"/>
              </a:ext>
            </a:extLst>
          </p:cNvPr>
          <p:cNvSpPr>
            <a:spLocks noGrp="1"/>
          </p:cNvSpPr>
          <p:nvPr>
            <p:ph type="title"/>
          </p:nvPr>
        </p:nvSpPr>
        <p:spPr/>
        <p:txBody>
          <a:bodyPr/>
          <a:lstStyle/>
          <a:p>
            <a:r>
              <a:rPr lang="pl-PL" dirty="0"/>
              <a:t>Rodzaje dyskryminacji (1 z 2)</a:t>
            </a:r>
          </a:p>
        </p:txBody>
      </p:sp>
      <p:sp>
        <p:nvSpPr>
          <p:cNvPr id="3" name="Symbol zastępczy zawartości 2">
            <a:extLst>
              <a:ext uri="{FF2B5EF4-FFF2-40B4-BE49-F238E27FC236}">
                <a16:creationId xmlns:a16="http://schemas.microsoft.com/office/drawing/2014/main" id="{48CC26EA-C47F-D4F2-1BB5-A1E22BFD966E}"/>
              </a:ext>
            </a:extLst>
          </p:cNvPr>
          <p:cNvSpPr>
            <a:spLocks noGrp="1"/>
          </p:cNvSpPr>
          <p:nvPr>
            <p:ph idx="1"/>
          </p:nvPr>
        </p:nvSpPr>
        <p:spPr/>
        <p:txBody>
          <a:bodyPr/>
          <a:lstStyle/>
          <a:p>
            <a:r>
              <a:rPr lang="pl-PL" dirty="0"/>
              <a:t>Bezpośrednia</a:t>
            </a:r>
          </a:p>
          <a:p>
            <a:r>
              <a:rPr lang="pl-PL" dirty="0"/>
              <a:t>Pośrednia</a:t>
            </a:r>
          </a:p>
          <a:p>
            <a:r>
              <a:rPr lang="pl-PL" dirty="0"/>
              <a:t>Zachęcanie do dyskryminacji</a:t>
            </a:r>
          </a:p>
          <a:p>
            <a:r>
              <a:rPr lang="pl-PL" dirty="0"/>
              <a:t>Nakaz dyskryminacji</a:t>
            </a:r>
          </a:p>
          <a:p>
            <a:r>
              <a:rPr lang="pl-PL" dirty="0"/>
              <a:t>Molestowanie </a:t>
            </a:r>
          </a:p>
          <a:p>
            <a:r>
              <a:rPr lang="pl-PL" dirty="0"/>
              <a:t>Molestowanie seksualne </a:t>
            </a:r>
          </a:p>
          <a:p>
            <a:r>
              <a:rPr lang="pl-PL" dirty="0"/>
              <a:t>Mobbing</a:t>
            </a:r>
          </a:p>
        </p:txBody>
      </p:sp>
    </p:spTree>
    <p:extLst>
      <p:ext uri="{BB962C8B-B14F-4D97-AF65-F5344CB8AC3E}">
        <p14:creationId xmlns:p14="http://schemas.microsoft.com/office/powerpoint/2010/main" val="120615711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C211BA-DA14-3B87-2B92-E6E4AEB455AC}"/>
              </a:ext>
            </a:extLst>
          </p:cNvPr>
          <p:cNvSpPr>
            <a:spLocks noGrp="1"/>
          </p:cNvSpPr>
          <p:nvPr>
            <p:ph type="title"/>
          </p:nvPr>
        </p:nvSpPr>
        <p:spPr/>
        <p:txBody>
          <a:bodyPr/>
          <a:lstStyle/>
          <a:p>
            <a:r>
              <a:rPr lang="pl-PL" dirty="0"/>
              <a:t>Rodzaje dyskryminacji (2 z 2)</a:t>
            </a:r>
          </a:p>
        </p:txBody>
      </p:sp>
      <p:sp>
        <p:nvSpPr>
          <p:cNvPr id="3" name="Symbol zastępczy zawartości 2">
            <a:extLst>
              <a:ext uri="{FF2B5EF4-FFF2-40B4-BE49-F238E27FC236}">
                <a16:creationId xmlns:a16="http://schemas.microsoft.com/office/drawing/2014/main" id="{A2C66C9E-5718-5C1C-1875-CD692D067557}"/>
              </a:ext>
            </a:extLst>
          </p:cNvPr>
          <p:cNvSpPr>
            <a:spLocks noGrp="1"/>
          </p:cNvSpPr>
          <p:nvPr>
            <p:ph idx="1"/>
          </p:nvPr>
        </p:nvSpPr>
        <p:spPr/>
        <p:txBody>
          <a:bodyPr/>
          <a:lstStyle/>
          <a:p>
            <a:r>
              <a:rPr lang="pl-PL" dirty="0"/>
              <a:t>Dyskryminacja krzyżowa (wieloraka)</a:t>
            </a:r>
          </a:p>
          <a:p>
            <a:r>
              <a:rPr lang="pl-PL" dirty="0"/>
              <a:t>Dyskryminacja przez asumpcję</a:t>
            </a:r>
          </a:p>
          <a:p>
            <a:r>
              <a:rPr lang="pl-PL" dirty="0"/>
              <a:t>Dyskryminacja przez asocjację </a:t>
            </a:r>
          </a:p>
          <a:p>
            <a:r>
              <a:rPr lang="pl-PL" dirty="0"/>
              <a:t>Mikronierówności </a:t>
            </a:r>
          </a:p>
        </p:txBody>
      </p:sp>
    </p:spTree>
    <p:extLst>
      <p:ext uri="{BB962C8B-B14F-4D97-AF65-F5344CB8AC3E}">
        <p14:creationId xmlns:p14="http://schemas.microsoft.com/office/powerpoint/2010/main" val="307378884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3E5781-C105-6ED9-261F-5E118EDAE719}"/>
              </a:ext>
            </a:extLst>
          </p:cNvPr>
          <p:cNvSpPr>
            <a:spLocks noGrp="1"/>
          </p:cNvSpPr>
          <p:nvPr>
            <p:ph type="title"/>
          </p:nvPr>
        </p:nvSpPr>
        <p:spPr/>
        <p:txBody>
          <a:bodyPr/>
          <a:lstStyle/>
          <a:p>
            <a:r>
              <a:rPr lang="pl-PL" dirty="0"/>
              <a:t>Przykłady dyskryminacji</a:t>
            </a:r>
          </a:p>
        </p:txBody>
      </p:sp>
      <p:sp>
        <p:nvSpPr>
          <p:cNvPr id="4" name="Symbol zastępczy zawartości 3">
            <a:extLst>
              <a:ext uri="{FF2B5EF4-FFF2-40B4-BE49-F238E27FC236}">
                <a16:creationId xmlns:a16="http://schemas.microsoft.com/office/drawing/2014/main" id="{F9510705-3219-00EB-6EAB-5A75125F77A1}"/>
              </a:ext>
            </a:extLst>
          </p:cNvPr>
          <p:cNvSpPr>
            <a:spLocks noGrp="1"/>
          </p:cNvSpPr>
          <p:nvPr>
            <p:ph sz="half" idx="1"/>
          </p:nvPr>
        </p:nvSpPr>
        <p:spPr/>
        <p:txBody>
          <a:bodyPr/>
          <a:lstStyle/>
          <a:p>
            <a:r>
              <a:rPr lang="pl-PL" dirty="0"/>
              <a:t>Seksizm</a:t>
            </a:r>
          </a:p>
          <a:p>
            <a:r>
              <a:rPr lang="pl-PL" dirty="0"/>
              <a:t>Mizoginia</a:t>
            </a:r>
          </a:p>
          <a:p>
            <a:r>
              <a:rPr lang="pl-PL" dirty="0"/>
              <a:t>Mizoandria</a:t>
            </a:r>
          </a:p>
          <a:p>
            <a:r>
              <a:rPr lang="pl-PL" dirty="0"/>
              <a:t>Homofobia</a:t>
            </a:r>
          </a:p>
          <a:p>
            <a:r>
              <a:rPr lang="pl-PL" dirty="0"/>
              <a:t>Enbyfobia </a:t>
            </a:r>
          </a:p>
          <a:p>
            <a:r>
              <a:rPr lang="pl-PL" dirty="0"/>
              <a:t>Transfobia</a:t>
            </a:r>
          </a:p>
          <a:p>
            <a:endParaRPr lang="pl-PL" dirty="0"/>
          </a:p>
        </p:txBody>
      </p:sp>
      <p:sp>
        <p:nvSpPr>
          <p:cNvPr id="5" name="Symbol zastępczy zawartości 4">
            <a:extLst>
              <a:ext uri="{FF2B5EF4-FFF2-40B4-BE49-F238E27FC236}">
                <a16:creationId xmlns:a16="http://schemas.microsoft.com/office/drawing/2014/main" id="{09C1A7A6-DDA7-42EF-D4AF-56D80E965DBF}"/>
              </a:ext>
            </a:extLst>
          </p:cNvPr>
          <p:cNvSpPr>
            <a:spLocks noGrp="1"/>
          </p:cNvSpPr>
          <p:nvPr>
            <p:ph sz="half" idx="2"/>
          </p:nvPr>
        </p:nvSpPr>
        <p:spPr/>
        <p:txBody>
          <a:bodyPr/>
          <a:lstStyle/>
          <a:p>
            <a:r>
              <a:rPr lang="pl-PL" dirty="0"/>
              <a:t>Ageizm</a:t>
            </a:r>
          </a:p>
          <a:p>
            <a:r>
              <a:rPr lang="pl-PL" dirty="0"/>
              <a:t>Adultyzm</a:t>
            </a:r>
          </a:p>
          <a:p>
            <a:r>
              <a:rPr lang="pl-PL" b="1" dirty="0"/>
              <a:t>Ableizm</a:t>
            </a:r>
          </a:p>
          <a:p>
            <a:r>
              <a:rPr lang="pl-PL" dirty="0"/>
              <a:t>Ksenofobia</a:t>
            </a:r>
          </a:p>
          <a:p>
            <a:r>
              <a:rPr lang="pl-PL" dirty="0"/>
              <a:t>Rasizm</a:t>
            </a:r>
          </a:p>
          <a:p>
            <a:r>
              <a:rPr lang="pl-PL" dirty="0" err="1"/>
              <a:t>Heteroseksizm</a:t>
            </a:r>
            <a:r>
              <a:rPr lang="pl-PL" dirty="0"/>
              <a:t>  </a:t>
            </a:r>
          </a:p>
        </p:txBody>
      </p:sp>
    </p:spTree>
    <p:extLst>
      <p:ext uri="{BB962C8B-B14F-4D97-AF65-F5344CB8AC3E}">
        <p14:creationId xmlns:p14="http://schemas.microsoft.com/office/powerpoint/2010/main" val="54606902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6E8960-2A02-7A8F-A234-99640AE5BC61}"/>
              </a:ext>
            </a:extLst>
          </p:cNvPr>
          <p:cNvSpPr>
            <a:spLocks noGrp="1"/>
          </p:cNvSpPr>
          <p:nvPr>
            <p:ph type="title"/>
          </p:nvPr>
        </p:nvSpPr>
        <p:spPr/>
        <p:txBody>
          <a:bodyPr/>
          <a:lstStyle/>
          <a:p>
            <a:r>
              <a:rPr lang="pl-PL" dirty="0"/>
              <a:t>Dyskryminacja ze względu na niepełnosprawność</a:t>
            </a:r>
          </a:p>
        </p:txBody>
      </p:sp>
      <p:sp>
        <p:nvSpPr>
          <p:cNvPr id="3" name="Symbol zastępczy zawartości 2">
            <a:extLst>
              <a:ext uri="{FF2B5EF4-FFF2-40B4-BE49-F238E27FC236}">
                <a16:creationId xmlns:a16="http://schemas.microsoft.com/office/drawing/2014/main" id="{8186B4C5-2509-A7EF-E29F-3D085502C42E}"/>
              </a:ext>
            </a:extLst>
          </p:cNvPr>
          <p:cNvSpPr>
            <a:spLocks noGrp="1"/>
          </p:cNvSpPr>
          <p:nvPr>
            <p:ph idx="1"/>
          </p:nvPr>
        </p:nvSpPr>
        <p:spPr/>
        <p:txBody>
          <a:bodyPr>
            <a:normAutofit fontScale="92500"/>
          </a:bodyPr>
          <a:lstStyle/>
          <a:p>
            <a:pPr marL="0" indent="0">
              <a:buNone/>
            </a:pPr>
            <a:r>
              <a:rPr lang="pl-PL" b="1" dirty="0"/>
              <a:t>ABLEIZM</a:t>
            </a:r>
          </a:p>
          <a:p>
            <a:r>
              <a:rPr lang="pl-PL" dirty="0"/>
              <a:t>wszelkie </a:t>
            </a:r>
            <a:r>
              <a:rPr lang="pl-PL" b="1" dirty="0"/>
              <a:t>formy różnicowania, wykluczania lub </a:t>
            </a:r>
            <a:r>
              <a:rPr lang="pl-PL" dirty="0"/>
              <a:t>ograniczania ze względu na niepełnosprawność, </a:t>
            </a:r>
          </a:p>
          <a:p>
            <a:r>
              <a:rPr lang="pl-PL" dirty="0"/>
              <a:t>których </a:t>
            </a:r>
            <a:r>
              <a:rPr lang="pl-PL" b="1" dirty="0"/>
              <a:t>celem lub wynikiem </a:t>
            </a:r>
            <a:r>
              <a:rPr lang="pl-PL" dirty="0"/>
              <a:t>jest </a:t>
            </a:r>
          </a:p>
          <a:p>
            <a:r>
              <a:rPr lang="pl-PL" b="1" dirty="0"/>
              <a:t>utrudnienie lub uniemożliwienie </a:t>
            </a:r>
            <a:r>
              <a:rPr lang="pl-PL" dirty="0"/>
              <a:t>uznania, korzystania lub egzekwowania wszelkich praw człowieka i fundamentalnych swobód, na równych zasadach z innymi obywatelami, w sferze politycznej, gospodarczej, społecznej </a:t>
            </a:r>
          </a:p>
          <a:p>
            <a:pPr marL="0" indent="0">
              <a:buNone/>
            </a:pPr>
            <a:r>
              <a:rPr lang="pl-PL" dirty="0"/>
              <a:t>(Konwencja ONZ o prawach osób niepełnosprawnych, 2006)</a:t>
            </a:r>
          </a:p>
          <a:p>
            <a:endParaRPr lang="pl-PL" dirty="0"/>
          </a:p>
        </p:txBody>
      </p:sp>
    </p:spTree>
    <p:extLst>
      <p:ext uri="{BB962C8B-B14F-4D97-AF65-F5344CB8AC3E}">
        <p14:creationId xmlns:p14="http://schemas.microsoft.com/office/powerpoint/2010/main" val="411825091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50B648-909E-BFCF-A990-167BA27B6A23}"/>
              </a:ext>
            </a:extLst>
          </p:cNvPr>
          <p:cNvSpPr>
            <a:spLocks noGrp="1"/>
          </p:cNvSpPr>
          <p:nvPr>
            <p:ph type="title"/>
          </p:nvPr>
        </p:nvSpPr>
        <p:spPr/>
        <p:txBody>
          <a:bodyPr/>
          <a:lstStyle/>
          <a:p>
            <a:r>
              <a:rPr lang="pl-PL" dirty="0"/>
              <a:t>Przykłady dyskryminacji na uczelni</a:t>
            </a:r>
          </a:p>
        </p:txBody>
      </p:sp>
      <p:sp>
        <p:nvSpPr>
          <p:cNvPr id="3" name="Symbol zastępczy zawartości 2">
            <a:extLst>
              <a:ext uri="{FF2B5EF4-FFF2-40B4-BE49-F238E27FC236}">
                <a16:creationId xmlns:a16="http://schemas.microsoft.com/office/drawing/2014/main" id="{B055E5FB-BE1C-6DAA-313D-FBA8115A464E}"/>
              </a:ext>
            </a:extLst>
          </p:cNvPr>
          <p:cNvSpPr>
            <a:spLocks noGrp="1"/>
          </p:cNvSpPr>
          <p:nvPr>
            <p:ph idx="1"/>
          </p:nvPr>
        </p:nvSpPr>
        <p:spPr/>
        <p:txBody>
          <a:bodyPr/>
          <a:lstStyle/>
          <a:p>
            <a:r>
              <a:rPr lang="pl-PL" dirty="0"/>
              <a:t>Odmowa osobie z trudnościami w komunikowaniu się zamiany formy egzaminu z ustnej na pisemną</a:t>
            </a:r>
          </a:p>
          <a:p>
            <a:r>
              <a:rPr lang="pl-PL" dirty="0"/>
              <a:t>Odmowa osobie posługującej się językiem migowym zdawania egzaminu przy pomocy tłumacza języka migowego</a:t>
            </a:r>
          </a:p>
          <a:p>
            <a:r>
              <a:rPr lang="pl-PL" dirty="0"/>
              <a:t>Materiały dydaktyczne niedostosowane do potrzeb osoby z niepełnoprawnością wzroku</a:t>
            </a:r>
          </a:p>
          <a:p>
            <a:r>
              <a:rPr lang="pl-PL" dirty="0"/>
              <a:t>Brak dostępności budynku dla osoby poruszającej się na wózku (sale, toalety, brak windy, brak dostosowanych akademików)</a:t>
            </a:r>
          </a:p>
        </p:txBody>
      </p:sp>
    </p:spTree>
    <p:extLst>
      <p:ext uri="{BB962C8B-B14F-4D97-AF65-F5344CB8AC3E}">
        <p14:creationId xmlns:p14="http://schemas.microsoft.com/office/powerpoint/2010/main" val="68205201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961C46-606C-9F0A-7159-A805998D3CB2}"/>
              </a:ext>
            </a:extLst>
          </p:cNvPr>
          <p:cNvSpPr>
            <a:spLocks noGrp="1"/>
          </p:cNvSpPr>
          <p:nvPr>
            <p:ph type="title"/>
          </p:nvPr>
        </p:nvSpPr>
        <p:spPr/>
        <p:txBody>
          <a:bodyPr/>
          <a:lstStyle/>
          <a:p>
            <a:r>
              <a:rPr lang="pl-PL" dirty="0"/>
              <a:t>Konsekwencje dyskryminacji (przykłady)</a:t>
            </a:r>
          </a:p>
        </p:txBody>
      </p:sp>
      <p:sp>
        <p:nvSpPr>
          <p:cNvPr id="3" name="Symbol zastępczy zawartości 2">
            <a:extLst>
              <a:ext uri="{FF2B5EF4-FFF2-40B4-BE49-F238E27FC236}">
                <a16:creationId xmlns:a16="http://schemas.microsoft.com/office/drawing/2014/main" id="{2796CDB8-D856-D11F-F5EC-584193AC1CE8}"/>
              </a:ext>
            </a:extLst>
          </p:cNvPr>
          <p:cNvSpPr>
            <a:spLocks noGrp="1"/>
          </p:cNvSpPr>
          <p:nvPr>
            <p:ph idx="1"/>
          </p:nvPr>
        </p:nvSpPr>
        <p:spPr/>
        <p:txBody>
          <a:bodyPr/>
          <a:lstStyle/>
          <a:p>
            <a:r>
              <a:rPr lang="pl-PL" dirty="0"/>
              <a:t>Ograniczone możliwości wyboru i realizacji swojej drogi życiowej, rozwijania swoich talentów i zdolności.</a:t>
            </a:r>
          </a:p>
          <a:p>
            <a:r>
              <a:rPr lang="pl-PL" dirty="0"/>
              <a:t>Ograniczony dostęp lub brak dostępu do cennych i ważnych zasobów takich jak: praca, czas, informacja, szanse edukacyjne, szanse zdrowotne.</a:t>
            </a:r>
          </a:p>
          <a:p>
            <a:r>
              <a:rPr lang="pl-PL" dirty="0"/>
              <a:t>Wykluczenie społeczne, czyli brak lub ograniczone możliwości uczestnictwa, wpływania i korzystania z podstawowych instytucji / usług / praw publicznych, które powinny być dostępne tak samo dla wszystkich</a:t>
            </a:r>
          </a:p>
          <a:p>
            <a:endParaRPr lang="pl-PL" dirty="0"/>
          </a:p>
        </p:txBody>
      </p:sp>
    </p:spTree>
    <p:extLst>
      <p:ext uri="{BB962C8B-B14F-4D97-AF65-F5344CB8AC3E}">
        <p14:creationId xmlns:p14="http://schemas.microsoft.com/office/powerpoint/2010/main" val="342414328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9E2E8B-43D7-6E7D-1B09-5F2C1242655D}"/>
              </a:ext>
            </a:extLst>
          </p:cNvPr>
          <p:cNvSpPr>
            <a:spLocks noGrp="1"/>
          </p:cNvSpPr>
          <p:nvPr>
            <p:ph type="title"/>
          </p:nvPr>
        </p:nvSpPr>
        <p:spPr/>
        <p:txBody>
          <a:bodyPr/>
          <a:lstStyle/>
          <a:p>
            <a:r>
              <a:rPr lang="pl-PL" dirty="0"/>
              <a:t>Moduł 7 </a:t>
            </a:r>
          </a:p>
        </p:txBody>
      </p:sp>
      <p:sp>
        <p:nvSpPr>
          <p:cNvPr id="3" name="Symbol zastępczy tekstu 2">
            <a:extLst>
              <a:ext uri="{FF2B5EF4-FFF2-40B4-BE49-F238E27FC236}">
                <a16:creationId xmlns:a16="http://schemas.microsoft.com/office/drawing/2014/main" id="{97814DC7-CEE2-163F-05CB-7388A16FD2A5}"/>
              </a:ext>
            </a:extLst>
          </p:cNvPr>
          <p:cNvSpPr>
            <a:spLocks noGrp="1"/>
          </p:cNvSpPr>
          <p:nvPr>
            <p:ph type="body" idx="1"/>
          </p:nvPr>
        </p:nvSpPr>
        <p:spPr/>
        <p:txBody>
          <a:bodyPr/>
          <a:lstStyle/>
          <a:p>
            <a:r>
              <a:rPr lang="pl-PL" dirty="0"/>
              <a:t>Warsztat – budowanie kultury dostępności i równości na Uczelni</a:t>
            </a:r>
          </a:p>
        </p:txBody>
      </p:sp>
    </p:spTree>
    <p:extLst>
      <p:ext uri="{BB962C8B-B14F-4D97-AF65-F5344CB8AC3E}">
        <p14:creationId xmlns:p14="http://schemas.microsoft.com/office/powerpoint/2010/main" val="386382168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77757C-37B3-8C2E-ECB4-813CF0F1AA1C}"/>
              </a:ext>
            </a:extLst>
          </p:cNvPr>
          <p:cNvSpPr>
            <a:spLocks noGrp="1"/>
          </p:cNvSpPr>
          <p:nvPr>
            <p:ph type="title"/>
          </p:nvPr>
        </p:nvSpPr>
        <p:spPr/>
        <p:txBody>
          <a:bodyPr/>
          <a:lstStyle/>
          <a:p>
            <a:r>
              <a:rPr lang="pl-PL" dirty="0"/>
              <a:t>Zaprojektuj działania zwiększające świadomość dostępności na uczelni</a:t>
            </a:r>
          </a:p>
        </p:txBody>
      </p:sp>
      <p:sp>
        <p:nvSpPr>
          <p:cNvPr id="3" name="Symbol zastępczy zawartości 2">
            <a:extLst>
              <a:ext uri="{FF2B5EF4-FFF2-40B4-BE49-F238E27FC236}">
                <a16:creationId xmlns:a16="http://schemas.microsoft.com/office/drawing/2014/main" id="{60297A39-CC13-7119-794F-1DF9A2A8EC72}"/>
              </a:ext>
            </a:extLst>
          </p:cNvPr>
          <p:cNvSpPr>
            <a:spLocks noGrp="1"/>
          </p:cNvSpPr>
          <p:nvPr>
            <p:ph idx="1"/>
          </p:nvPr>
        </p:nvSpPr>
        <p:spPr/>
        <p:txBody>
          <a:bodyPr/>
          <a:lstStyle/>
          <a:p>
            <a:r>
              <a:rPr lang="pl-PL" dirty="0"/>
              <a:t>Charakter działań</a:t>
            </a:r>
          </a:p>
          <a:p>
            <a:r>
              <a:rPr lang="pl-PL" dirty="0"/>
              <a:t>Grupy docelowe</a:t>
            </a:r>
          </a:p>
          <a:p>
            <a:r>
              <a:rPr lang="pl-PL" dirty="0"/>
              <a:t>Harmonogram</a:t>
            </a:r>
          </a:p>
          <a:p>
            <a:endParaRPr lang="pl-PL" dirty="0"/>
          </a:p>
          <a:p>
            <a:endParaRPr lang="pl-PL" dirty="0"/>
          </a:p>
          <a:p>
            <a:endParaRPr lang="pl-PL" dirty="0"/>
          </a:p>
        </p:txBody>
      </p:sp>
    </p:spTree>
    <p:extLst>
      <p:ext uri="{BB962C8B-B14F-4D97-AF65-F5344CB8AC3E}">
        <p14:creationId xmlns:p14="http://schemas.microsoft.com/office/powerpoint/2010/main" val="16366578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F97B53-2C36-F640-8773-767D74F86F4D}"/>
              </a:ext>
            </a:extLst>
          </p:cNvPr>
          <p:cNvSpPr>
            <a:spLocks noGrp="1"/>
          </p:cNvSpPr>
          <p:nvPr>
            <p:ph type="title"/>
          </p:nvPr>
        </p:nvSpPr>
        <p:spPr/>
        <p:txBody>
          <a:bodyPr/>
          <a:lstStyle/>
          <a:p>
            <a:r>
              <a:rPr lang="pl-PL" dirty="0"/>
              <a:t>Przykładowe działania zwiększające świadomość dostępności na uczelni (1 z 6)</a:t>
            </a:r>
          </a:p>
        </p:txBody>
      </p:sp>
      <p:sp>
        <p:nvSpPr>
          <p:cNvPr id="3" name="Symbol zastępczy zawartości 2">
            <a:extLst>
              <a:ext uri="{FF2B5EF4-FFF2-40B4-BE49-F238E27FC236}">
                <a16:creationId xmlns:a16="http://schemas.microsoft.com/office/drawing/2014/main" id="{7388D78E-6D65-5BB1-4B79-6BF983865568}"/>
              </a:ext>
            </a:extLst>
          </p:cNvPr>
          <p:cNvSpPr>
            <a:spLocks noGrp="1"/>
          </p:cNvSpPr>
          <p:nvPr>
            <p:ph idx="1"/>
          </p:nvPr>
        </p:nvSpPr>
        <p:spPr/>
        <p:txBody>
          <a:bodyPr/>
          <a:lstStyle/>
          <a:p>
            <a:pPr marL="0" indent="0">
              <a:buNone/>
            </a:pPr>
            <a:r>
              <a:rPr lang="pl-PL" dirty="0"/>
              <a:t>Szkolenia / </a:t>
            </a:r>
            <a:r>
              <a:rPr lang="pl-PL" dirty="0" err="1"/>
              <a:t>webinary</a:t>
            </a:r>
            <a:r>
              <a:rPr lang="pl-PL" dirty="0"/>
              <a:t> w formie „pigułek wiedzy”</a:t>
            </a:r>
          </a:p>
          <a:p>
            <a:r>
              <a:rPr lang="pl-PL" dirty="0" err="1"/>
              <a:t>Webinary</a:t>
            </a:r>
            <a:r>
              <a:rPr lang="pl-PL" dirty="0"/>
              <a:t> uświadamiające i eksperckie dla osób pracujących</a:t>
            </a:r>
          </a:p>
          <a:p>
            <a:r>
              <a:rPr lang="pl-PL" dirty="0" err="1"/>
              <a:t>Webinary</a:t>
            </a:r>
            <a:r>
              <a:rPr lang="pl-PL" dirty="0"/>
              <a:t> / szkolenia świadomościowe dla nowych osób pracujących (np. w formie e-learningów)</a:t>
            </a:r>
          </a:p>
        </p:txBody>
      </p:sp>
    </p:spTree>
    <p:extLst>
      <p:ext uri="{BB962C8B-B14F-4D97-AF65-F5344CB8AC3E}">
        <p14:creationId xmlns:p14="http://schemas.microsoft.com/office/powerpoint/2010/main" val="245464419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9EE0D-A294-17FA-F628-6CBDE6B1EF6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428F5551-ED7C-63E8-4FE7-B6600901293C}"/>
              </a:ext>
            </a:extLst>
          </p:cNvPr>
          <p:cNvSpPr>
            <a:spLocks noGrp="1"/>
          </p:cNvSpPr>
          <p:nvPr>
            <p:ph type="title"/>
          </p:nvPr>
        </p:nvSpPr>
        <p:spPr/>
        <p:txBody>
          <a:bodyPr/>
          <a:lstStyle/>
          <a:p>
            <a:r>
              <a:rPr lang="pl-PL" dirty="0"/>
              <a:t>Przykładowe działania zwiększające świadomość dostępności na uczelni (2 z 6)</a:t>
            </a:r>
          </a:p>
        </p:txBody>
      </p:sp>
      <p:sp>
        <p:nvSpPr>
          <p:cNvPr id="3" name="Symbol zastępczy zawartości 2">
            <a:extLst>
              <a:ext uri="{FF2B5EF4-FFF2-40B4-BE49-F238E27FC236}">
                <a16:creationId xmlns:a16="http://schemas.microsoft.com/office/drawing/2014/main" id="{AB3FA001-1A2C-4259-AB66-E8D3FDF95771}"/>
              </a:ext>
            </a:extLst>
          </p:cNvPr>
          <p:cNvSpPr>
            <a:spLocks noGrp="1"/>
          </p:cNvSpPr>
          <p:nvPr>
            <p:ph idx="1"/>
          </p:nvPr>
        </p:nvSpPr>
        <p:spPr/>
        <p:txBody>
          <a:bodyPr/>
          <a:lstStyle/>
          <a:p>
            <a:pPr marL="0" indent="0">
              <a:buNone/>
            </a:pPr>
            <a:r>
              <a:rPr lang="pl-PL" dirty="0"/>
              <a:t>Pełnowymiarowe szkolenia dla osób pracujących na Uczelni</a:t>
            </a:r>
          </a:p>
          <a:p>
            <a:r>
              <a:rPr lang="pl-PL" dirty="0"/>
              <a:t>Szkolenie </a:t>
            </a:r>
            <a:r>
              <a:rPr lang="pl-PL" dirty="0" err="1"/>
              <a:t>ogólnoświadomościowe</a:t>
            </a:r>
            <a:r>
              <a:rPr lang="pl-PL" dirty="0"/>
              <a:t> (podnoszące świadomość dostępności)</a:t>
            </a:r>
          </a:p>
          <a:p>
            <a:r>
              <a:rPr lang="pl-PL" dirty="0"/>
              <a:t>Szkolenia dedykowane grupom pracowniczym z zakresu zapewniania dostępności w ramach ich zadań i obowiązków, na przykład: </a:t>
            </a:r>
          </a:p>
          <a:p>
            <a:pPr lvl="1"/>
            <a:r>
              <a:rPr lang="pl-PL" dirty="0"/>
              <a:t>Tworzenie dostępnych materiałów dydaktycznych </a:t>
            </a:r>
          </a:p>
          <a:p>
            <a:pPr lvl="1"/>
            <a:r>
              <a:rPr lang="pl-PL" dirty="0"/>
              <a:t>Zamówienia publiczne</a:t>
            </a:r>
          </a:p>
          <a:p>
            <a:pPr lvl="1"/>
            <a:r>
              <a:rPr lang="pl-PL" dirty="0"/>
              <a:t>Rekrutacja </a:t>
            </a:r>
          </a:p>
        </p:txBody>
      </p:sp>
    </p:spTree>
    <p:extLst>
      <p:ext uri="{BB962C8B-B14F-4D97-AF65-F5344CB8AC3E}">
        <p14:creationId xmlns:p14="http://schemas.microsoft.com/office/powerpoint/2010/main" val="2645417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258389-F2E3-4241-BB2E-7B1F1A509722}"/>
              </a:ext>
            </a:extLst>
          </p:cNvPr>
          <p:cNvSpPr>
            <a:spLocks noGrp="1"/>
          </p:cNvSpPr>
          <p:nvPr>
            <p:ph type="title"/>
          </p:nvPr>
        </p:nvSpPr>
        <p:spPr/>
        <p:txBody>
          <a:bodyPr/>
          <a:lstStyle/>
          <a:p>
            <a:r>
              <a:rPr lang="pl-PL" dirty="0"/>
              <a:t>Dostęp alternatywny (1 z 2)</a:t>
            </a:r>
          </a:p>
        </p:txBody>
      </p:sp>
      <p:sp>
        <p:nvSpPr>
          <p:cNvPr id="3" name="Symbol zastępczy zawartości 2">
            <a:extLst>
              <a:ext uri="{FF2B5EF4-FFF2-40B4-BE49-F238E27FC236}">
                <a16:creationId xmlns:a16="http://schemas.microsoft.com/office/drawing/2014/main" id="{522D4EC4-48CB-43EC-AD6D-7B8F97BC4887}"/>
              </a:ext>
            </a:extLst>
          </p:cNvPr>
          <p:cNvSpPr>
            <a:spLocks noGrp="1"/>
          </p:cNvSpPr>
          <p:nvPr>
            <p:ph idx="1"/>
          </p:nvPr>
        </p:nvSpPr>
        <p:spPr/>
        <p:txBody>
          <a:bodyPr>
            <a:normAutofit lnSpcReduction="10000"/>
          </a:bodyPr>
          <a:lstStyle/>
          <a:p>
            <a:pPr marL="0" indent="0">
              <a:buNone/>
            </a:pPr>
            <a:r>
              <a:rPr lang="pl-PL" sz="2400" dirty="0"/>
              <a:t>W indywidualnym przypadku, jeżeli podmiot publiczny (w szczególności ze względów technicznych lub prawnych) nie jest w stanie zapewnić dostępności osobie ze szczególnymi potrzebami, jest obowiązany zapewnić takiej osobie dostęp alternatywny.</a:t>
            </a:r>
          </a:p>
          <a:p>
            <a:pPr marL="0" indent="0">
              <a:spcBef>
                <a:spcPts val="2400"/>
              </a:spcBef>
              <a:buNone/>
            </a:pPr>
            <a:r>
              <a:rPr lang="pl-PL" sz="2400" dirty="0"/>
              <a:t>Polega w szczególności na:</a:t>
            </a:r>
          </a:p>
          <a:p>
            <a:r>
              <a:rPr lang="pl-PL" sz="2400" dirty="0"/>
              <a:t>zapewnieniu wsparcia innej osoby</a:t>
            </a:r>
          </a:p>
          <a:p>
            <a:r>
              <a:rPr lang="pl-PL" sz="2400" dirty="0"/>
              <a:t>zapewnieniu wsparcia technicznego (w tym nowoczesnych technologii)</a:t>
            </a:r>
          </a:p>
          <a:p>
            <a:r>
              <a:rPr lang="pl-PL" sz="2400" dirty="0"/>
              <a:t>zmianie organizacji podmiotu</a:t>
            </a:r>
          </a:p>
        </p:txBody>
      </p:sp>
    </p:spTree>
    <p:extLst>
      <p:ext uri="{BB962C8B-B14F-4D97-AF65-F5344CB8AC3E}">
        <p14:creationId xmlns:p14="http://schemas.microsoft.com/office/powerpoint/2010/main" val="71018855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5FCC4-BBA9-7F92-7D41-EA2EF2B1E3F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8A5602C-68BD-AF7F-E31D-30CB75F15F2A}"/>
              </a:ext>
            </a:extLst>
          </p:cNvPr>
          <p:cNvSpPr>
            <a:spLocks noGrp="1"/>
          </p:cNvSpPr>
          <p:nvPr>
            <p:ph type="title"/>
          </p:nvPr>
        </p:nvSpPr>
        <p:spPr/>
        <p:txBody>
          <a:bodyPr/>
          <a:lstStyle/>
          <a:p>
            <a:r>
              <a:rPr lang="pl-PL" dirty="0"/>
              <a:t>Przykładowe działania zwiększające świadomość dostępności na uczelni (3 z 6)</a:t>
            </a:r>
          </a:p>
        </p:txBody>
      </p:sp>
      <p:sp>
        <p:nvSpPr>
          <p:cNvPr id="3" name="Symbol zastępczy zawartości 2">
            <a:extLst>
              <a:ext uri="{FF2B5EF4-FFF2-40B4-BE49-F238E27FC236}">
                <a16:creationId xmlns:a16="http://schemas.microsoft.com/office/drawing/2014/main" id="{3EE4AB1C-87A4-6763-128C-F4EEE405EE68}"/>
              </a:ext>
            </a:extLst>
          </p:cNvPr>
          <p:cNvSpPr>
            <a:spLocks noGrp="1"/>
          </p:cNvSpPr>
          <p:nvPr>
            <p:ph idx="1"/>
          </p:nvPr>
        </p:nvSpPr>
        <p:spPr/>
        <p:txBody>
          <a:bodyPr>
            <a:normAutofit/>
          </a:bodyPr>
          <a:lstStyle/>
          <a:p>
            <a:pPr marL="0" indent="0">
              <a:buNone/>
            </a:pPr>
            <a:r>
              <a:rPr lang="pl-PL" dirty="0"/>
              <a:t>Akcje uświadamiające (dla osób pracujących i studiujących na Uczelni)</a:t>
            </a:r>
          </a:p>
          <a:p>
            <a:r>
              <a:rPr lang="pl-PL" dirty="0"/>
              <a:t>Typu „</a:t>
            </a:r>
            <a:r>
              <a:rPr lang="pl-PL" dirty="0" err="1"/>
              <a:t>barieriołamcze</a:t>
            </a:r>
            <a:r>
              <a:rPr lang="pl-PL" dirty="0"/>
              <a:t>”</a:t>
            </a:r>
          </a:p>
          <a:p>
            <a:r>
              <a:rPr lang="pl-PL" dirty="0"/>
              <a:t>Dzień świadomości dostępności (</a:t>
            </a:r>
            <a:r>
              <a:rPr lang="pl-PL" dirty="0" err="1"/>
              <a:t>GAAD</a:t>
            </a:r>
            <a:r>
              <a:rPr lang="pl-PL" dirty="0"/>
              <a:t>)</a:t>
            </a:r>
          </a:p>
          <a:p>
            <a:r>
              <a:rPr lang="pl-PL" dirty="0"/>
              <a:t>Tydzień dostępności</a:t>
            </a:r>
          </a:p>
          <a:p>
            <a:r>
              <a:rPr lang="pl-PL" dirty="0"/>
              <a:t>Spotkania z osobą reprezentującą daną grupę osób – </a:t>
            </a:r>
            <a:r>
              <a:rPr lang="pl-PL" dirty="0" err="1"/>
              <a:t>AMA</a:t>
            </a:r>
            <a:r>
              <a:rPr lang="pl-PL" dirty="0"/>
              <a:t> </a:t>
            </a:r>
            <a:r>
              <a:rPr lang="pl-PL" dirty="0" err="1"/>
              <a:t>session</a:t>
            </a:r>
            <a:r>
              <a:rPr lang="pl-PL" dirty="0"/>
              <a:t> („</a:t>
            </a:r>
            <a:r>
              <a:rPr lang="pl-PL" dirty="0" err="1"/>
              <a:t>ask</a:t>
            </a:r>
            <a:r>
              <a:rPr lang="pl-PL" dirty="0"/>
              <a:t> me </a:t>
            </a:r>
            <a:r>
              <a:rPr lang="pl-PL" dirty="0" err="1"/>
              <a:t>anything</a:t>
            </a:r>
            <a:r>
              <a:rPr lang="pl-PL" dirty="0"/>
              <a:t>” – spytaj mnie o cokolwiek)</a:t>
            </a:r>
          </a:p>
          <a:p>
            <a:r>
              <a:rPr lang="pl-PL" dirty="0"/>
              <a:t>konsultacje z savoir vivre wobec osób z niepełnosprawnościami</a:t>
            </a:r>
          </a:p>
          <a:p>
            <a:pPr marL="0" indent="0">
              <a:buNone/>
            </a:pPr>
            <a:endParaRPr lang="pl-PL" dirty="0"/>
          </a:p>
        </p:txBody>
      </p:sp>
    </p:spTree>
    <p:extLst>
      <p:ext uri="{BB962C8B-B14F-4D97-AF65-F5344CB8AC3E}">
        <p14:creationId xmlns:p14="http://schemas.microsoft.com/office/powerpoint/2010/main" val="154744333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44A79E-4070-1FC0-A80E-3FB6DA6F3E57}"/>
              </a:ext>
            </a:extLst>
          </p:cNvPr>
          <p:cNvSpPr>
            <a:spLocks noGrp="1"/>
          </p:cNvSpPr>
          <p:nvPr>
            <p:ph type="title"/>
          </p:nvPr>
        </p:nvSpPr>
        <p:spPr/>
        <p:txBody>
          <a:bodyPr/>
          <a:lstStyle/>
          <a:p>
            <a:r>
              <a:rPr lang="pl-PL" dirty="0"/>
              <a:t>Przykładowe działania zwiększające świadomość dostępności na uczelni (4 z 6)</a:t>
            </a:r>
          </a:p>
        </p:txBody>
      </p:sp>
      <p:sp>
        <p:nvSpPr>
          <p:cNvPr id="3" name="Symbol zastępczy zawartości 2">
            <a:extLst>
              <a:ext uri="{FF2B5EF4-FFF2-40B4-BE49-F238E27FC236}">
                <a16:creationId xmlns:a16="http://schemas.microsoft.com/office/drawing/2014/main" id="{DF926323-55C7-463A-3F4B-FBB7F6C0FB99}"/>
              </a:ext>
            </a:extLst>
          </p:cNvPr>
          <p:cNvSpPr>
            <a:spLocks noGrp="1"/>
          </p:cNvSpPr>
          <p:nvPr>
            <p:ph idx="1"/>
          </p:nvPr>
        </p:nvSpPr>
        <p:spPr>
          <a:xfrm>
            <a:off x="838200" y="1825625"/>
            <a:ext cx="10515600" cy="4667250"/>
          </a:xfrm>
        </p:spPr>
        <p:txBody>
          <a:bodyPr>
            <a:normAutofit/>
          </a:bodyPr>
          <a:lstStyle/>
          <a:p>
            <a:pPr marL="0" indent="0">
              <a:buNone/>
            </a:pPr>
            <a:r>
              <a:rPr lang="pl-PL" dirty="0"/>
              <a:t>Doświadczanie </a:t>
            </a:r>
          </a:p>
          <a:p>
            <a:r>
              <a:rPr lang="pl-PL" dirty="0"/>
              <a:t>„Dzień na wózku” – możliwość doświadczenia ograniczenia mobilności</a:t>
            </a:r>
          </a:p>
          <a:p>
            <a:r>
              <a:rPr lang="pl-PL" dirty="0"/>
              <a:t>„Dzień z białą laską” (15 października), </a:t>
            </a:r>
          </a:p>
          <a:p>
            <a:r>
              <a:rPr lang="pl-PL" dirty="0"/>
              <a:t>„Dzień (godzina) bez myszki” – obsługa komputera tylko za pomocą klawiatury</a:t>
            </a:r>
          </a:p>
        </p:txBody>
      </p:sp>
    </p:spTree>
    <p:extLst>
      <p:ext uri="{BB962C8B-B14F-4D97-AF65-F5344CB8AC3E}">
        <p14:creationId xmlns:p14="http://schemas.microsoft.com/office/powerpoint/2010/main" val="202833980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662062-3915-F41F-D20F-F96F935B2A31}"/>
              </a:ext>
            </a:extLst>
          </p:cNvPr>
          <p:cNvSpPr>
            <a:spLocks noGrp="1"/>
          </p:cNvSpPr>
          <p:nvPr>
            <p:ph type="title"/>
          </p:nvPr>
        </p:nvSpPr>
        <p:spPr/>
        <p:txBody>
          <a:bodyPr/>
          <a:lstStyle/>
          <a:p>
            <a:r>
              <a:rPr lang="pl-PL" dirty="0"/>
              <a:t>Przykładowe działania zwiększające świadomość dostępności na uczelni (5 z 6)</a:t>
            </a:r>
          </a:p>
        </p:txBody>
      </p:sp>
      <p:sp>
        <p:nvSpPr>
          <p:cNvPr id="3" name="Symbol zastępczy zawartości 2">
            <a:extLst>
              <a:ext uri="{FF2B5EF4-FFF2-40B4-BE49-F238E27FC236}">
                <a16:creationId xmlns:a16="http://schemas.microsoft.com/office/drawing/2014/main" id="{389A8A88-5BE7-C07E-1F9E-BE8011BE2462}"/>
              </a:ext>
            </a:extLst>
          </p:cNvPr>
          <p:cNvSpPr>
            <a:spLocks noGrp="1"/>
          </p:cNvSpPr>
          <p:nvPr>
            <p:ph idx="1"/>
          </p:nvPr>
        </p:nvSpPr>
        <p:spPr/>
        <p:txBody>
          <a:bodyPr/>
          <a:lstStyle/>
          <a:p>
            <a:pPr marL="0" indent="0">
              <a:buNone/>
            </a:pPr>
            <a:r>
              <a:rPr lang="pl-PL" dirty="0"/>
              <a:t>Zapoznanie osób pracujących i studiujących z treścią Polityki Dostępności</a:t>
            </a:r>
          </a:p>
          <a:p>
            <a:r>
              <a:rPr lang="pl-PL" dirty="0"/>
              <a:t>Ogólne (czym i dlaczego jest, co zawiera)</a:t>
            </a:r>
          </a:p>
          <a:p>
            <a:r>
              <a:rPr lang="pl-PL" dirty="0"/>
              <a:t>Dotyczące konkretnych obszarów Polityki (np. tworzenie dostępnych cyfrowych materiałów dydaktycznych)</a:t>
            </a:r>
          </a:p>
          <a:p>
            <a:r>
              <a:rPr lang="pl-PL" dirty="0"/>
              <a:t>Przygotowanie broszury informacyjnej na temat Polityki Dostępności (krótka, zawierająca najważniejsze punkty)</a:t>
            </a:r>
          </a:p>
          <a:p>
            <a:r>
              <a:rPr lang="pl-PL" dirty="0"/>
              <a:t>Przygotowanie Poradnika dla osób z niepełnosprawnościami i szczególnymi potrzebami (nt. dostępności uczelni, zasad przyznawania wsparcia, itp.)</a:t>
            </a:r>
          </a:p>
        </p:txBody>
      </p:sp>
    </p:spTree>
    <p:extLst>
      <p:ext uri="{BB962C8B-B14F-4D97-AF65-F5344CB8AC3E}">
        <p14:creationId xmlns:p14="http://schemas.microsoft.com/office/powerpoint/2010/main" val="346274331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718717-0434-513D-5BBF-2E15710A3FD9}"/>
              </a:ext>
            </a:extLst>
          </p:cNvPr>
          <p:cNvSpPr>
            <a:spLocks noGrp="1"/>
          </p:cNvSpPr>
          <p:nvPr>
            <p:ph type="title"/>
          </p:nvPr>
        </p:nvSpPr>
        <p:spPr/>
        <p:txBody>
          <a:bodyPr/>
          <a:lstStyle/>
          <a:p>
            <a:r>
              <a:rPr lang="pl-PL" dirty="0"/>
              <a:t>Przykładowe działania zwiększające świadomość dostępności na uczelni (6 z 6)</a:t>
            </a:r>
          </a:p>
        </p:txBody>
      </p:sp>
      <p:sp>
        <p:nvSpPr>
          <p:cNvPr id="3" name="Symbol zastępczy zawartości 2">
            <a:extLst>
              <a:ext uri="{FF2B5EF4-FFF2-40B4-BE49-F238E27FC236}">
                <a16:creationId xmlns:a16="http://schemas.microsoft.com/office/drawing/2014/main" id="{64875EFE-09CC-89FE-3117-51CB4CDF06BE}"/>
              </a:ext>
            </a:extLst>
          </p:cNvPr>
          <p:cNvSpPr>
            <a:spLocks noGrp="1"/>
          </p:cNvSpPr>
          <p:nvPr>
            <p:ph idx="1"/>
          </p:nvPr>
        </p:nvSpPr>
        <p:spPr/>
        <p:txBody>
          <a:bodyPr/>
          <a:lstStyle/>
          <a:p>
            <a:pPr marL="0" indent="0">
              <a:buNone/>
            </a:pPr>
            <a:r>
              <a:rPr lang="pl-PL" dirty="0"/>
              <a:t>Opracowanie wewnętrznych procedur i standardów</a:t>
            </a:r>
          </a:p>
          <a:p>
            <a:r>
              <a:rPr lang="pl-PL" dirty="0"/>
              <a:t>Standardy dostępności architektonicznej, cyfrowej i informacyjno-komunikacyjnej</a:t>
            </a:r>
          </a:p>
          <a:p>
            <a:r>
              <a:rPr lang="pl-PL" dirty="0"/>
              <a:t>Procedura antydyskryminacyjna i </a:t>
            </a:r>
            <a:r>
              <a:rPr lang="pl-PL" dirty="0" err="1"/>
              <a:t>antymobbingowa</a:t>
            </a:r>
            <a:r>
              <a:rPr lang="pl-PL" dirty="0"/>
              <a:t> (dotycząca zarówno osób studiujących jak i pracujących)</a:t>
            </a:r>
          </a:p>
        </p:txBody>
      </p:sp>
    </p:spTree>
    <p:extLst>
      <p:ext uri="{BB962C8B-B14F-4D97-AF65-F5344CB8AC3E}">
        <p14:creationId xmlns:p14="http://schemas.microsoft.com/office/powerpoint/2010/main" val="142796645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834877-33DA-080A-43F5-D24D109ED0E7}"/>
              </a:ext>
            </a:extLst>
          </p:cNvPr>
          <p:cNvSpPr>
            <a:spLocks noGrp="1"/>
          </p:cNvSpPr>
          <p:nvPr>
            <p:ph type="title"/>
          </p:nvPr>
        </p:nvSpPr>
        <p:spPr/>
        <p:txBody>
          <a:bodyPr/>
          <a:lstStyle/>
          <a:p>
            <a:r>
              <a:rPr lang="pl-PL" dirty="0"/>
              <a:t>Moduł 8</a:t>
            </a:r>
          </a:p>
        </p:txBody>
      </p:sp>
      <p:sp>
        <p:nvSpPr>
          <p:cNvPr id="3" name="Symbol zastępczy tekstu 2">
            <a:extLst>
              <a:ext uri="{FF2B5EF4-FFF2-40B4-BE49-F238E27FC236}">
                <a16:creationId xmlns:a16="http://schemas.microsoft.com/office/drawing/2014/main" id="{8432E53C-004E-0C38-F9F8-87FA813DE6DC}"/>
              </a:ext>
            </a:extLst>
          </p:cNvPr>
          <p:cNvSpPr>
            <a:spLocks noGrp="1"/>
          </p:cNvSpPr>
          <p:nvPr>
            <p:ph type="body" idx="1"/>
          </p:nvPr>
        </p:nvSpPr>
        <p:spPr/>
        <p:txBody>
          <a:bodyPr/>
          <a:lstStyle/>
          <a:p>
            <a:r>
              <a:rPr lang="pl-PL" dirty="0"/>
              <a:t>Rola i zadania Liderów Dostępności na Uczelni</a:t>
            </a:r>
          </a:p>
        </p:txBody>
      </p:sp>
    </p:spTree>
    <p:extLst>
      <p:ext uri="{BB962C8B-B14F-4D97-AF65-F5344CB8AC3E}">
        <p14:creationId xmlns:p14="http://schemas.microsoft.com/office/powerpoint/2010/main" val="290898615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E9ADF6-6D59-4E11-3230-4027A4CF5085}"/>
              </a:ext>
            </a:extLst>
          </p:cNvPr>
          <p:cNvSpPr>
            <a:spLocks noGrp="1"/>
          </p:cNvSpPr>
          <p:nvPr>
            <p:ph type="title"/>
          </p:nvPr>
        </p:nvSpPr>
        <p:spPr/>
        <p:txBody>
          <a:bodyPr/>
          <a:lstStyle/>
          <a:p>
            <a:r>
              <a:rPr lang="pl-PL" dirty="0"/>
              <a:t>Organizacja procesu wdrażania dostępności (1 z 4)</a:t>
            </a:r>
          </a:p>
        </p:txBody>
      </p:sp>
      <p:sp>
        <p:nvSpPr>
          <p:cNvPr id="3" name="Symbol zastępczy zawartości 2">
            <a:extLst>
              <a:ext uri="{FF2B5EF4-FFF2-40B4-BE49-F238E27FC236}">
                <a16:creationId xmlns:a16="http://schemas.microsoft.com/office/drawing/2014/main" id="{0536EDF0-842C-6C4B-2684-ACB87A7AA7A8}"/>
              </a:ext>
            </a:extLst>
          </p:cNvPr>
          <p:cNvSpPr>
            <a:spLocks noGrp="1"/>
          </p:cNvSpPr>
          <p:nvPr>
            <p:ph idx="1"/>
          </p:nvPr>
        </p:nvSpPr>
        <p:spPr/>
        <p:txBody>
          <a:bodyPr/>
          <a:lstStyle/>
          <a:p>
            <a:r>
              <a:rPr lang="pl-PL" dirty="0"/>
              <a:t>Analiza interesariuszy organizacji (m.in. osoby pracujące, studiujące, dostawcy, konkurencja, inwestorzy, media, instytucje prawa w tym zakresie, itp.) pod kątem dostępności:</a:t>
            </a:r>
          </a:p>
          <a:p>
            <a:pPr lvl="1"/>
            <a:r>
              <a:rPr lang="pl-PL" dirty="0"/>
              <a:t>które grupy potrzebują a które wymagają dostępności w organizacji</a:t>
            </a:r>
          </a:p>
          <a:p>
            <a:endParaRPr lang="pl-PL" dirty="0"/>
          </a:p>
        </p:txBody>
      </p:sp>
    </p:spTree>
    <p:extLst>
      <p:ext uri="{BB962C8B-B14F-4D97-AF65-F5344CB8AC3E}">
        <p14:creationId xmlns:p14="http://schemas.microsoft.com/office/powerpoint/2010/main" val="163930354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0181F-3034-596B-92FA-66F9C94E7BD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9A8F7A90-51CA-E8DF-9D8A-0FB743E7BB80}"/>
              </a:ext>
            </a:extLst>
          </p:cNvPr>
          <p:cNvSpPr>
            <a:spLocks noGrp="1"/>
          </p:cNvSpPr>
          <p:nvPr>
            <p:ph type="title"/>
          </p:nvPr>
        </p:nvSpPr>
        <p:spPr/>
        <p:txBody>
          <a:bodyPr/>
          <a:lstStyle/>
          <a:p>
            <a:r>
              <a:rPr lang="pl-PL" dirty="0"/>
              <a:t>Organizacja procesu wdrażania dostępności (2 z 4)</a:t>
            </a:r>
          </a:p>
        </p:txBody>
      </p:sp>
      <p:sp>
        <p:nvSpPr>
          <p:cNvPr id="3" name="Symbol zastępczy zawartości 2">
            <a:extLst>
              <a:ext uri="{FF2B5EF4-FFF2-40B4-BE49-F238E27FC236}">
                <a16:creationId xmlns:a16="http://schemas.microsoft.com/office/drawing/2014/main" id="{3A5B9910-B030-C334-3E82-52B011BF1140}"/>
              </a:ext>
            </a:extLst>
          </p:cNvPr>
          <p:cNvSpPr>
            <a:spLocks noGrp="1"/>
          </p:cNvSpPr>
          <p:nvPr>
            <p:ph idx="1"/>
          </p:nvPr>
        </p:nvSpPr>
        <p:spPr/>
        <p:txBody>
          <a:bodyPr/>
          <a:lstStyle/>
          <a:p>
            <a:r>
              <a:rPr lang="pl-PL" dirty="0"/>
              <a:t>Ustalenie osoby / jednostki koordynującej wdrażanie dostępności – podziału ról, zakresu obowiązków, decyzyjności, osób odpowiedzialnych za poszczególne działy, zapewnienie wsparcia (np. podnoszenia kompetencji – kursy, szkolenia, udział w konferencjach tematycznych)</a:t>
            </a:r>
          </a:p>
          <a:p>
            <a:endParaRPr lang="pl-PL" dirty="0"/>
          </a:p>
        </p:txBody>
      </p:sp>
    </p:spTree>
    <p:extLst>
      <p:ext uri="{BB962C8B-B14F-4D97-AF65-F5344CB8AC3E}">
        <p14:creationId xmlns:p14="http://schemas.microsoft.com/office/powerpoint/2010/main" val="231918162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2EF3E9-6A42-D339-4AF9-1DD0E897102B}"/>
              </a:ext>
            </a:extLst>
          </p:cNvPr>
          <p:cNvSpPr>
            <a:spLocks noGrp="1"/>
          </p:cNvSpPr>
          <p:nvPr>
            <p:ph type="title"/>
          </p:nvPr>
        </p:nvSpPr>
        <p:spPr/>
        <p:txBody>
          <a:bodyPr/>
          <a:lstStyle/>
          <a:p>
            <a:r>
              <a:rPr lang="pl-PL" dirty="0"/>
              <a:t>Organizacja procesu wdrażania dostępności (3 z 4)</a:t>
            </a:r>
          </a:p>
        </p:txBody>
      </p:sp>
      <p:sp>
        <p:nvSpPr>
          <p:cNvPr id="3" name="Symbol zastępczy zawartości 2">
            <a:extLst>
              <a:ext uri="{FF2B5EF4-FFF2-40B4-BE49-F238E27FC236}">
                <a16:creationId xmlns:a16="http://schemas.microsoft.com/office/drawing/2014/main" id="{1C14F377-62F7-CA8B-7CEC-A4BC8F177597}"/>
              </a:ext>
            </a:extLst>
          </p:cNvPr>
          <p:cNvSpPr>
            <a:spLocks noGrp="1"/>
          </p:cNvSpPr>
          <p:nvPr>
            <p:ph idx="1"/>
          </p:nvPr>
        </p:nvSpPr>
        <p:spPr/>
        <p:txBody>
          <a:bodyPr>
            <a:normAutofit fontScale="92500"/>
          </a:bodyPr>
          <a:lstStyle/>
          <a:p>
            <a:r>
              <a:rPr lang="pl-PL" dirty="0"/>
              <a:t>Analiza stanu obecnego (audyty) zapewniania dostępności w zakresie:</a:t>
            </a:r>
          </a:p>
          <a:p>
            <a:pPr marL="914400" lvl="1" indent="-457200"/>
            <a:r>
              <a:rPr lang="pl-PL" dirty="0"/>
              <a:t>architektonicznym (wszystkie budynki / miejsca działalności)</a:t>
            </a:r>
          </a:p>
          <a:p>
            <a:pPr marL="914400" lvl="1" indent="-457200"/>
            <a:r>
              <a:rPr lang="pl-PL" dirty="0"/>
              <a:t>cyfrowym (strona www, aplikacja, media społecznościowe, proces rekrutacji, dokumenty i materiały elektroniczne)</a:t>
            </a:r>
          </a:p>
          <a:p>
            <a:pPr marL="914400" lvl="1" indent="-457200"/>
            <a:r>
              <a:rPr lang="pl-PL" dirty="0"/>
              <a:t>informacyjno-komunikacyjnym (informacja o organizacji, różne sposoby komunikacji i załatwiania spraw, rozwiązania wspierające komunikację)</a:t>
            </a:r>
          </a:p>
          <a:p>
            <a:pPr marL="914400" lvl="1" indent="-457200"/>
            <a:r>
              <a:rPr lang="pl-PL" dirty="0"/>
              <a:t>procedur wewnętrznych (np. rekrutacja, zamówienia publiczne)</a:t>
            </a:r>
          </a:p>
          <a:p>
            <a:pPr marL="914400" lvl="1" indent="-457200"/>
            <a:r>
              <a:rPr lang="pl-PL" dirty="0"/>
              <a:t>procedur zewnętrznych (np. obsługa osób ze szczególnymi potrzebami)</a:t>
            </a:r>
          </a:p>
          <a:p>
            <a:endParaRPr lang="pl-PL" dirty="0"/>
          </a:p>
        </p:txBody>
      </p:sp>
    </p:spTree>
    <p:extLst>
      <p:ext uri="{BB962C8B-B14F-4D97-AF65-F5344CB8AC3E}">
        <p14:creationId xmlns:p14="http://schemas.microsoft.com/office/powerpoint/2010/main" val="149047745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5992AC-79C0-BEAE-2F86-243F8CFBD885}"/>
              </a:ext>
            </a:extLst>
          </p:cNvPr>
          <p:cNvSpPr>
            <a:spLocks noGrp="1"/>
          </p:cNvSpPr>
          <p:nvPr>
            <p:ph type="title"/>
          </p:nvPr>
        </p:nvSpPr>
        <p:spPr/>
        <p:txBody>
          <a:bodyPr/>
          <a:lstStyle/>
          <a:p>
            <a:r>
              <a:rPr lang="pl-PL" dirty="0"/>
              <a:t>Organizacja procesu wdrażania dostępności (4 z 4)</a:t>
            </a:r>
          </a:p>
        </p:txBody>
      </p:sp>
      <p:sp>
        <p:nvSpPr>
          <p:cNvPr id="3" name="Symbol zastępczy zawartości 2">
            <a:extLst>
              <a:ext uri="{FF2B5EF4-FFF2-40B4-BE49-F238E27FC236}">
                <a16:creationId xmlns:a16="http://schemas.microsoft.com/office/drawing/2014/main" id="{BE403365-3ECD-B77E-20CC-9F73C7DF190B}"/>
              </a:ext>
            </a:extLst>
          </p:cNvPr>
          <p:cNvSpPr>
            <a:spLocks noGrp="1"/>
          </p:cNvSpPr>
          <p:nvPr>
            <p:ph idx="1"/>
          </p:nvPr>
        </p:nvSpPr>
        <p:spPr/>
        <p:txBody>
          <a:bodyPr>
            <a:normAutofit fontScale="92500"/>
          </a:bodyPr>
          <a:lstStyle/>
          <a:p>
            <a:r>
              <a:rPr lang="pl-PL" dirty="0"/>
              <a:t>Na podstawie wyników audytu:</a:t>
            </a:r>
          </a:p>
          <a:p>
            <a:pPr marL="914400" lvl="1" indent="-457200"/>
            <a:r>
              <a:rPr lang="pl-PL" dirty="0"/>
              <a:t>Określenie stanu zapewniania dostępności w poszczególnych obszarach</a:t>
            </a:r>
          </a:p>
          <a:p>
            <a:pPr marL="914400" lvl="1" indent="-457200"/>
            <a:r>
              <a:rPr lang="pl-PL" dirty="0"/>
              <a:t>Określenie zakresu prac i działań potrzebnych do zapewniania dostępności (na poziomie wymaganym, na poziomie certyfikowania dostępności)</a:t>
            </a:r>
          </a:p>
          <a:p>
            <a:r>
              <a:rPr lang="pl-PL" dirty="0"/>
              <a:t>Plan na rzecz poprawy zapewniania dostępności – narzędzie koordynowania prac:</a:t>
            </a:r>
            <a:endParaRPr lang="pl-PL" sz="1800" dirty="0"/>
          </a:p>
          <a:p>
            <a:pPr marL="914400" lvl="1" indent="-457200"/>
            <a:r>
              <a:rPr lang="pl-PL" dirty="0"/>
              <a:t>co jest do zrobienia, za ile, kiedy to zrobimy, kto jest za to odpowiedzialna/y?</a:t>
            </a:r>
          </a:p>
          <a:p>
            <a:pPr marL="914400" lvl="1" indent="-457200"/>
            <a:r>
              <a:rPr lang="pl-PL" dirty="0"/>
              <a:t>harmonogram, podział na etapy, monitorowanie postępów</a:t>
            </a:r>
          </a:p>
          <a:p>
            <a:endParaRPr lang="pl-PL" dirty="0"/>
          </a:p>
        </p:txBody>
      </p:sp>
    </p:spTree>
    <p:extLst>
      <p:ext uri="{BB962C8B-B14F-4D97-AF65-F5344CB8AC3E}">
        <p14:creationId xmlns:p14="http://schemas.microsoft.com/office/powerpoint/2010/main" val="193618949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288FF1-5ECE-0EBB-B043-21E38E5E0496}"/>
              </a:ext>
            </a:extLst>
          </p:cNvPr>
          <p:cNvSpPr>
            <a:spLocks noGrp="1"/>
          </p:cNvSpPr>
          <p:nvPr>
            <p:ph type="title"/>
          </p:nvPr>
        </p:nvSpPr>
        <p:spPr/>
        <p:txBody>
          <a:bodyPr/>
          <a:lstStyle/>
          <a:p>
            <a:r>
              <a:rPr lang="pl-PL" dirty="0"/>
              <a:t>Planowanie szkoleń (1 z 2)</a:t>
            </a:r>
          </a:p>
        </p:txBody>
      </p:sp>
      <p:sp>
        <p:nvSpPr>
          <p:cNvPr id="3" name="Symbol zastępczy zawartości 2">
            <a:extLst>
              <a:ext uri="{FF2B5EF4-FFF2-40B4-BE49-F238E27FC236}">
                <a16:creationId xmlns:a16="http://schemas.microsoft.com/office/drawing/2014/main" id="{DF0692A2-33E5-3D1A-45E2-6270BCEE367A}"/>
              </a:ext>
            </a:extLst>
          </p:cNvPr>
          <p:cNvSpPr>
            <a:spLocks noGrp="1"/>
          </p:cNvSpPr>
          <p:nvPr>
            <p:ph idx="1"/>
          </p:nvPr>
        </p:nvSpPr>
        <p:spPr/>
        <p:txBody>
          <a:bodyPr/>
          <a:lstStyle/>
          <a:p>
            <a:r>
              <a:rPr lang="pl-PL" dirty="0"/>
              <a:t>Zakres szkoleń:</a:t>
            </a:r>
          </a:p>
          <a:p>
            <a:pPr marL="914400" lvl="1" indent="-457200"/>
            <a:r>
              <a:rPr lang="pl-PL" dirty="0"/>
              <a:t>ogólne świadomościowe szkolenia (uświadamiające na temat dostępności niepełnosprawności zróżnicowania potrzeb i możliwości różnych grup osób)</a:t>
            </a:r>
          </a:p>
          <a:p>
            <a:pPr marL="914400" lvl="1" indent="-457200"/>
            <a:r>
              <a:rPr lang="pl-PL" dirty="0"/>
              <a:t>szkolenia dedykowane (np. z zakresu rekrutacji, obsługi osób ze szczególnym potrzebami, wykonywania audytów, itp.)</a:t>
            </a:r>
          </a:p>
          <a:p>
            <a:r>
              <a:rPr lang="pl-PL" dirty="0"/>
              <a:t>Szkolenia według potrzeb (wynikających z audytów, zgłoszeń ze strony osób pracujących)</a:t>
            </a:r>
          </a:p>
          <a:p>
            <a:endParaRPr lang="pl-PL" dirty="0"/>
          </a:p>
        </p:txBody>
      </p:sp>
    </p:spTree>
    <p:extLst>
      <p:ext uri="{BB962C8B-B14F-4D97-AF65-F5344CB8AC3E}">
        <p14:creationId xmlns:p14="http://schemas.microsoft.com/office/powerpoint/2010/main" val="2279776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B7CD5CD-4D28-92DF-A945-9E4AB36E2559}"/>
              </a:ext>
            </a:extLst>
          </p:cNvPr>
          <p:cNvSpPr>
            <a:spLocks noGrp="1"/>
          </p:cNvSpPr>
          <p:nvPr>
            <p:ph type="title"/>
          </p:nvPr>
        </p:nvSpPr>
        <p:spPr/>
        <p:txBody>
          <a:bodyPr/>
          <a:lstStyle/>
          <a:p>
            <a:r>
              <a:rPr lang="pl-PL" dirty="0"/>
              <a:t>Dostęp alternatywny (2 z 2)</a:t>
            </a:r>
          </a:p>
        </p:txBody>
      </p:sp>
      <p:sp>
        <p:nvSpPr>
          <p:cNvPr id="3" name="Symbol zastępczy zawartości 2">
            <a:extLst>
              <a:ext uri="{FF2B5EF4-FFF2-40B4-BE49-F238E27FC236}">
                <a16:creationId xmlns:a16="http://schemas.microsoft.com/office/drawing/2014/main" id="{30309FFF-AF4B-0A6A-36ED-CABD564928EF}"/>
              </a:ext>
            </a:extLst>
          </p:cNvPr>
          <p:cNvSpPr>
            <a:spLocks noGrp="1"/>
          </p:cNvSpPr>
          <p:nvPr>
            <p:ph idx="1"/>
          </p:nvPr>
        </p:nvSpPr>
        <p:spPr/>
        <p:txBody>
          <a:bodyPr/>
          <a:lstStyle/>
          <a:p>
            <a:pPr marL="0" indent="0">
              <a:buNone/>
            </a:pPr>
            <a:r>
              <a:rPr lang="pl-PL" b="1" dirty="0">
                <a:solidFill>
                  <a:srgbClr val="C00000"/>
                </a:solidFill>
              </a:rPr>
              <a:t>WAŻNE!</a:t>
            </a:r>
          </a:p>
          <a:p>
            <a:pPr marL="0" indent="0">
              <a:buNone/>
            </a:pPr>
            <a:r>
              <a:rPr lang="pl-PL" b="1" dirty="0">
                <a:solidFill>
                  <a:srgbClr val="C00000"/>
                </a:solidFill>
              </a:rPr>
              <a:t>Dostęp alternatywny nie jest zapewnieniem dostępności, </a:t>
            </a:r>
            <a:br>
              <a:rPr lang="pl-PL" b="1" dirty="0">
                <a:solidFill>
                  <a:srgbClr val="C00000"/>
                </a:solidFill>
              </a:rPr>
            </a:br>
            <a:r>
              <a:rPr lang="pl-PL" b="1" dirty="0">
                <a:solidFill>
                  <a:srgbClr val="C00000"/>
                </a:solidFill>
              </a:rPr>
              <a:t>bo nie ma spełnionej zasady równości traktowania!!!</a:t>
            </a:r>
          </a:p>
          <a:p>
            <a:endParaRPr lang="pl-PL" dirty="0"/>
          </a:p>
        </p:txBody>
      </p:sp>
    </p:spTree>
    <p:extLst>
      <p:ext uri="{BB962C8B-B14F-4D97-AF65-F5344CB8AC3E}">
        <p14:creationId xmlns:p14="http://schemas.microsoft.com/office/powerpoint/2010/main" val="34061552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090FA1-4D67-7F04-1063-3BD73304053A}"/>
              </a:ext>
            </a:extLst>
          </p:cNvPr>
          <p:cNvSpPr>
            <a:spLocks noGrp="1"/>
          </p:cNvSpPr>
          <p:nvPr>
            <p:ph type="title"/>
          </p:nvPr>
        </p:nvSpPr>
        <p:spPr/>
        <p:txBody>
          <a:bodyPr/>
          <a:lstStyle/>
          <a:p>
            <a:r>
              <a:rPr lang="pl-PL" dirty="0"/>
              <a:t>Planowanie szkoleń (2 z 2)</a:t>
            </a:r>
          </a:p>
        </p:txBody>
      </p:sp>
      <p:sp>
        <p:nvSpPr>
          <p:cNvPr id="3" name="Symbol zastępczy zawartości 2">
            <a:extLst>
              <a:ext uri="{FF2B5EF4-FFF2-40B4-BE49-F238E27FC236}">
                <a16:creationId xmlns:a16="http://schemas.microsoft.com/office/drawing/2014/main" id="{CE63FCD4-8800-11FA-4308-190C88DC5552}"/>
              </a:ext>
            </a:extLst>
          </p:cNvPr>
          <p:cNvSpPr>
            <a:spLocks noGrp="1"/>
          </p:cNvSpPr>
          <p:nvPr>
            <p:ph idx="1"/>
          </p:nvPr>
        </p:nvSpPr>
        <p:spPr/>
        <p:txBody>
          <a:bodyPr>
            <a:normAutofit fontScale="92500" lnSpcReduction="20000"/>
          </a:bodyPr>
          <a:lstStyle/>
          <a:p>
            <a:r>
              <a:rPr lang="pl-PL" dirty="0"/>
              <a:t>Grupy docelowe (przykładowe): </a:t>
            </a:r>
          </a:p>
          <a:p>
            <a:pPr marL="914400" lvl="1" indent="-457200"/>
            <a:r>
              <a:rPr lang="pl-PL" dirty="0"/>
              <a:t>kadra zarządzająca</a:t>
            </a:r>
          </a:p>
          <a:p>
            <a:pPr marL="914400" lvl="1" indent="-457200"/>
            <a:r>
              <a:rPr lang="pl-PL" dirty="0"/>
              <a:t>dział </a:t>
            </a:r>
            <a:r>
              <a:rPr lang="pl-PL" dirty="0" err="1"/>
              <a:t>HR</a:t>
            </a:r>
            <a:endParaRPr lang="pl-PL" dirty="0"/>
          </a:p>
          <a:p>
            <a:pPr marL="914400" lvl="1" indent="-457200"/>
            <a:r>
              <a:rPr lang="pl-PL" dirty="0"/>
              <a:t>dział zamówień publicznych</a:t>
            </a:r>
          </a:p>
          <a:p>
            <a:pPr marL="914400" lvl="1" indent="-457200"/>
            <a:r>
              <a:rPr lang="pl-PL" dirty="0"/>
              <a:t>dział promocji i marketingu</a:t>
            </a:r>
          </a:p>
          <a:p>
            <a:pPr marL="914400" lvl="1" indent="-457200"/>
            <a:r>
              <a:rPr lang="pl-PL" dirty="0"/>
              <a:t>dział IT</a:t>
            </a:r>
          </a:p>
          <a:p>
            <a:r>
              <a:rPr lang="pl-PL" dirty="0"/>
              <a:t>Odpowiednio dobrane tematy do grupy i jej potrzeb, np.: dostępność cyfrowa osobno dla działu IT, osobno dla osób redagujących treści na stronie czy tworzących dokumenty</a:t>
            </a:r>
          </a:p>
          <a:p>
            <a:endParaRPr lang="pl-PL" dirty="0"/>
          </a:p>
        </p:txBody>
      </p:sp>
    </p:spTree>
    <p:extLst>
      <p:ext uri="{BB962C8B-B14F-4D97-AF65-F5344CB8AC3E}">
        <p14:creationId xmlns:p14="http://schemas.microsoft.com/office/powerpoint/2010/main" val="633846470"/>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D8AC0F-5814-A6D9-BB11-B8010682B22F}"/>
              </a:ext>
            </a:extLst>
          </p:cNvPr>
          <p:cNvSpPr>
            <a:spLocks noGrp="1"/>
          </p:cNvSpPr>
          <p:nvPr>
            <p:ph type="title"/>
          </p:nvPr>
        </p:nvSpPr>
        <p:spPr/>
        <p:txBody>
          <a:bodyPr/>
          <a:lstStyle/>
          <a:p>
            <a:r>
              <a:rPr lang="pl-PL" dirty="0"/>
              <a:t>Dokumentacja dostępności </a:t>
            </a:r>
          </a:p>
        </p:txBody>
      </p:sp>
      <p:sp>
        <p:nvSpPr>
          <p:cNvPr id="3" name="Symbol zastępczy zawartości 2">
            <a:extLst>
              <a:ext uri="{FF2B5EF4-FFF2-40B4-BE49-F238E27FC236}">
                <a16:creationId xmlns:a16="http://schemas.microsoft.com/office/drawing/2014/main" id="{77BD73E8-1331-BFE2-0862-75D177CDD71F}"/>
              </a:ext>
            </a:extLst>
          </p:cNvPr>
          <p:cNvSpPr>
            <a:spLocks noGrp="1"/>
          </p:cNvSpPr>
          <p:nvPr>
            <p:ph idx="1"/>
          </p:nvPr>
        </p:nvSpPr>
        <p:spPr/>
        <p:txBody>
          <a:bodyPr/>
          <a:lstStyle/>
          <a:p>
            <a:r>
              <a:rPr lang="pl-PL" b="1" dirty="0"/>
              <a:t>Deklaracja dostępności </a:t>
            </a:r>
            <a:r>
              <a:rPr lang="pl-PL" dirty="0"/>
              <a:t>jako narzędzie informowania potencjalnych odbiorców i odbiorczyń o zapewnianiu dostępności w organizacji </a:t>
            </a:r>
          </a:p>
          <a:p>
            <a:r>
              <a:rPr lang="pl-PL" b="1" dirty="0"/>
              <a:t>Raport o stanie zapewniania dostępności </a:t>
            </a:r>
            <a:r>
              <a:rPr lang="pl-PL" dirty="0"/>
              <a:t>– jako narzędzie monitorowania wdrażania dostępności (co 4 lata)</a:t>
            </a:r>
          </a:p>
          <a:p>
            <a:r>
              <a:rPr lang="pl-PL" b="1" dirty="0"/>
              <a:t>Polityka dostępności </a:t>
            </a:r>
            <a:r>
              <a:rPr lang="pl-PL" dirty="0"/>
              <a:t>(lub inny dokument określający zapewnianie i zwiększanie dostępności w organizacji)</a:t>
            </a:r>
          </a:p>
        </p:txBody>
      </p:sp>
    </p:spTree>
    <p:extLst>
      <p:ext uri="{BB962C8B-B14F-4D97-AF65-F5344CB8AC3E}">
        <p14:creationId xmlns:p14="http://schemas.microsoft.com/office/powerpoint/2010/main" val="55422160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009AF3-91E3-85E6-F676-63B3CBE4A7C8}"/>
              </a:ext>
            </a:extLst>
          </p:cNvPr>
          <p:cNvSpPr>
            <a:spLocks noGrp="1"/>
          </p:cNvSpPr>
          <p:nvPr>
            <p:ph type="title"/>
          </p:nvPr>
        </p:nvSpPr>
        <p:spPr/>
        <p:txBody>
          <a:bodyPr/>
          <a:lstStyle/>
          <a:p>
            <a:r>
              <a:rPr lang="pl-PL" dirty="0"/>
              <a:t>Monitorowanie </a:t>
            </a:r>
          </a:p>
        </p:txBody>
      </p:sp>
      <p:sp>
        <p:nvSpPr>
          <p:cNvPr id="3" name="Symbol zastępczy zawartości 2">
            <a:extLst>
              <a:ext uri="{FF2B5EF4-FFF2-40B4-BE49-F238E27FC236}">
                <a16:creationId xmlns:a16="http://schemas.microsoft.com/office/drawing/2014/main" id="{73730D2A-9116-8D12-8566-83F3E2C7D37D}"/>
              </a:ext>
            </a:extLst>
          </p:cNvPr>
          <p:cNvSpPr>
            <a:spLocks noGrp="1"/>
          </p:cNvSpPr>
          <p:nvPr>
            <p:ph idx="1"/>
          </p:nvPr>
        </p:nvSpPr>
        <p:spPr/>
        <p:txBody>
          <a:bodyPr/>
          <a:lstStyle/>
          <a:p>
            <a:pPr marL="457200" indent="-457200"/>
            <a:r>
              <a:rPr lang="pl-PL" dirty="0"/>
              <a:t>Analiza harmonogramu wdrażania dostępności</a:t>
            </a:r>
          </a:p>
          <a:p>
            <a:pPr marL="457200" indent="-457200"/>
            <a:r>
              <a:rPr lang="pl-PL" dirty="0"/>
              <a:t>Analiza dostępności – np. ponowne audyty </a:t>
            </a:r>
          </a:p>
          <a:p>
            <a:pPr marL="457200" indent="-457200"/>
            <a:r>
              <a:rPr lang="pl-PL" dirty="0"/>
              <a:t>Liczba sytuacji, kiedy musieliśmy zastosować dostęp alternatywny </a:t>
            </a:r>
          </a:p>
          <a:p>
            <a:pPr marL="457200" indent="-457200"/>
            <a:r>
              <a:rPr lang="pl-PL" dirty="0"/>
              <a:t>Liczba skarg na brak dostępności </a:t>
            </a:r>
          </a:p>
          <a:p>
            <a:pPr marL="457200" indent="-457200"/>
            <a:r>
              <a:rPr lang="pl-PL" dirty="0"/>
              <a:t>Badanie (np. ankietowe) zapewniania dostępności wewnątrz organizacji </a:t>
            </a:r>
          </a:p>
          <a:p>
            <a:pPr marL="457200" indent="-457200"/>
            <a:r>
              <a:rPr lang="pl-PL" dirty="0"/>
              <a:t>Badanie tajemniczy klient (np. osoba kandydująca na studia)</a:t>
            </a:r>
          </a:p>
          <a:p>
            <a:endParaRPr lang="pl-PL" dirty="0"/>
          </a:p>
        </p:txBody>
      </p:sp>
    </p:spTree>
    <p:extLst>
      <p:ext uri="{BB962C8B-B14F-4D97-AF65-F5344CB8AC3E}">
        <p14:creationId xmlns:p14="http://schemas.microsoft.com/office/powerpoint/2010/main" val="382515501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A0308C-9A1A-8F7A-48D2-4EC0DA6AAF2E}"/>
              </a:ext>
            </a:extLst>
          </p:cNvPr>
          <p:cNvSpPr>
            <a:spLocks noGrp="1"/>
          </p:cNvSpPr>
          <p:nvPr>
            <p:ph type="title"/>
          </p:nvPr>
        </p:nvSpPr>
        <p:spPr/>
        <p:txBody>
          <a:bodyPr/>
          <a:lstStyle/>
          <a:p>
            <a:r>
              <a:rPr lang="pl-PL" dirty="0"/>
              <a:t>Przydatne narzędzia</a:t>
            </a:r>
          </a:p>
        </p:txBody>
      </p:sp>
      <p:sp>
        <p:nvSpPr>
          <p:cNvPr id="3" name="Symbol zastępczy zawartości 2">
            <a:extLst>
              <a:ext uri="{FF2B5EF4-FFF2-40B4-BE49-F238E27FC236}">
                <a16:creationId xmlns:a16="http://schemas.microsoft.com/office/drawing/2014/main" id="{55D61BD1-E4E2-F908-5907-A8722CC6DBBF}"/>
              </a:ext>
            </a:extLst>
          </p:cNvPr>
          <p:cNvSpPr>
            <a:spLocks noGrp="1"/>
          </p:cNvSpPr>
          <p:nvPr>
            <p:ph idx="1"/>
          </p:nvPr>
        </p:nvSpPr>
        <p:spPr/>
        <p:txBody>
          <a:bodyPr/>
          <a:lstStyle/>
          <a:p>
            <a:r>
              <a:rPr lang="pl-PL" dirty="0"/>
              <a:t>Bezpłatne narzędzia</a:t>
            </a:r>
          </a:p>
          <a:p>
            <a:pPr lvl="1"/>
            <a:r>
              <a:rPr lang="pl-PL" u="sng" dirty="0">
                <a:hlinkClick r:id="rId2"/>
              </a:rPr>
              <a:t>generator planu na rzecz poprawy dostępności</a:t>
            </a:r>
            <a:endParaRPr lang="pl-PL" dirty="0"/>
          </a:p>
          <a:p>
            <a:pPr lvl="1"/>
            <a:r>
              <a:rPr lang="pl-PL" u="sng" dirty="0">
                <a:hlinkClick r:id="rId3"/>
              </a:rPr>
              <a:t>generator deklaracji dostępności</a:t>
            </a:r>
            <a:endParaRPr lang="pl-PL" dirty="0"/>
          </a:p>
          <a:p>
            <a:endParaRPr lang="pl-PL" dirty="0"/>
          </a:p>
        </p:txBody>
      </p:sp>
    </p:spTree>
    <p:extLst>
      <p:ext uri="{BB962C8B-B14F-4D97-AF65-F5344CB8AC3E}">
        <p14:creationId xmlns:p14="http://schemas.microsoft.com/office/powerpoint/2010/main" val="379492691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34743956-3FF6-35F4-0CB5-5E347CB1CFBE}"/>
              </a:ext>
            </a:extLst>
          </p:cNvPr>
          <p:cNvSpPr>
            <a:spLocks noGrp="1"/>
          </p:cNvSpPr>
          <p:nvPr>
            <p:ph type="title"/>
          </p:nvPr>
        </p:nvSpPr>
        <p:spPr/>
        <p:txBody>
          <a:bodyPr/>
          <a:lstStyle/>
          <a:p>
            <a:r>
              <a:rPr lang="pl-PL" dirty="0"/>
              <a:t>Rola i zadania liderów dostępności</a:t>
            </a:r>
          </a:p>
        </p:txBody>
      </p:sp>
      <p:sp>
        <p:nvSpPr>
          <p:cNvPr id="5" name="Symbol zastępczy tekstu 4">
            <a:extLst>
              <a:ext uri="{FF2B5EF4-FFF2-40B4-BE49-F238E27FC236}">
                <a16:creationId xmlns:a16="http://schemas.microsoft.com/office/drawing/2014/main" id="{415A447B-9A43-C886-3082-0DBDAA94B84A}"/>
              </a:ext>
            </a:extLst>
          </p:cNvPr>
          <p:cNvSpPr>
            <a:spLocks noGrp="1"/>
          </p:cNvSpPr>
          <p:nvPr>
            <p:ph type="body" idx="1"/>
          </p:nvPr>
        </p:nvSpPr>
        <p:spPr/>
        <p:txBody>
          <a:bodyPr/>
          <a:lstStyle/>
          <a:p>
            <a:endParaRPr lang="pl-PL"/>
          </a:p>
        </p:txBody>
      </p:sp>
      <p:pic>
        <p:nvPicPr>
          <p:cNvPr id="2" name="Picture 2">
            <a:extLst>
              <a:ext uri="{FF2B5EF4-FFF2-40B4-BE49-F238E27FC236}">
                <a16:creationId xmlns:a16="http://schemas.microsoft.com/office/drawing/2014/main" id="{68F435F7-C5A8-7080-FA3B-EE06AA737183}"/>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914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CF0B7C-0890-874E-DB56-6533D5C4136A}"/>
              </a:ext>
            </a:extLst>
          </p:cNvPr>
          <p:cNvSpPr>
            <a:spLocks noGrp="1"/>
          </p:cNvSpPr>
          <p:nvPr>
            <p:ph type="title"/>
          </p:nvPr>
        </p:nvSpPr>
        <p:spPr/>
        <p:txBody>
          <a:bodyPr/>
          <a:lstStyle/>
          <a:p>
            <a:r>
              <a:rPr lang="pl-PL" dirty="0"/>
              <a:t>Obszary dostępności wg Regulaminu DOS</a:t>
            </a:r>
          </a:p>
        </p:txBody>
      </p:sp>
      <p:sp>
        <p:nvSpPr>
          <p:cNvPr id="3" name="Symbol zastępczy zawartości 2">
            <a:extLst>
              <a:ext uri="{FF2B5EF4-FFF2-40B4-BE49-F238E27FC236}">
                <a16:creationId xmlns:a16="http://schemas.microsoft.com/office/drawing/2014/main" id="{28B0038C-91C6-77D3-A25B-670B6ADBC0AB}"/>
              </a:ext>
            </a:extLst>
          </p:cNvPr>
          <p:cNvSpPr>
            <a:spLocks noGrp="1"/>
          </p:cNvSpPr>
          <p:nvPr>
            <p:ph idx="1"/>
          </p:nvPr>
        </p:nvSpPr>
        <p:spPr/>
        <p:txBody>
          <a:bodyPr>
            <a:normAutofit lnSpcReduction="10000"/>
          </a:bodyPr>
          <a:lstStyle/>
          <a:p>
            <a:r>
              <a:rPr lang="pl-PL" dirty="0"/>
              <a:t>Struktura organizacyjna </a:t>
            </a:r>
          </a:p>
          <a:p>
            <a:r>
              <a:rPr lang="pl-PL" dirty="0"/>
              <a:t>Dostępność architektoniczna</a:t>
            </a:r>
          </a:p>
          <a:p>
            <a:r>
              <a:rPr lang="pl-PL" dirty="0"/>
              <a:t>Dostępność informacyjno-komunikacyjna</a:t>
            </a:r>
          </a:p>
          <a:p>
            <a:r>
              <a:rPr lang="pl-PL" dirty="0"/>
              <a:t>Dostępność cyfrowa</a:t>
            </a:r>
          </a:p>
          <a:p>
            <a:r>
              <a:rPr lang="pl-PL" dirty="0"/>
              <a:t>Technologie wspierające</a:t>
            </a:r>
          </a:p>
          <a:p>
            <a:r>
              <a:rPr lang="pl-PL" dirty="0"/>
              <a:t>Procedury</a:t>
            </a:r>
          </a:p>
          <a:p>
            <a:r>
              <a:rPr lang="pl-PL" dirty="0"/>
              <a:t>Usługi wspierające edukację, badania naukowe rekrutację na studia</a:t>
            </a:r>
          </a:p>
          <a:p>
            <a:r>
              <a:rPr lang="pl-PL" dirty="0"/>
              <a:t>Działania podnoszące świadomość niepełnosprawności </a:t>
            </a:r>
          </a:p>
        </p:txBody>
      </p:sp>
    </p:spTree>
    <p:extLst>
      <p:ext uri="{BB962C8B-B14F-4D97-AF65-F5344CB8AC3E}">
        <p14:creationId xmlns:p14="http://schemas.microsoft.com/office/powerpoint/2010/main" val="187977479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ABD575-D9A0-254D-E7B4-82EC15101F1A}"/>
              </a:ext>
            </a:extLst>
          </p:cNvPr>
          <p:cNvSpPr>
            <a:spLocks noGrp="1"/>
          </p:cNvSpPr>
          <p:nvPr>
            <p:ph type="title"/>
          </p:nvPr>
        </p:nvSpPr>
        <p:spPr/>
        <p:txBody>
          <a:bodyPr/>
          <a:lstStyle/>
          <a:p>
            <a:r>
              <a:rPr lang="pl-PL" dirty="0"/>
              <a:t>Rola liderów dostępności na uczelni (1 z 2)</a:t>
            </a:r>
            <a:br>
              <a:rPr lang="pl-PL" dirty="0"/>
            </a:br>
            <a:endParaRPr lang="pl-PL" dirty="0"/>
          </a:p>
        </p:txBody>
      </p:sp>
      <p:sp>
        <p:nvSpPr>
          <p:cNvPr id="3" name="Symbol zastępczy zawartości 2">
            <a:extLst>
              <a:ext uri="{FF2B5EF4-FFF2-40B4-BE49-F238E27FC236}">
                <a16:creationId xmlns:a16="http://schemas.microsoft.com/office/drawing/2014/main" id="{A3A03885-E102-E027-AD32-C08C1E4EF794}"/>
              </a:ext>
            </a:extLst>
          </p:cNvPr>
          <p:cNvSpPr>
            <a:spLocks noGrp="1"/>
          </p:cNvSpPr>
          <p:nvPr>
            <p:ph idx="1"/>
          </p:nvPr>
        </p:nvSpPr>
        <p:spPr/>
        <p:txBody>
          <a:bodyPr>
            <a:normAutofit/>
          </a:bodyPr>
          <a:lstStyle/>
          <a:p>
            <a:r>
              <a:rPr lang="pl-PL" b="1" dirty="0"/>
              <a:t>Koordynują wdrażanie dostępności</a:t>
            </a:r>
            <a:r>
              <a:rPr lang="pl-PL" dirty="0"/>
              <a:t> (architektonicznej, cyfrowej, komunikacyjnej).</a:t>
            </a:r>
          </a:p>
          <a:p>
            <a:r>
              <a:rPr lang="pl-PL" b="1" dirty="0"/>
              <a:t>Współpracują między jednostkami</a:t>
            </a:r>
            <a:r>
              <a:rPr lang="pl-PL" dirty="0"/>
              <a:t> uczelni i </a:t>
            </a:r>
            <a:r>
              <a:rPr lang="pl-PL" dirty="0" err="1"/>
              <a:t>uspójniają</a:t>
            </a:r>
            <a:r>
              <a:rPr lang="pl-PL" dirty="0"/>
              <a:t> procedury.</a:t>
            </a:r>
          </a:p>
          <a:p>
            <a:r>
              <a:rPr lang="pl-PL" b="1" dirty="0"/>
              <a:t>Szkolą kadrę</a:t>
            </a:r>
            <a:r>
              <a:rPr lang="pl-PL" dirty="0"/>
              <a:t> i podnoszą świadomość w zakresie dostępności.</a:t>
            </a:r>
          </a:p>
          <a:p>
            <a:r>
              <a:rPr lang="pl-PL" b="1" dirty="0"/>
              <a:t>Prowadzą audyty i analizują bariery</a:t>
            </a:r>
            <a:r>
              <a:rPr lang="pl-PL" dirty="0"/>
              <a:t> zgłaszane przez studentów i pracowników.</a:t>
            </a:r>
          </a:p>
          <a:p>
            <a:r>
              <a:rPr lang="pl-PL" b="1" dirty="0"/>
              <a:t>Wspierają studentów z niepełnosprawnościami</a:t>
            </a:r>
            <a:r>
              <a:rPr lang="pl-PL" dirty="0"/>
              <a:t> oraz pośredniczą w rozwiązywaniu problemów.</a:t>
            </a:r>
          </a:p>
          <a:p>
            <a:endParaRPr lang="pl-PL" dirty="0"/>
          </a:p>
        </p:txBody>
      </p:sp>
    </p:spTree>
    <p:extLst>
      <p:ext uri="{BB962C8B-B14F-4D97-AF65-F5344CB8AC3E}">
        <p14:creationId xmlns:p14="http://schemas.microsoft.com/office/powerpoint/2010/main" val="3152090863"/>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F1F9-594C-2874-D235-9B9A51554E08}"/>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9363F635-1DF2-F28E-3A94-09DDB4BE2C2D}"/>
              </a:ext>
            </a:extLst>
          </p:cNvPr>
          <p:cNvSpPr>
            <a:spLocks noGrp="1"/>
          </p:cNvSpPr>
          <p:nvPr>
            <p:ph type="title"/>
          </p:nvPr>
        </p:nvSpPr>
        <p:spPr/>
        <p:txBody>
          <a:bodyPr/>
          <a:lstStyle/>
          <a:p>
            <a:r>
              <a:rPr lang="pl-PL" dirty="0"/>
              <a:t>Rola liderów dostępności na uczelni (2 z 2)</a:t>
            </a:r>
            <a:br>
              <a:rPr lang="pl-PL" dirty="0"/>
            </a:br>
            <a:endParaRPr lang="pl-PL" dirty="0"/>
          </a:p>
        </p:txBody>
      </p:sp>
      <p:sp>
        <p:nvSpPr>
          <p:cNvPr id="3" name="Symbol zastępczy zawartości 2">
            <a:extLst>
              <a:ext uri="{FF2B5EF4-FFF2-40B4-BE49-F238E27FC236}">
                <a16:creationId xmlns:a16="http://schemas.microsoft.com/office/drawing/2014/main" id="{E70E94D2-CFE2-77CC-DD4D-B80EDBB208C4}"/>
              </a:ext>
            </a:extLst>
          </p:cNvPr>
          <p:cNvSpPr>
            <a:spLocks noGrp="1"/>
          </p:cNvSpPr>
          <p:nvPr>
            <p:ph idx="1"/>
          </p:nvPr>
        </p:nvSpPr>
        <p:spPr/>
        <p:txBody>
          <a:bodyPr>
            <a:normAutofit/>
          </a:bodyPr>
          <a:lstStyle/>
          <a:p>
            <a:r>
              <a:rPr lang="pl-PL" b="1" dirty="0"/>
              <a:t>Wdrażają standardy dostępności architektonicznej, cyfrowej</a:t>
            </a:r>
            <a:r>
              <a:rPr lang="pl-PL" dirty="0"/>
              <a:t> (materiały, platformy, </a:t>
            </a:r>
            <a:r>
              <a:rPr lang="pl-PL" dirty="0" err="1"/>
              <a:t>WCAG</a:t>
            </a:r>
            <a:r>
              <a:rPr lang="pl-PL" dirty="0"/>
              <a:t>), </a:t>
            </a:r>
            <a:r>
              <a:rPr lang="pl-PL" b="1" dirty="0"/>
              <a:t>informacyjno-komunikacyjnej</a:t>
            </a:r>
          </a:p>
          <a:p>
            <a:r>
              <a:rPr lang="pl-PL" b="1" dirty="0"/>
              <a:t>Obsługują zgłoszenia braku dostępności</a:t>
            </a:r>
            <a:r>
              <a:rPr lang="pl-PL" dirty="0"/>
              <a:t> i nadzorują ich realizację.</a:t>
            </a:r>
          </a:p>
          <a:p>
            <a:r>
              <a:rPr lang="pl-PL" b="1" dirty="0"/>
              <a:t>Pomagają pozyskiwać środki</a:t>
            </a:r>
            <a:r>
              <a:rPr lang="pl-PL" dirty="0"/>
              <a:t> na działania </a:t>
            </a:r>
            <a:r>
              <a:rPr lang="pl-PL" dirty="0" err="1"/>
              <a:t>dostępnościowe</a:t>
            </a:r>
            <a:r>
              <a:rPr lang="pl-PL" dirty="0"/>
              <a:t>.</a:t>
            </a:r>
          </a:p>
          <a:p>
            <a:r>
              <a:rPr lang="pl-PL" b="1" dirty="0"/>
              <a:t>Promują kulturę włączającą</a:t>
            </a:r>
            <a:r>
              <a:rPr lang="pl-PL" dirty="0"/>
              <a:t> w całej społeczności akademickiej.</a:t>
            </a:r>
          </a:p>
          <a:p>
            <a:endParaRPr lang="pl-PL" dirty="0"/>
          </a:p>
        </p:txBody>
      </p:sp>
    </p:spTree>
    <p:extLst>
      <p:ext uri="{BB962C8B-B14F-4D97-AF65-F5344CB8AC3E}">
        <p14:creationId xmlns:p14="http://schemas.microsoft.com/office/powerpoint/2010/main" val="40777145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F65AED-0877-D80B-A77A-A9DE156B1C60}"/>
              </a:ext>
            </a:extLst>
          </p:cNvPr>
          <p:cNvSpPr>
            <a:spLocks noGrp="1"/>
          </p:cNvSpPr>
          <p:nvPr>
            <p:ph type="title"/>
          </p:nvPr>
        </p:nvSpPr>
        <p:spPr/>
        <p:txBody>
          <a:bodyPr/>
          <a:lstStyle/>
          <a:p>
            <a:r>
              <a:rPr lang="pl-PL" dirty="0"/>
              <a:t>Koordynowanie wdrażania dostępności</a:t>
            </a:r>
            <a:br>
              <a:rPr lang="pl-PL" dirty="0"/>
            </a:br>
            <a:endParaRPr lang="pl-PL" dirty="0"/>
          </a:p>
        </p:txBody>
      </p:sp>
      <p:sp>
        <p:nvSpPr>
          <p:cNvPr id="3" name="Symbol zastępczy zawartości 2">
            <a:extLst>
              <a:ext uri="{FF2B5EF4-FFF2-40B4-BE49-F238E27FC236}">
                <a16:creationId xmlns:a16="http://schemas.microsoft.com/office/drawing/2014/main" id="{D3A040E4-41F2-C5AD-49DF-A3D8A94C1648}"/>
              </a:ext>
            </a:extLst>
          </p:cNvPr>
          <p:cNvSpPr>
            <a:spLocks noGrp="1"/>
          </p:cNvSpPr>
          <p:nvPr>
            <p:ph idx="1"/>
          </p:nvPr>
        </p:nvSpPr>
        <p:spPr/>
        <p:txBody>
          <a:bodyPr/>
          <a:lstStyle/>
          <a:p>
            <a:r>
              <a:rPr lang="pl-PL" dirty="0"/>
              <a:t>Nadzorują realizację przepisów dotyczących dostępności architektonicznej, cyfrowej i komunikacyjnej.</a:t>
            </a:r>
          </a:p>
          <a:p>
            <a:r>
              <a:rPr lang="pl-PL" dirty="0"/>
              <a:t>Tworzą uczelniane strategie i plany dostępności.</a:t>
            </a:r>
          </a:p>
          <a:p>
            <a:r>
              <a:rPr lang="pl-PL" dirty="0"/>
              <a:t>Monitorują zgodność uczelni z ustawą o zapewnianiu dostępności, ustawą o dostępności cyfrowej i ustawą o szkolnictwie wyższym.</a:t>
            </a:r>
          </a:p>
          <a:p>
            <a:endParaRPr lang="pl-PL" dirty="0"/>
          </a:p>
        </p:txBody>
      </p:sp>
    </p:spTree>
    <p:extLst>
      <p:ext uri="{BB962C8B-B14F-4D97-AF65-F5344CB8AC3E}">
        <p14:creationId xmlns:p14="http://schemas.microsoft.com/office/powerpoint/2010/main" val="57678807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8A4A0B-F8E2-4569-7DF1-5039EE803067}"/>
              </a:ext>
            </a:extLst>
          </p:cNvPr>
          <p:cNvSpPr>
            <a:spLocks noGrp="1"/>
          </p:cNvSpPr>
          <p:nvPr>
            <p:ph type="title"/>
          </p:nvPr>
        </p:nvSpPr>
        <p:spPr/>
        <p:txBody>
          <a:bodyPr/>
          <a:lstStyle/>
          <a:p>
            <a:r>
              <a:rPr lang="pl-PL" dirty="0"/>
              <a:t>Współpraca między jednostkami uczelni</a:t>
            </a:r>
            <a:br>
              <a:rPr lang="pl-PL" dirty="0"/>
            </a:br>
            <a:endParaRPr lang="pl-PL" dirty="0"/>
          </a:p>
        </p:txBody>
      </p:sp>
      <p:sp>
        <p:nvSpPr>
          <p:cNvPr id="3" name="Symbol zastępczy zawartości 2">
            <a:extLst>
              <a:ext uri="{FF2B5EF4-FFF2-40B4-BE49-F238E27FC236}">
                <a16:creationId xmlns:a16="http://schemas.microsoft.com/office/drawing/2014/main" id="{D8C5EAA6-61C1-90B9-0CE0-597EBE5B93CA}"/>
              </a:ext>
            </a:extLst>
          </p:cNvPr>
          <p:cNvSpPr>
            <a:spLocks noGrp="1"/>
          </p:cNvSpPr>
          <p:nvPr>
            <p:ph idx="1"/>
          </p:nvPr>
        </p:nvSpPr>
        <p:spPr/>
        <p:txBody>
          <a:bodyPr/>
          <a:lstStyle/>
          <a:p>
            <a:r>
              <a:rPr lang="pl-PL" dirty="0"/>
              <a:t>Łączą działania BON, dziekanatów, IT, administracji, bibliotek, biur projektów i rektoratu.</a:t>
            </a:r>
          </a:p>
          <a:p>
            <a:pPr lvl="1"/>
            <a:r>
              <a:rPr lang="pl-PL" dirty="0"/>
              <a:t>Podział zadań, obowiązków, zakresu odpowiedzialności</a:t>
            </a:r>
          </a:p>
          <a:p>
            <a:r>
              <a:rPr lang="pl-PL" dirty="0"/>
              <a:t>Opracowują standardy i procedury (np. standardy dostępności, procedura zgłaszania potrzeb dostosowań, procedura zgłaszania nierówności traktowania).</a:t>
            </a:r>
          </a:p>
          <a:p>
            <a:endParaRPr lang="pl-PL" dirty="0"/>
          </a:p>
        </p:txBody>
      </p:sp>
    </p:spTree>
    <p:extLst>
      <p:ext uri="{BB962C8B-B14F-4D97-AF65-F5344CB8AC3E}">
        <p14:creationId xmlns:p14="http://schemas.microsoft.com/office/powerpoint/2010/main" val="356199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B2DF7D-CEFB-4ACC-A9C3-F64F8ECB17F4}"/>
              </a:ext>
            </a:extLst>
          </p:cNvPr>
          <p:cNvSpPr>
            <a:spLocks noGrp="1"/>
          </p:cNvSpPr>
          <p:nvPr>
            <p:ph type="title"/>
          </p:nvPr>
        </p:nvSpPr>
        <p:spPr/>
        <p:txBody>
          <a:bodyPr/>
          <a:lstStyle/>
          <a:p>
            <a:r>
              <a:rPr lang="pl-PL" dirty="0"/>
              <a:t>Ważne, żeby odróżniać:</a:t>
            </a:r>
          </a:p>
        </p:txBody>
      </p:sp>
      <p:sp>
        <p:nvSpPr>
          <p:cNvPr id="4" name="pole tekstowe 3">
            <a:extLst>
              <a:ext uri="{FF2B5EF4-FFF2-40B4-BE49-F238E27FC236}">
                <a16:creationId xmlns:a16="http://schemas.microsoft.com/office/drawing/2014/main" id="{D71AAC29-2B85-412A-9A37-8F97EC899912}"/>
              </a:ext>
            </a:extLst>
          </p:cNvPr>
          <p:cNvSpPr txBox="1"/>
          <p:nvPr/>
        </p:nvSpPr>
        <p:spPr>
          <a:xfrm>
            <a:off x="855535" y="1690687"/>
            <a:ext cx="4299440" cy="461665"/>
          </a:xfrm>
          <a:prstGeom prst="rect">
            <a:avLst/>
          </a:prstGeom>
          <a:noFill/>
        </p:spPr>
        <p:txBody>
          <a:bodyPr wrap="square" rtlCol="0">
            <a:spAutoFit/>
          </a:bodyPr>
          <a:lstStyle/>
          <a:p>
            <a:r>
              <a:rPr lang="pl-PL" sz="2400" dirty="0"/>
              <a:t>ZAPEWNIENIE DOSTĘPNOŚCI</a:t>
            </a:r>
          </a:p>
        </p:txBody>
      </p:sp>
      <p:sp>
        <p:nvSpPr>
          <p:cNvPr id="5" name="Owal 4" descr="na zielonym tle napisy: projektowanie uniwersalne, racjonalne usprawnienia">
            <a:extLst>
              <a:ext uri="{FF2B5EF4-FFF2-40B4-BE49-F238E27FC236}">
                <a16:creationId xmlns:a16="http://schemas.microsoft.com/office/drawing/2014/main" id="{130B573A-02E6-42F4-8364-5F35F664A4E1}"/>
              </a:ext>
            </a:extLst>
          </p:cNvPr>
          <p:cNvSpPr/>
          <p:nvPr/>
        </p:nvSpPr>
        <p:spPr>
          <a:xfrm>
            <a:off x="1152294" y="2330974"/>
            <a:ext cx="4299440" cy="3642829"/>
          </a:xfrm>
          <a:prstGeom prst="ellipse">
            <a:avLst/>
          </a:prstGeom>
          <a:solidFill>
            <a:schemeClr val="accent6">
              <a:lumMod val="20000"/>
              <a:lumOff val="80000"/>
            </a:schemeClr>
          </a:solidFill>
          <a:ln w="508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sz="2000" dirty="0"/>
              <a:t>PROJEKTOWANIE UNIWERSALNE</a:t>
            </a:r>
          </a:p>
          <a:p>
            <a:pPr algn="ctr"/>
            <a:endParaRPr lang="pl-PL" sz="2000" dirty="0"/>
          </a:p>
          <a:p>
            <a:pPr algn="ctr"/>
            <a:r>
              <a:rPr lang="pl-PL" sz="2000" dirty="0"/>
              <a:t>RACJONALNE USPRAWNIENIA</a:t>
            </a:r>
          </a:p>
        </p:txBody>
      </p:sp>
      <p:sp>
        <p:nvSpPr>
          <p:cNvPr id="6" name="pole tekstowe 5">
            <a:extLst>
              <a:ext uri="{FF2B5EF4-FFF2-40B4-BE49-F238E27FC236}">
                <a16:creationId xmlns:a16="http://schemas.microsoft.com/office/drawing/2014/main" id="{35E69D0B-3D2D-4271-AE2C-2C1FB1C44AFB}"/>
              </a:ext>
            </a:extLst>
          </p:cNvPr>
          <p:cNvSpPr txBox="1"/>
          <p:nvPr/>
        </p:nvSpPr>
        <p:spPr>
          <a:xfrm>
            <a:off x="7081011" y="1690687"/>
            <a:ext cx="3163258" cy="461665"/>
          </a:xfrm>
          <a:prstGeom prst="rect">
            <a:avLst/>
          </a:prstGeom>
          <a:noFill/>
        </p:spPr>
        <p:txBody>
          <a:bodyPr wrap="square" rtlCol="0">
            <a:spAutoFit/>
          </a:bodyPr>
          <a:lstStyle/>
          <a:p>
            <a:r>
              <a:rPr lang="pl-PL" sz="2400" dirty="0"/>
              <a:t>BRAK DOSTĘPNOŚCI</a:t>
            </a:r>
          </a:p>
        </p:txBody>
      </p:sp>
      <p:sp>
        <p:nvSpPr>
          <p:cNvPr id="7" name="Owal 6" descr="na czerwonym tle napis: dostęp alternatywny">
            <a:extLst>
              <a:ext uri="{FF2B5EF4-FFF2-40B4-BE49-F238E27FC236}">
                <a16:creationId xmlns:a16="http://schemas.microsoft.com/office/drawing/2014/main" id="{83D09940-EB88-4C04-9441-31A0AA80B698}"/>
              </a:ext>
            </a:extLst>
          </p:cNvPr>
          <p:cNvSpPr/>
          <p:nvPr/>
        </p:nvSpPr>
        <p:spPr>
          <a:xfrm>
            <a:off x="6475535" y="2330975"/>
            <a:ext cx="4040066" cy="3642828"/>
          </a:xfrm>
          <a:prstGeom prst="ellipse">
            <a:avLst/>
          </a:prstGeom>
          <a:solidFill>
            <a:schemeClr val="accent2">
              <a:lumMod val="20000"/>
              <a:lumOff val="80000"/>
            </a:schemeClr>
          </a:solidFill>
          <a:ln w="508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sz="2000" dirty="0"/>
              <a:t>DOSTĘP </a:t>
            </a:r>
          </a:p>
          <a:p>
            <a:pPr algn="ctr"/>
            <a:r>
              <a:rPr lang="pl-PL" sz="2000" dirty="0"/>
              <a:t>ALTERNATYWNY</a:t>
            </a:r>
          </a:p>
        </p:txBody>
      </p:sp>
    </p:spTree>
    <p:extLst>
      <p:ext uri="{BB962C8B-B14F-4D97-AF65-F5344CB8AC3E}">
        <p14:creationId xmlns:p14="http://schemas.microsoft.com/office/powerpoint/2010/main" val="50774826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A79AC5-D97E-0ED7-26A7-EDF975DC06DB}"/>
              </a:ext>
            </a:extLst>
          </p:cNvPr>
          <p:cNvSpPr>
            <a:spLocks noGrp="1"/>
          </p:cNvSpPr>
          <p:nvPr>
            <p:ph type="title"/>
          </p:nvPr>
        </p:nvSpPr>
        <p:spPr/>
        <p:txBody>
          <a:bodyPr/>
          <a:lstStyle/>
          <a:p>
            <a:r>
              <a:rPr lang="pl-PL" dirty="0"/>
              <a:t>Budowanie świadomości i edukacja kadry</a:t>
            </a:r>
          </a:p>
        </p:txBody>
      </p:sp>
      <p:sp>
        <p:nvSpPr>
          <p:cNvPr id="3" name="Symbol zastępczy zawartości 2">
            <a:extLst>
              <a:ext uri="{FF2B5EF4-FFF2-40B4-BE49-F238E27FC236}">
                <a16:creationId xmlns:a16="http://schemas.microsoft.com/office/drawing/2014/main" id="{E13A94CF-026B-27CE-EF96-388602F933D2}"/>
              </a:ext>
            </a:extLst>
          </p:cNvPr>
          <p:cNvSpPr>
            <a:spLocks noGrp="1"/>
          </p:cNvSpPr>
          <p:nvPr>
            <p:ph idx="1"/>
          </p:nvPr>
        </p:nvSpPr>
        <p:spPr/>
        <p:txBody>
          <a:bodyPr/>
          <a:lstStyle/>
          <a:p>
            <a:r>
              <a:rPr lang="pl-PL" dirty="0"/>
              <a:t>Prowadzą szkolenia dla wykładowców i pracowników administracji.</a:t>
            </a:r>
          </a:p>
          <a:p>
            <a:r>
              <a:rPr lang="pl-PL" dirty="0"/>
              <a:t>Edukują w zakresie dostępnych materiałów, komunikacji z osobami ze szczególnymi potrzebami, standardów </a:t>
            </a:r>
            <a:r>
              <a:rPr lang="pl-PL" dirty="0" err="1"/>
              <a:t>WCAG</a:t>
            </a:r>
            <a:r>
              <a:rPr lang="pl-PL" dirty="0"/>
              <a:t>.</a:t>
            </a:r>
          </a:p>
          <a:p>
            <a:pPr lvl="1"/>
            <a:r>
              <a:rPr lang="pl-PL" dirty="0"/>
              <a:t>Np. poradniki tworzenia dostępnych dokumentów elektronicznych</a:t>
            </a:r>
          </a:p>
          <a:p>
            <a:endParaRPr lang="pl-PL" dirty="0"/>
          </a:p>
        </p:txBody>
      </p:sp>
    </p:spTree>
    <p:extLst>
      <p:ext uri="{BB962C8B-B14F-4D97-AF65-F5344CB8AC3E}">
        <p14:creationId xmlns:p14="http://schemas.microsoft.com/office/powerpoint/2010/main" val="172716838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B9411A-E627-BF41-897F-E1A4675ED3CE}"/>
              </a:ext>
            </a:extLst>
          </p:cNvPr>
          <p:cNvSpPr>
            <a:spLocks noGrp="1"/>
          </p:cNvSpPr>
          <p:nvPr>
            <p:ph type="title"/>
          </p:nvPr>
        </p:nvSpPr>
        <p:spPr/>
        <p:txBody>
          <a:bodyPr/>
          <a:lstStyle/>
          <a:p>
            <a:r>
              <a:rPr lang="pl-PL" dirty="0"/>
              <a:t>Audyty i analiza potrzeb</a:t>
            </a:r>
            <a:br>
              <a:rPr lang="pl-PL" dirty="0"/>
            </a:br>
            <a:endParaRPr lang="pl-PL" dirty="0"/>
          </a:p>
        </p:txBody>
      </p:sp>
      <p:sp>
        <p:nvSpPr>
          <p:cNvPr id="3" name="Symbol zastępczy zawartości 2">
            <a:extLst>
              <a:ext uri="{FF2B5EF4-FFF2-40B4-BE49-F238E27FC236}">
                <a16:creationId xmlns:a16="http://schemas.microsoft.com/office/drawing/2014/main" id="{741B0C72-E828-BE66-DE0A-FD0A4D316068}"/>
              </a:ext>
            </a:extLst>
          </p:cNvPr>
          <p:cNvSpPr>
            <a:spLocks noGrp="1"/>
          </p:cNvSpPr>
          <p:nvPr>
            <p:ph idx="1"/>
          </p:nvPr>
        </p:nvSpPr>
        <p:spPr/>
        <p:txBody>
          <a:bodyPr/>
          <a:lstStyle/>
          <a:p>
            <a:r>
              <a:rPr lang="pl-PL" dirty="0"/>
              <a:t>Prowadzą audyty dostępności budynków, aplikacji, dokumentów i usług.</a:t>
            </a:r>
          </a:p>
          <a:p>
            <a:r>
              <a:rPr lang="pl-PL" dirty="0"/>
              <a:t>Wnioskują o zmiany w przestrzeni kampusu i w procesach.</a:t>
            </a:r>
          </a:p>
          <a:p>
            <a:r>
              <a:rPr lang="pl-PL" dirty="0"/>
              <a:t>Analizują bariery zgłaszane przez osoby studiujące i pracujące</a:t>
            </a:r>
          </a:p>
          <a:p>
            <a:endParaRPr lang="pl-PL" dirty="0"/>
          </a:p>
        </p:txBody>
      </p:sp>
    </p:spTree>
    <p:extLst>
      <p:ext uri="{BB962C8B-B14F-4D97-AF65-F5344CB8AC3E}">
        <p14:creationId xmlns:p14="http://schemas.microsoft.com/office/powerpoint/2010/main" val="419435544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F6BBB-9DDD-2CE8-4857-B14F5D0AEF04}"/>
              </a:ext>
            </a:extLst>
          </p:cNvPr>
          <p:cNvSpPr>
            <a:spLocks noGrp="1"/>
          </p:cNvSpPr>
          <p:nvPr>
            <p:ph type="title"/>
          </p:nvPr>
        </p:nvSpPr>
        <p:spPr/>
        <p:txBody>
          <a:bodyPr/>
          <a:lstStyle/>
          <a:p>
            <a:r>
              <a:rPr lang="pl-PL" dirty="0"/>
              <a:t>Wsparcie dla studentów i pracowników</a:t>
            </a:r>
          </a:p>
        </p:txBody>
      </p:sp>
      <p:sp>
        <p:nvSpPr>
          <p:cNvPr id="3" name="Symbol zastępczy zawartości 2">
            <a:extLst>
              <a:ext uri="{FF2B5EF4-FFF2-40B4-BE49-F238E27FC236}">
                <a16:creationId xmlns:a16="http://schemas.microsoft.com/office/drawing/2014/main" id="{3CD44FF4-4217-3D7D-6D23-3684D4FC48AA}"/>
              </a:ext>
            </a:extLst>
          </p:cNvPr>
          <p:cNvSpPr>
            <a:spLocks noGrp="1"/>
          </p:cNvSpPr>
          <p:nvPr>
            <p:ph idx="1"/>
          </p:nvPr>
        </p:nvSpPr>
        <p:spPr/>
        <p:txBody>
          <a:bodyPr/>
          <a:lstStyle/>
          <a:p>
            <a:r>
              <a:rPr lang="pl-PL" dirty="0"/>
              <a:t>Informują o przysługujących prawach i dostępnych formach wsparcia.</a:t>
            </a:r>
          </a:p>
          <a:p>
            <a:pPr lvl="1"/>
            <a:r>
              <a:rPr lang="pl-PL" dirty="0"/>
              <a:t>Np. Poradnik dla osób studiujących z niepełnosprawnością i szczególnymi potrzebami</a:t>
            </a:r>
          </a:p>
          <a:p>
            <a:r>
              <a:rPr lang="pl-PL" dirty="0"/>
              <a:t>Pośredniczą między studentem a jednostkami uczelni, gdy pojawiają się problemy z dostępnością.</a:t>
            </a:r>
          </a:p>
          <a:p>
            <a:endParaRPr lang="pl-PL" dirty="0"/>
          </a:p>
        </p:txBody>
      </p:sp>
    </p:spTree>
    <p:extLst>
      <p:ext uri="{BB962C8B-B14F-4D97-AF65-F5344CB8AC3E}">
        <p14:creationId xmlns:p14="http://schemas.microsoft.com/office/powerpoint/2010/main" val="638021054"/>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B92BE1-23B6-C5EC-DBED-D72606235830}"/>
              </a:ext>
            </a:extLst>
          </p:cNvPr>
          <p:cNvSpPr>
            <a:spLocks noGrp="1"/>
          </p:cNvSpPr>
          <p:nvPr>
            <p:ph type="title"/>
          </p:nvPr>
        </p:nvSpPr>
        <p:spPr/>
        <p:txBody>
          <a:bodyPr/>
          <a:lstStyle/>
          <a:p>
            <a:r>
              <a:rPr lang="pl-PL" dirty="0"/>
              <a:t>Wdrażanie dostępności architektonicznej</a:t>
            </a:r>
          </a:p>
        </p:txBody>
      </p:sp>
      <p:sp>
        <p:nvSpPr>
          <p:cNvPr id="3" name="Symbol zastępczy zawartości 2">
            <a:extLst>
              <a:ext uri="{FF2B5EF4-FFF2-40B4-BE49-F238E27FC236}">
                <a16:creationId xmlns:a16="http://schemas.microsoft.com/office/drawing/2014/main" id="{C6634A04-E8B4-EBBE-96A8-994D4FE231CB}"/>
              </a:ext>
            </a:extLst>
          </p:cNvPr>
          <p:cNvSpPr>
            <a:spLocks noGrp="1"/>
          </p:cNvSpPr>
          <p:nvPr>
            <p:ph idx="1"/>
          </p:nvPr>
        </p:nvSpPr>
        <p:spPr/>
        <p:txBody>
          <a:bodyPr/>
          <a:lstStyle/>
          <a:p>
            <a:r>
              <a:rPr lang="pl-PL" dirty="0"/>
              <a:t>Współtworzą standardy dostępności architektonicznej</a:t>
            </a:r>
          </a:p>
          <a:p>
            <a:r>
              <a:rPr lang="pl-PL" dirty="0"/>
              <a:t>Współpracują z osobami administrującymi budynkami Uczelni</a:t>
            </a:r>
          </a:p>
          <a:p>
            <a:r>
              <a:rPr lang="pl-PL" dirty="0"/>
              <a:t>Monitorują wdrażanie dostępności – inwestycje, remonty, modernizacje</a:t>
            </a:r>
          </a:p>
          <a:p>
            <a:endParaRPr lang="pl-PL" dirty="0"/>
          </a:p>
        </p:txBody>
      </p:sp>
    </p:spTree>
    <p:extLst>
      <p:ext uri="{BB962C8B-B14F-4D97-AF65-F5344CB8AC3E}">
        <p14:creationId xmlns:p14="http://schemas.microsoft.com/office/powerpoint/2010/main" val="1867797178"/>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00B0B0-4B10-9110-5C20-2DC591229EBA}"/>
              </a:ext>
            </a:extLst>
          </p:cNvPr>
          <p:cNvSpPr>
            <a:spLocks noGrp="1"/>
          </p:cNvSpPr>
          <p:nvPr>
            <p:ph type="title"/>
          </p:nvPr>
        </p:nvSpPr>
        <p:spPr/>
        <p:txBody>
          <a:bodyPr/>
          <a:lstStyle/>
          <a:p>
            <a:r>
              <a:rPr lang="pl-PL" dirty="0"/>
              <a:t>Wdrażanie dostępności cyfrowej</a:t>
            </a:r>
          </a:p>
        </p:txBody>
      </p:sp>
      <p:sp>
        <p:nvSpPr>
          <p:cNvPr id="3" name="Symbol zastępczy zawartości 2">
            <a:extLst>
              <a:ext uri="{FF2B5EF4-FFF2-40B4-BE49-F238E27FC236}">
                <a16:creationId xmlns:a16="http://schemas.microsoft.com/office/drawing/2014/main" id="{7A98578E-7621-6378-18E7-BEE9794DB497}"/>
              </a:ext>
            </a:extLst>
          </p:cNvPr>
          <p:cNvSpPr>
            <a:spLocks noGrp="1"/>
          </p:cNvSpPr>
          <p:nvPr>
            <p:ph idx="1"/>
          </p:nvPr>
        </p:nvSpPr>
        <p:spPr/>
        <p:txBody>
          <a:bodyPr/>
          <a:lstStyle/>
          <a:p>
            <a:r>
              <a:rPr lang="pl-PL" dirty="0"/>
              <a:t>Współtworzą standardy dostępności cyfrowej.</a:t>
            </a:r>
          </a:p>
          <a:p>
            <a:r>
              <a:rPr lang="pl-PL" dirty="0"/>
              <a:t>Współpracują z IT w zakresie dostępności strony www, aplikacji, </a:t>
            </a:r>
            <a:br>
              <a:rPr lang="pl-PL" dirty="0"/>
            </a:br>
            <a:r>
              <a:rPr lang="pl-PL" dirty="0"/>
              <a:t>e-learningu.</a:t>
            </a:r>
          </a:p>
          <a:p>
            <a:r>
              <a:rPr lang="pl-PL" dirty="0"/>
              <a:t>Monitorują zgodność strony www z </a:t>
            </a:r>
            <a:r>
              <a:rPr lang="pl-PL" dirty="0" err="1"/>
              <a:t>WCAG</a:t>
            </a:r>
            <a:r>
              <a:rPr lang="pl-PL" dirty="0"/>
              <a:t> 2.1 AA.</a:t>
            </a:r>
          </a:p>
          <a:p>
            <a:endParaRPr lang="pl-PL" dirty="0"/>
          </a:p>
        </p:txBody>
      </p:sp>
    </p:spTree>
    <p:extLst>
      <p:ext uri="{BB962C8B-B14F-4D97-AF65-F5344CB8AC3E}">
        <p14:creationId xmlns:p14="http://schemas.microsoft.com/office/powerpoint/2010/main" val="38274883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438CBA-AC45-0F7E-F009-6996BD1D77A8}"/>
              </a:ext>
            </a:extLst>
          </p:cNvPr>
          <p:cNvSpPr>
            <a:spLocks noGrp="1"/>
          </p:cNvSpPr>
          <p:nvPr>
            <p:ph type="title"/>
          </p:nvPr>
        </p:nvSpPr>
        <p:spPr/>
        <p:txBody>
          <a:bodyPr/>
          <a:lstStyle/>
          <a:p>
            <a:r>
              <a:rPr lang="pl-PL" dirty="0"/>
              <a:t>Wdrażanie dostępności informacyjno-komunikacyjnej</a:t>
            </a:r>
          </a:p>
        </p:txBody>
      </p:sp>
      <p:sp>
        <p:nvSpPr>
          <p:cNvPr id="3" name="Symbol zastępczy zawartości 2">
            <a:extLst>
              <a:ext uri="{FF2B5EF4-FFF2-40B4-BE49-F238E27FC236}">
                <a16:creationId xmlns:a16="http://schemas.microsoft.com/office/drawing/2014/main" id="{F417C1F8-8887-5F50-CFA1-48D17C04A024}"/>
              </a:ext>
            </a:extLst>
          </p:cNvPr>
          <p:cNvSpPr>
            <a:spLocks noGrp="1"/>
          </p:cNvSpPr>
          <p:nvPr>
            <p:ph idx="1"/>
          </p:nvPr>
        </p:nvSpPr>
        <p:spPr/>
        <p:txBody>
          <a:bodyPr/>
          <a:lstStyle/>
          <a:p>
            <a:r>
              <a:rPr lang="pl-PL" dirty="0"/>
              <a:t>Współtworzą standardy dostępności informacyjno-komunikacyjnej</a:t>
            </a:r>
          </a:p>
          <a:p>
            <a:r>
              <a:rPr lang="pl-PL" dirty="0"/>
              <a:t>Współpracują z działem marketingu i promocji</a:t>
            </a:r>
          </a:p>
          <a:p>
            <a:r>
              <a:rPr lang="pl-PL" dirty="0"/>
              <a:t>Monitorują wdrażanie dostępności w zakresie działalności informacyjnej i komunikacyjnej Uczelni</a:t>
            </a:r>
          </a:p>
          <a:p>
            <a:endParaRPr lang="pl-PL" dirty="0"/>
          </a:p>
        </p:txBody>
      </p:sp>
    </p:spTree>
    <p:extLst>
      <p:ext uri="{BB962C8B-B14F-4D97-AF65-F5344CB8AC3E}">
        <p14:creationId xmlns:p14="http://schemas.microsoft.com/office/powerpoint/2010/main" val="266558791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B754540-C5FD-94F3-5698-D83096D1F43A}"/>
              </a:ext>
            </a:extLst>
          </p:cNvPr>
          <p:cNvSpPr>
            <a:spLocks noGrp="1"/>
          </p:cNvSpPr>
          <p:nvPr>
            <p:ph type="title"/>
          </p:nvPr>
        </p:nvSpPr>
        <p:spPr/>
        <p:txBody>
          <a:bodyPr/>
          <a:lstStyle/>
          <a:p>
            <a:r>
              <a:rPr lang="pl-PL" dirty="0"/>
              <a:t>Reagowanie na zgłoszenia</a:t>
            </a:r>
          </a:p>
        </p:txBody>
      </p:sp>
      <p:sp>
        <p:nvSpPr>
          <p:cNvPr id="3" name="Symbol zastępczy zawartości 2">
            <a:extLst>
              <a:ext uri="{FF2B5EF4-FFF2-40B4-BE49-F238E27FC236}">
                <a16:creationId xmlns:a16="http://schemas.microsoft.com/office/drawing/2014/main" id="{7F59D1E1-315F-FFEC-292C-B4C83D60B46A}"/>
              </a:ext>
            </a:extLst>
          </p:cNvPr>
          <p:cNvSpPr>
            <a:spLocks noGrp="1"/>
          </p:cNvSpPr>
          <p:nvPr>
            <p:ph idx="1"/>
          </p:nvPr>
        </p:nvSpPr>
        <p:spPr/>
        <p:txBody>
          <a:bodyPr/>
          <a:lstStyle/>
          <a:p>
            <a:r>
              <a:rPr lang="pl-PL" dirty="0"/>
              <a:t>Przyjmują zgłoszenia naruszeń / braku dostępności.</a:t>
            </a:r>
          </a:p>
          <a:p>
            <a:r>
              <a:rPr lang="pl-PL" dirty="0"/>
              <a:t>Oceniają i przekazują je do odpowiednich działów.</a:t>
            </a:r>
          </a:p>
          <a:p>
            <a:r>
              <a:rPr lang="pl-PL" dirty="0"/>
              <a:t>Nadzorują tempo realizacji zgłoszeń i proponują alternatywne rozwiązania.</a:t>
            </a:r>
          </a:p>
          <a:p>
            <a:endParaRPr lang="pl-PL" dirty="0"/>
          </a:p>
        </p:txBody>
      </p:sp>
    </p:spTree>
    <p:extLst>
      <p:ext uri="{BB962C8B-B14F-4D97-AF65-F5344CB8AC3E}">
        <p14:creationId xmlns:p14="http://schemas.microsoft.com/office/powerpoint/2010/main" val="338319081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AB9382-EFF9-EF0B-69F7-106E4496A2DD}"/>
              </a:ext>
            </a:extLst>
          </p:cNvPr>
          <p:cNvSpPr>
            <a:spLocks noGrp="1"/>
          </p:cNvSpPr>
          <p:nvPr>
            <p:ph type="title"/>
          </p:nvPr>
        </p:nvSpPr>
        <p:spPr/>
        <p:txBody>
          <a:bodyPr/>
          <a:lstStyle/>
          <a:p>
            <a:r>
              <a:rPr lang="pl-PL" dirty="0"/>
              <a:t>Udział w pozyskiwaniu środków</a:t>
            </a:r>
          </a:p>
        </p:txBody>
      </p:sp>
      <p:sp>
        <p:nvSpPr>
          <p:cNvPr id="3" name="Symbol zastępczy zawartości 2">
            <a:extLst>
              <a:ext uri="{FF2B5EF4-FFF2-40B4-BE49-F238E27FC236}">
                <a16:creationId xmlns:a16="http://schemas.microsoft.com/office/drawing/2014/main" id="{86DFECA1-A339-86BD-CFFF-5F900F564034}"/>
              </a:ext>
            </a:extLst>
          </p:cNvPr>
          <p:cNvSpPr>
            <a:spLocks noGrp="1"/>
          </p:cNvSpPr>
          <p:nvPr>
            <p:ph idx="1"/>
          </p:nvPr>
        </p:nvSpPr>
        <p:spPr/>
        <p:txBody>
          <a:bodyPr/>
          <a:lstStyle/>
          <a:p>
            <a:r>
              <a:rPr lang="pl-PL" dirty="0"/>
              <a:t>Przygotowują dokumentację do grantów (np. program „Dostępna Uczelnia”).</a:t>
            </a:r>
          </a:p>
          <a:p>
            <a:r>
              <a:rPr lang="pl-PL" dirty="0"/>
              <a:t>Wspierają wdrażanie projektów infrastrukturalnych czy cyfrowych.</a:t>
            </a:r>
          </a:p>
          <a:p>
            <a:endParaRPr lang="pl-PL" dirty="0"/>
          </a:p>
        </p:txBody>
      </p:sp>
    </p:spTree>
    <p:extLst>
      <p:ext uri="{BB962C8B-B14F-4D97-AF65-F5344CB8AC3E}">
        <p14:creationId xmlns:p14="http://schemas.microsoft.com/office/powerpoint/2010/main" val="4227396657"/>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D455B9-672D-1DD3-DB24-A90E1D638E5E}"/>
              </a:ext>
            </a:extLst>
          </p:cNvPr>
          <p:cNvSpPr>
            <a:spLocks noGrp="1"/>
          </p:cNvSpPr>
          <p:nvPr>
            <p:ph type="title"/>
          </p:nvPr>
        </p:nvSpPr>
        <p:spPr/>
        <p:txBody>
          <a:bodyPr/>
          <a:lstStyle/>
          <a:p>
            <a:r>
              <a:rPr lang="pl-PL" dirty="0"/>
              <a:t>Promowanie kultury dostępności</a:t>
            </a:r>
          </a:p>
        </p:txBody>
      </p:sp>
      <p:sp>
        <p:nvSpPr>
          <p:cNvPr id="3" name="Symbol zastępczy zawartości 2">
            <a:extLst>
              <a:ext uri="{FF2B5EF4-FFF2-40B4-BE49-F238E27FC236}">
                <a16:creationId xmlns:a16="http://schemas.microsoft.com/office/drawing/2014/main" id="{85500B48-CCDB-C308-AA6D-5DEB3E8C246C}"/>
              </a:ext>
            </a:extLst>
          </p:cNvPr>
          <p:cNvSpPr>
            <a:spLocks noGrp="1"/>
          </p:cNvSpPr>
          <p:nvPr>
            <p:ph idx="1"/>
          </p:nvPr>
        </p:nvSpPr>
        <p:spPr/>
        <p:txBody>
          <a:bodyPr/>
          <a:lstStyle/>
          <a:p>
            <a:r>
              <a:rPr lang="pl-PL" dirty="0"/>
              <a:t>Budują uczelnianą kulturę włączającą.</a:t>
            </a:r>
          </a:p>
          <a:p>
            <a:r>
              <a:rPr lang="pl-PL" dirty="0"/>
              <a:t>Uczestniczą w wydarzeniach, konsultacjach i inicjatywach popularyzujących dostępność.</a:t>
            </a:r>
          </a:p>
          <a:p>
            <a:endParaRPr lang="pl-PL" dirty="0"/>
          </a:p>
        </p:txBody>
      </p:sp>
    </p:spTree>
    <p:extLst>
      <p:ext uri="{BB962C8B-B14F-4D97-AF65-F5344CB8AC3E}">
        <p14:creationId xmlns:p14="http://schemas.microsoft.com/office/powerpoint/2010/main" val="181311508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5BCF8C-C185-BA49-8D6A-32BD98EFC788}"/>
              </a:ext>
            </a:extLst>
          </p:cNvPr>
          <p:cNvSpPr>
            <a:spLocks noGrp="1"/>
          </p:cNvSpPr>
          <p:nvPr>
            <p:ph type="title"/>
          </p:nvPr>
        </p:nvSpPr>
        <p:spPr/>
        <p:txBody>
          <a:bodyPr/>
          <a:lstStyle/>
          <a:p>
            <a:r>
              <a:rPr lang="pl-PL" dirty="0"/>
              <a:t>Podsumowanie szkolenia</a:t>
            </a:r>
          </a:p>
        </p:txBody>
      </p:sp>
      <p:sp>
        <p:nvSpPr>
          <p:cNvPr id="3" name="Symbol zastępczy tekstu 2">
            <a:extLst>
              <a:ext uri="{FF2B5EF4-FFF2-40B4-BE49-F238E27FC236}">
                <a16:creationId xmlns:a16="http://schemas.microsoft.com/office/drawing/2014/main" id="{C8EB1128-4976-1CF3-CF84-6C17EB54AF8F}"/>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953094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AE8C20-FBC8-1140-92C2-7197E88F53FA}"/>
              </a:ext>
            </a:extLst>
          </p:cNvPr>
          <p:cNvSpPr>
            <a:spLocks noGrp="1"/>
          </p:cNvSpPr>
          <p:nvPr>
            <p:ph type="title"/>
          </p:nvPr>
        </p:nvSpPr>
        <p:spPr/>
        <p:txBody>
          <a:bodyPr>
            <a:normAutofit/>
          </a:bodyPr>
          <a:lstStyle/>
          <a:p>
            <a:r>
              <a:rPr lang="pl-PL" dirty="0"/>
              <a:t>Kto naprawdę potrzebuje dostępności?</a:t>
            </a:r>
          </a:p>
        </p:txBody>
      </p:sp>
      <p:sp>
        <p:nvSpPr>
          <p:cNvPr id="3" name="Symbol zastępczy zawartości 2">
            <a:extLst>
              <a:ext uri="{FF2B5EF4-FFF2-40B4-BE49-F238E27FC236}">
                <a16:creationId xmlns:a16="http://schemas.microsoft.com/office/drawing/2014/main" id="{AD3ED6D3-2775-9449-8302-6356305AEFD4}"/>
              </a:ext>
            </a:extLst>
          </p:cNvPr>
          <p:cNvSpPr>
            <a:spLocks noGrp="1"/>
          </p:cNvSpPr>
          <p:nvPr>
            <p:ph idx="1"/>
          </p:nvPr>
        </p:nvSpPr>
        <p:spPr/>
        <p:txBody>
          <a:bodyPr>
            <a:normAutofit/>
          </a:bodyPr>
          <a:lstStyle/>
          <a:p>
            <a:pPr algn="ctr"/>
            <a:endParaRPr lang="pl-PL" sz="2933" dirty="0"/>
          </a:p>
          <a:p>
            <a:pPr marL="0" indent="0" algn="ctr">
              <a:buNone/>
            </a:pPr>
            <a:r>
              <a:rPr lang="pl-PL" sz="2933" dirty="0"/>
              <a:t>Ludzie </a:t>
            </a:r>
            <a:r>
              <a:rPr lang="pl-PL" sz="2933" dirty="0">
                <a:sym typeface="Wingdings" panose="05000000000000000000" pitchFamily="2" charset="2"/>
              </a:rPr>
              <a:t></a:t>
            </a:r>
          </a:p>
          <a:p>
            <a:pPr algn="ctr"/>
            <a:endParaRPr lang="pl-PL" sz="2667" dirty="0">
              <a:sym typeface="Wingdings" panose="05000000000000000000" pitchFamily="2" charset="2"/>
            </a:endParaRPr>
          </a:p>
          <a:p>
            <a:pPr marL="0" indent="0" algn="ctr">
              <a:spcAft>
                <a:spcPts val="1200"/>
              </a:spcAft>
              <a:buNone/>
            </a:pPr>
            <a:r>
              <a:rPr lang="pl-PL" sz="2667" b="1" dirty="0">
                <a:sym typeface="Wingdings" panose="05000000000000000000" pitchFamily="2" charset="2"/>
              </a:rPr>
              <a:t>„Jedyną wspólną cechą ludzi, jest to, że są różni”. </a:t>
            </a:r>
          </a:p>
          <a:p>
            <a:pPr algn="ctr">
              <a:spcAft>
                <a:spcPts val="1200"/>
              </a:spcAft>
            </a:pPr>
            <a:r>
              <a:rPr lang="pl-PL" sz="2667" dirty="0">
                <a:sym typeface="Wingdings" panose="05000000000000000000" pitchFamily="2" charset="2"/>
              </a:rPr>
              <a:t>Ewa Kuryłowicz</a:t>
            </a:r>
          </a:p>
          <a:p>
            <a:pPr algn="ctr">
              <a:spcAft>
                <a:spcPts val="1200"/>
              </a:spcAft>
            </a:pPr>
            <a:r>
              <a:rPr lang="pl-PL" sz="2667" dirty="0">
                <a:sym typeface="Wingdings" panose="05000000000000000000" pitchFamily="2" charset="2"/>
              </a:rPr>
              <a:t>Prof. dr hab. inż. architekt.</a:t>
            </a:r>
          </a:p>
        </p:txBody>
      </p:sp>
    </p:spTree>
    <p:extLst>
      <p:ext uri="{BB962C8B-B14F-4D97-AF65-F5344CB8AC3E}">
        <p14:creationId xmlns:p14="http://schemas.microsoft.com/office/powerpoint/2010/main" val="276132998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0B85BA-B9F7-7E39-5EA4-1A14310EB027}"/>
              </a:ext>
            </a:extLst>
          </p:cNvPr>
          <p:cNvSpPr>
            <a:spLocks noGrp="1"/>
          </p:cNvSpPr>
          <p:nvPr>
            <p:ph type="title"/>
          </p:nvPr>
        </p:nvSpPr>
        <p:spPr/>
        <p:txBody>
          <a:bodyPr/>
          <a:lstStyle/>
          <a:p>
            <a:r>
              <a:rPr lang="pl-PL" dirty="0"/>
              <a:t>Podsumowanie szkolenia (1 z 4)</a:t>
            </a:r>
          </a:p>
        </p:txBody>
      </p:sp>
      <p:sp>
        <p:nvSpPr>
          <p:cNvPr id="3" name="Symbol zastępczy zawartości 2">
            <a:extLst>
              <a:ext uri="{FF2B5EF4-FFF2-40B4-BE49-F238E27FC236}">
                <a16:creationId xmlns:a16="http://schemas.microsoft.com/office/drawing/2014/main" id="{5F0CA95E-0253-41C3-F8DA-304BEE3B6582}"/>
              </a:ext>
            </a:extLst>
          </p:cNvPr>
          <p:cNvSpPr>
            <a:spLocks noGrp="1"/>
          </p:cNvSpPr>
          <p:nvPr>
            <p:ph idx="1"/>
          </p:nvPr>
        </p:nvSpPr>
        <p:spPr/>
        <p:txBody>
          <a:bodyPr/>
          <a:lstStyle/>
          <a:p>
            <a:r>
              <a:rPr lang="pl-PL" dirty="0"/>
              <a:t>Dostępność to prawo człowieka do równości traktowania</a:t>
            </a:r>
          </a:p>
          <a:p>
            <a:r>
              <a:rPr lang="pl-PL" dirty="0"/>
              <a:t>„Niezbędna dla niektórych, użyteczna dla wszystkich”</a:t>
            </a:r>
          </a:p>
          <a:p>
            <a:r>
              <a:rPr lang="pl-PL" dirty="0"/>
              <a:t>Sposoby zapewniania dostępności (2): projektowanie uniwersalne (domyślnie) i racjonalne usprawnienia</a:t>
            </a:r>
          </a:p>
          <a:p>
            <a:r>
              <a:rPr lang="pl-PL" dirty="0"/>
              <a:t>Obszary zapewniania dostępności (art. 6 </a:t>
            </a:r>
            <a:r>
              <a:rPr lang="pl-PL" dirty="0" err="1"/>
              <a:t>UzD</a:t>
            </a:r>
            <a:r>
              <a:rPr lang="pl-PL" dirty="0"/>
              <a:t>): architektoniczna, cyfrowa, informacyjno-komunikacyjna</a:t>
            </a:r>
          </a:p>
          <a:p>
            <a:r>
              <a:rPr lang="pl-PL" dirty="0"/>
              <a:t>Obszary dostępności uczelni w regulaminie DOS (8)</a:t>
            </a:r>
          </a:p>
          <a:p>
            <a:endParaRPr lang="pl-PL" dirty="0"/>
          </a:p>
        </p:txBody>
      </p:sp>
    </p:spTree>
    <p:extLst>
      <p:ext uri="{BB962C8B-B14F-4D97-AF65-F5344CB8AC3E}">
        <p14:creationId xmlns:p14="http://schemas.microsoft.com/office/powerpoint/2010/main" val="148321221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388CF9-08DB-941E-DB8D-25B900376BA1}"/>
              </a:ext>
            </a:extLst>
          </p:cNvPr>
          <p:cNvSpPr>
            <a:spLocks noGrp="1"/>
          </p:cNvSpPr>
          <p:nvPr>
            <p:ph type="title"/>
          </p:nvPr>
        </p:nvSpPr>
        <p:spPr/>
        <p:txBody>
          <a:bodyPr/>
          <a:lstStyle/>
          <a:p>
            <a:r>
              <a:rPr lang="pl-PL" dirty="0"/>
              <a:t>Podsumowanie szkolenia (2 z 4)</a:t>
            </a:r>
          </a:p>
        </p:txBody>
      </p:sp>
      <p:sp>
        <p:nvSpPr>
          <p:cNvPr id="3" name="Symbol zastępczy zawartości 2">
            <a:extLst>
              <a:ext uri="{FF2B5EF4-FFF2-40B4-BE49-F238E27FC236}">
                <a16:creationId xmlns:a16="http://schemas.microsoft.com/office/drawing/2014/main" id="{EFF00673-1EAD-DDF5-2467-5686670F7FB0}"/>
              </a:ext>
            </a:extLst>
          </p:cNvPr>
          <p:cNvSpPr>
            <a:spLocks noGrp="1"/>
          </p:cNvSpPr>
          <p:nvPr>
            <p:ph idx="1"/>
          </p:nvPr>
        </p:nvSpPr>
        <p:spPr/>
        <p:txBody>
          <a:bodyPr/>
          <a:lstStyle/>
          <a:p>
            <a:r>
              <a:rPr lang="pl-PL" dirty="0"/>
              <a:t>Medyczny vs społeczny model niepełnosprawności (likwidacja barier)</a:t>
            </a:r>
          </a:p>
          <a:p>
            <a:r>
              <a:rPr lang="pl-PL" dirty="0"/>
              <a:t>Ableizm – dyskryminacja ze względu na niepełnosprawność</a:t>
            </a:r>
          </a:p>
          <a:p>
            <a:r>
              <a:rPr lang="pl-PL" dirty="0"/>
              <a:t>Niepełnosprawność a szczególne potrzeby</a:t>
            </a:r>
          </a:p>
          <a:p>
            <a:r>
              <a:rPr lang="pl-PL" dirty="0"/>
              <a:t>Język inkluzywny (włączający, równościowy): najpierw osoba</a:t>
            </a:r>
          </a:p>
          <a:p>
            <a:r>
              <a:rPr lang="pl-PL" dirty="0"/>
              <a:t>Grupy osób z niepełnosprawnościami / szczególnymi potrzebami</a:t>
            </a:r>
          </a:p>
          <a:p>
            <a:pPr lvl="1"/>
            <a:r>
              <a:rPr lang="pl-PL" dirty="0"/>
              <a:t>Wewnętrze zróżnicowanie każdej grupy</a:t>
            </a:r>
          </a:p>
          <a:p>
            <a:pPr lvl="1"/>
            <a:r>
              <a:rPr lang="pl-PL" dirty="0"/>
              <a:t>Sposobów funkcjonowania, barier i stosowanych rozwiązań</a:t>
            </a:r>
          </a:p>
        </p:txBody>
      </p:sp>
    </p:spTree>
    <p:extLst>
      <p:ext uri="{BB962C8B-B14F-4D97-AF65-F5344CB8AC3E}">
        <p14:creationId xmlns:p14="http://schemas.microsoft.com/office/powerpoint/2010/main" val="230134773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1060CC-E37D-BA47-13EF-E8F43BCF8480}"/>
              </a:ext>
            </a:extLst>
          </p:cNvPr>
          <p:cNvSpPr>
            <a:spLocks noGrp="1"/>
          </p:cNvSpPr>
          <p:nvPr>
            <p:ph type="title"/>
          </p:nvPr>
        </p:nvSpPr>
        <p:spPr/>
        <p:txBody>
          <a:bodyPr/>
          <a:lstStyle/>
          <a:p>
            <a:r>
              <a:rPr lang="pl-PL" dirty="0"/>
              <a:t>Podsumowanie szkolenia (3 z 4)</a:t>
            </a:r>
          </a:p>
        </p:txBody>
      </p:sp>
      <p:sp>
        <p:nvSpPr>
          <p:cNvPr id="3" name="Symbol zastępczy zawartości 2">
            <a:extLst>
              <a:ext uri="{FF2B5EF4-FFF2-40B4-BE49-F238E27FC236}">
                <a16:creationId xmlns:a16="http://schemas.microsoft.com/office/drawing/2014/main" id="{BD46973F-E11F-108B-78F7-4F47B4294FCE}"/>
              </a:ext>
            </a:extLst>
          </p:cNvPr>
          <p:cNvSpPr>
            <a:spLocks noGrp="1"/>
          </p:cNvSpPr>
          <p:nvPr>
            <p:ph idx="1"/>
          </p:nvPr>
        </p:nvSpPr>
        <p:spPr/>
        <p:txBody>
          <a:bodyPr/>
          <a:lstStyle/>
          <a:p>
            <a:r>
              <a:rPr lang="pl-PL" dirty="0"/>
              <a:t>Komunikacja z osobami z niepełnosprawnościami/szczególnymi potrzebami</a:t>
            </a:r>
          </a:p>
          <a:p>
            <a:pPr lvl="1"/>
            <a:r>
              <a:rPr lang="pl-PL" dirty="0"/>
              <a:t>Zaprojektowana uniwersalnie</a:t>
            </a:r>
          </a:p>
          <a:p>
            <a:pPr lvl="1"/>
            <a:r>
              <a:rPr lang="pl-PL" dirty="0"/>
              <a:t>Przekazywanie i odbieranie informacji – różne potrzeby i rozwiązania</a:t>
            </a:r>
          </a:p>
          <a:p>
            <a:r>
              <a:rPr lang="pl-PL" dirty="0"/>
              <a:t>Organizowanie wsparcia akademickiego </a:t>
            </a:r>
          </a:p>
          <a:p>
            <a:pPr lvl="1"/>
            <a:r>
              <a:rPr lang="pl-PL" dirty="0"/>
              <a:t>Zasady i obszary, proces decyzyjny</a:t>
            </a:r>
          </a:p>
          <a:p>
            <a:r>
              <a:rPr lang="pl-PL" dirty="0"/>
              <a:t>Dostępność w prawie i standardach – najważniejsze akty prawne</a:t>
            </a:r>
          </a:p>
          <a:p>
            <a:r>
              <a:rPr lang="pl-PL" dirty="0"/>
              <a:t>Dyskryminacja – łańcuch dyskryminacji, definicja, rodzaje i poziomy</a:t>
            </a:r>
          </a:p>
          <a:p>
            <a:endParaRPr lang="pl-PL" dirty="0"/>
          </a:p>
          <a:p>
            <a:endParaRPr lang="pl-PL" dirty="0"/>
          </a:p>
        </p:txBody>
      </p:sp>
    </p:spTree>
    <p:extLst>
      <p:ext uri="{BB962C8B-B14F-4D97-AF65-F5344CB8AC3E}">
        <p14:creationId xmlns:p14="http://schemas.microsoft.com/office/powerpoint/2010/main" val="2104406273"/>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9FFE96-B046-6223-CD12-B678145331DE}"/>
              </a:ext>
            </a:extLst>
          </p:cNvPr>
          <p:cNvSpPr>
            <a:spLocks noGrp="1"/>
          </p:cNvSpPr>
          <p:nvPr>
            <p:ph type="title"/>
          </p:nvPr>
        </p:nvSpPr>
        <p:spPr/>
        <p:txBody>
          <a:bodyPr/>
          <a:lstStyle/>
          <a:p>
            <a:r>
              <a:rPr lang="pl-PL" dirty="0"/>
              <a:t>Podsumowanie szkolenia (4 z 4)</a:t>
            </a:r>
          </a:p>
        </p:txBody>
      </p:sp>
      <p:sp>
        <p:nvSpPr>
          <p:cNvPr id="3" name="Symbol zastępczy zawartości 2">
            <a:extLst>
              <a:ext uri="{FF2B5EF4-FFF2-40B4-BE49-F238E27FC236}">
                <a16:creationId xmlns:a16="http://schemas.microsoft.com/office/drawing/2014/main" id="{7FA14505-2F75-7780-5BC5-77C64E7EE1B9}"/>
              </a:ext>
            </a:extLst>
          </p:cNvPr>
          <p:cNvSpPr>
            <a:spLocks noGrp="1"/>
          </p:cNvSpPr>
          <p:nvPr>
            <p:ph idx="1"/>
          </p:nvPr>
        </p:nvSpPr>
        <p:spPr/>
        <p:txBody>
          <a:bodyPr/>
          <a:lstStyle/>
          <a:p>
            <a:r>
              <a:rPr lang="pl-PL" dirty="0"/>
              <a:t>Przykładowe działania zwiększające świadomość dostępności na uczelni (charakter działań, grupy docelowe, harmonogram)</a:t>
            </a:r>
          </a:p>
          <a:p>
            <a:r>
              <a:rPr lang="pl-PL" dirty="0"/>
              <a:t>Organizacja procesu wdrażania dostępności: audyty, planowanie działań, (w tym szkoleń - zakres tematyczny, grupy docelowe), dokumentacja dostępności, monitorowanie</a:t>
            </a:r>
          </a:p>
          <a:p>
            <a:r>
              <a:rPr lang="pl-PL" dirty="0"/>
              <a:t>Rola i zadania Liderek i Liderów Dostępności to m.in.: koordynowanie, współpraca, szkolenia, audyty, wsparcie, promowanie kultury włączającej</a:t>
            </a:r>
          </a:p>
          <a:p>
            <a:endParaRPr lang="pl-PL" dirty="0"/>
          </a:p>
        </p:txBody>
      </p:sp>
    </p:spTree>
    <p:extLst>
      <p:ext uri="{BB962C8B-B14F-4D97-AF65-F5344CB8AC3E}">
        <p14:creationId xmlns:p14="http://schemas.microsoft.com/office/powerpoint/2010/main" val="21726785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DA4B9F5D-23D4-C5CB-BBD9-74E8E9D49556}"/>
              </a:ext>
            </a:extLst>
          </p:cNvPr>
          <p:cNvSpPr>
            <a:spLocks noGrp="1"/>
          </p:cNvSpPr>
          <p:nvPr>
            <p:ph type="title"/>
          </p:nvPr>
        </p:nvSpPr>
        <p:spPr/>
        <p:txBody>
          <a:bodyPr/>
          <a:lstStyle/>
          <a:p>
            <a:r>
              <a:rPr lang="pl-PL" dirty="0"/>
              <a:t>Materiały źródłowe i polecane</a:t>
            </a:r>
          </a:p>
        </p:txBody>
      </p:sp>
      <p:sp>
        <p:nvSpPr>
          <p:cNvPr id="5" name="Symbol zastępczy tekstu 4">
            <a:extLst>
              <a:ext uri="{FF2B5EF4-FFF2-40B4-BE49-F238E27FC236}">
                <a16:creationId xmlns:a16="http://schemas.microsoft.com/office/drawing/2014/main" id="{5EC932F0-D4A5-FEC5-5018-0DC1488A2C12}"/>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23993217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12A357-4574-401A-9341-483F5F3B1352}"/>
              </a:ext>
            </a:extLst>
          </p:cNvPr>
          <p:cNvSpPr>
            <a:spLocks noGrp="1"/>
          </p:cNvSpPr>
          <p:nvPr>
            <p:ph type="title"/>
          </p:nvPr>
        </p:nvSpPr>
        <p:spPr/>
        <p:txBody>
          <a:bodyPr>
            <a:normAutofit/>
          </a:bodyPr>
          <a:lstStyle/>
          <a:p>
            <a:r>
              <a:rPr lang="pl-PL" dirty="0"/>
              <a:t>Materiały źródłowe</a:t>
            </a:r>
          </a:p>
        </p:txBody>
      </p:sp>
      <p:sp>
        <p:nvSpPr>
          <p:cNvPr id="3" name="Symbol zastępczy zawartości 2">
            <a:extLst>
              <a:ext uri="{FF2B5EF4-FFF2-40B4-BE49-F238E27FC236}">
                <a16:creationId xmlns:a16="http://schemas.microsoft.com/office/drawing/2014/main" id="{C490DC47-00A0-41F0-95CF-2EAB3E591F01}"/>
              </a:ext>
            </a:extLst>
          </p:cNvPr>
          <p:cNvSpPr>
            <a:spLocks noGrp="1"/>
          </p:cNvSpPr>
          <p:nvPr>
            <p:ph idx="1"/>
          </p:nvPr>
        </p:nvSpPr>
        <p:spPr/>
        <p:txBody>
          <a:bodyPr>
            <a:normAutofit fontScale="92500" lnSpcReduction="20000"/>
          </a:bodyPr>
          <a:lstStyle/>
          <a:p>
            <a:endParaRPr lang="pl-PL" dirty="0">
              <a:hlinkClick r:id="rId3"/>
            </a:endParaRPr>
          </a:p>
          <a:p>
            <a:r>
              <a:rPr lang="pl-PL" dirty="0">
                <a:hlinkClick r:id="rId3"/>
              </a:rPr>
              <a:t>Ustawa o zapewnianiu dostępności osobom ze szczególnymi potrzebami</a:t>
            </a:r>
            <a:endParaRPr lang="pl-PL" dirty="0"/>
          </a:p>
          <a:p>
            <a:r>
              <a:rPr lang="pl-PL" dirty="0">
                <a:hlinkClick r:id="rId4"/>
              </a:rPr>
              <a:t>Ustawa o dostępności cyfrowej stron internetowych i aplikacji mobilnych podmiotów publicznych</a:t>
            </a:r>
            <a:endParaRPr lang="pl-PL" dirty="0"/>
          </a:p>
          <a:p>
            <a:r>
              <a:rPr lang="pl-PL" b="0" i="0" dirty="0">
                <a:solidFill>
                  <a:srgbClr val="18223E"/>
                </a:solidFill>
                <a:effectLst/>
                <a:hlinkClick r:id="rId5"/>
              </a:rPr>
              <a:t>Konwencja ONZ o prawach osób niepełnosprawnych</a:t>
            </a:r>
            <a:endParaRPr lang="pl-PL" dirty="0"/>
          </a:p>
          <a:p>
            <a:r>
              <a:rPr lang="pl-PL" dirty="0">
                <a:hlinkClick r:id="rId6"/>
              </a:rPr>
              <a:t>Standardy dostępności dla polityki spójności 2021–2027</a:t>
            </a:r>
            <a:endParaRPr lang="pl-PL" dirty="0"/>
          </a:p>
          <a:p>
            <a:r>
              <a:rPr lang="pl-PL" dirty="0"/>
              <a:t>Zarządzanie uczelnią w kontekście zapewnienia dostępności i równych szans osób ze szczególnymi potrzebami (w tym osób z niepełnosprawnościami), Aleksander Waszkielewicz, Fronia (utwór dostępny na wolnej licencji Creative </a:t>
            </a:r>
            <a:r>
              <a:rPr lang="pl-PL" dirty="0" err="1"/>
              <a:t>Commons</a:t>
            </a:r>
            <a:r>
              <a:rPr lang="pl-PL" dirty="0"/>
              <a:t> Uznanie autorstwa 4.0 (CC BY 4.0).</a:t>
            </a:r>
          </a:p>
          <a:p>
            <a:endParaRPr lang="pl-PL" dirty="0"/>
          </a:p>
        </p:txBody>
      </p:sp>
    </p:spTree>
    <p:extLst>
      <p:ext uri="{BB962C8B-B14F-4D97-AF65-F5344CB8AC3E}">
        <p14:creationId xmlns:p14="http://schemas.microsoft.com/office/powerpoint/2010/main" val="309499363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6B6230-5BB4-53E2-76EF-6B464E7F2E9A}"/>
              </a:ext>
            </a:extLst>
          </p:cNvPr>
          <p:cNvSpPr>
            <a:spLocks noGrp="1"/>
          </p:cNvSpPr>
          <p:nvPr>
            <p:ph type="title"/>
          </p:nvPr>
        </p:nvSpPr>
        <p:spPr/>
        <p:txBody>
          <a:bodyPr/>
          <a:lstStyle/>
          <a:p>
            <a:r>
              <a:rPr lang="pl-PL" dirty="0"/>
              <a:t>Materiały źródłowe i polecane (1 z 4)</a:t>
            </a:r>
          </a:p>
        </p:txBody>
      </p:sp>
      <p:sp>
        <p:nvSpPr>
          <p:cNvPr id="3" name="Symbol zastępczy zawartości 2">
            <a:extLst>
              <a:ext uri="{FF2B5EF4-FFF2-40B4-BE49-F238E27FC236}">
                <a16:creationId xmlns:a16="http://schemas.microsoft.com/office/drawing/2014/main" id="{28825C3E-F84A-84EE-7208-20C5DB93B096}"/>
              </a:ext>
            </a:extLst>
          </p:cNvPr>
          <p:cNvSpPr>
            <a:spLocks noGrp="1"/>
          </p:cNvSpPr>
          <p:nvPr>
            <p:ph idx="1"/>
          </p:nvPr>
        </p:nvSpPr>
        <p:spPr/>
        <p:txBody>
          <a:bodyPr/>
          <a:lstStyle/>
          <a:p>
            <a:r>
              <a:rPr lang="pl-PL" dirty="0">
                <a:hlinkClick r:id="rId2"/>
              </a:rPr>
              <a:t>Niezbędnik Koordynatora dostępności</a:t>
            </a:r>
          </a:p>
          <a:p>
            <a:r>
              <a:rPr lang="pl-PL" dirty="0">
                <a:hlinkClick r:id="rId3"/>
              </a:rPr>
              <a:t>Budowlane ABC – Standardy projektowania budynków dla osób z niepełnosprawnościami</a:t>
            </a:r>
            <a:endParaRPr lang="pl-PL" dirty="0"/>
          </a:p>
          <a:p>
            <a:r>
              <a:rPr lang="pl-PL" dirty="0">
                <a:hlinkClick r:id="rId4"/>
              </a:rPr>
              <a:t>Polskie tłumaczenie WCAG 2.1</a:t>
            </a:r>
            <a:endParaRPr lang="pl-PL" dirty="0"/>
          </a:p>
          <a:p>
            <a:r>
              <a:rPr lang="pl-PL" dirty="0">
                <a:hlinkClick r:id="rId5"/>
              </a:rPr>
              <a:t>Artykuły o dostępności cyfrowej na portalu Gov.pl</a:t>
            </a:r>
            <a:endParaRPr lang="pl-PL" dirty="0">
              <a:hlinkClick r:id="rId6"/>
            </a:endParaRPr>
          </a:p>
          <a:p>
            <a:r>
              <a:rPr lang="pl-PL" dirty="0">
                <a:hlinkClick r:id="rId7"/>
              </a:rPr>
              <a:t>Publikacja: Zasady tworzenia audiodeskrypcji</a:t>
            </a:r>
            <a:r>
              <a:rPr lang="pl-PL" dirty="0"/>
              <a:t>, Fundacja Kultury bez Barier</a:t>
            </a:r>
          </a:p>
          <a:p>
            <a:endParaRPr lang="pl-PL" sz="2000" dirty="0"/>
          </a:p>
          <a:p>
            <a:endParaRPr lang="pl-PL" sz="2000" dirty="0"/>
          </a:p>
          <a:p>
            <a:endParaRPr lang="pl-PL" dirty="0"/>
          </a:p>
        </p:txBody>
      </p:sp>
    </p:spTree>
    <p:extLst>
      <p:ext uri="{BB962C8B-B14F-4D97-AF65-F5344CB8AC3E}">
        <p14:creationId xmlns:p14="http://schemas.microsoft.com/office/powerpoint/2010/main" val="3248724774"/>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443CE6-B07D-0D36-9A3D-339444FAD8D0}"/>
              </a:ext>
            </a:extLst>
          </p:cNvPr>
          <p:cNvSpPr>
            <a:spLocks noGrp="1"/>
          </p:cNvSpPr>
          <p:nvPr>
            <p:ph type="title"/>
          </p:nvPr>
        </p:nvSpPr>
        <p:spPr/>
        <p:txBody>
          <a:bodyPr/>
          <a:lstStyle/>
          <a:p>
            <a:r>
              <a:rPr lang="pl-PL" dirty="0"/>
              <a:t>Materiały źródłowe i polecane (2 z 4) </a:t>
            </a:r>
          </a:p>
        </p:txBody>
      </p:sp>
      <p:sp>
        <p:nvSpPr>
          <p:cNvPr id="3" name="Symbol zastępczy zawartości 2">
            <a:extLst>
              <a:ext uri="{FF2B5EF4-FFF2-40B4-BE49-F238E27FC236}">
                <a16:creationId xmlns:a16="http://schemas.microsoft.com/office/drawing/2014/main" id="{FCFA4589-672F-D3DB-5870-C2E5077F11A9}"/>
              </a:ext>
            </a:extLst>
          </p:cNvPr>
          <p:cNvSpPr>
            <a:spLocks noGrp="1"/>
          </p:cNvSpPr>
          <p:nvPr>
            <p:ph idx="1"/>
          </p:nvPr>
        </p:nvSpPr>
        <p:spPr>
          <a:xfrm>
            <a:off x="838200" y="1825625"/>
            <a:ext cx="10515600" cy="4771118"/>
          </a:xfrm>
        </p:spPr>
        <p:txBody>
          <a:bodyPr>
            <a:normAutofit/>
          </a:bodyPr>
          <a:lstStyle/>
          <a:p>
            <a:r>
              <a:rPr lang="pl-PL" dirty="0">
                <a:hlinkClick r:id="rId2"/>
              </a:rPr>
              <a:t>Informacja dla wszystkich: zasady przygotowywania ETR</a:t>
            </a:r>
            <a:endParaRPr lang="pl-PL" b="0" i="0" dirty="0">
              <a:solidFill>
                <a:srgbClr val="18223E"/>
              </a:solidFill>
              <a:effectLst/>
            </a:endParaRPr>
          </a:p>
          <a:p>
            <a:r>
              <a:rPr lang="pl-PL" altLang="pl-PL" dirty="0">
                <a:hlinkClick r:id="rId3"/>
              </a:rPr>
              <a:t>Publikacja „Nie piszcie nic dla nas bez nas! Angażowanie osób z niepełnosprawnością intelektualną w opracowywanie tekstów łatwych do czytania”</a:t>
            </a:r>
            <a:endParaRPr lang="pl-PL" altLang="pl-PL" dirty="0"/>
          </a:p>
          <a:p>
            <a:endParaRPr lang="pl-PL" altLang="pl-PL" sz="2000" dirty="0"/>
          </a:p>
          <a:p>
            <a:endParaRPr lang="pl-PL" sz="2000" dirty="0">
              <a:hlinkClick r:id="" action="ppaction://noaction"/>
            </a:endParaRPr>
          </a:p>
        </p:txBody>
      </p:sp>
    </p:spTree>
    <p:extLst>
      <p:ext uri="{BB962C8B-B14F-4D97-AF65-F5344CB8AC3E}">
        <p14:creationId xmlns:p14="http://schemas.microsoft.com/office/powerpoint/2010/main" val="404787655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561A5-00F0-47C6-8A4C-0E49E552F38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00AA580-7834-B2C9-4716-CBC2569AB14E}"/>
              </a:ext>
            </a:extLst>
          </p:cNvPr>
          <p:cNvSpPr>
            <a:spLocks noGrp="1"/>
          </p:cNvSpPr>
          <p:nvPr>
            <p:ph type="title"/>
          </p:nvPr>
        </p:nvSpPr>
        <p:spPr/>
        <p:txBody>
          <a:bodyPr/>
          <a:lstStyle/>
          <a:p>
            <a:r>
              <a:rPr lang="pl-PL" dirty="0"/>
              <a:t>Materiały źródłowe i polecane (3 z 4) </a:t>
            </a:r>
          </a:p>
        </p:txBody>
      </p:sp>
      <p:sp>
        <p:nvSpPr>
          <p:cNvPr id="3" name="Symbol zastępczy zawartości 2">
            <a:extLst>
              <a:ext uri="{FF2B5EF4-FFF2-40B4-BE49-F238E27FC236}">
                <a16:creationId xmlns:a16="http://schemas.microsoft.com/office/drawing/2014/main" id="{0C7810BF-EC68-3033-24F5-6B6F1F2EAB1F}"/>
              </a:ext>
            </a:extLst>
          </p:cNvPr>
          <p:cNvSpPr>
            <a:spLocks noGrp="1"/>
          </p:cNvSpPr>
          <p:nvPr>
            <p:ph idx="1"/>
          </p:nvPr>
        </p:nvSpPr>
        <p:spPr>
          <a:xfrm>
            <a:off x="838200" y="1825625"/>
            <a:ext cx="10515600" cy="4771118"/>
          </a:xfrm>
        </p:spPr>
        <p:txBody>
          <a:bodyPr>
            <a:normAutofit/>
          </a:bodyPr>
          <a:lstStyle/>
          <a:p>
            <a:r>
              <a:rPr lang="pl-PL" dirty="0">
                <a:hlinkClick r:id="rId2"/>
              </a:rPr>
              <a:t>Poradnik: Dostosowanie instytucji i usług publicznych do potrzeb osób z niepełnosprawnością intelektualną, ze spektrum autyzmu, problemami zdrowia psychicznego</a:t>
            </a:r>
            <a:endParaRPr lang="pl-PL" dirty="0"/>
          </a:p>
          <a:p>
            <a:r>
              <a:rPr lang="pl-PL" dirty="0">
                <a:hlinkClick r:id="rId3"/>
              </a:rPr>
              <a:t>Skrócona </a:t>
            </a:r>
            <a:r>
              <a:rPr lang="pl-PL" dirty="0" err="1">
                <a:hlinkClick r:id="rId3"/>
              </a:rPr>
              <a:t>checklista</a:t>
            </a:r>
            <a:r>
              <a:rPr lang="pl-PL" dirty="0">
                <a:hlinkClick r:id="rId3"/>
              </a:rPr>
              <a:t> do opracowania tekstu ETR (w j. ang.)</a:t>
            </a:r>
            <a:endParaRPr lang="pl-PL" dirty="0"/>
          </a:p>
          <a:p>
            <a:r>
              <a:rPr lang="pl-PL" dirty="0">
                <a:hlinkClick r:id="rId4"/>
              </a:rPr>
              <a:t>Polskie Stowarzyszenie na rzecz Osób z Niepełnosprawnością Intelektualną: Publikacje - Tekst łatwy do czytania (Biblioteka </a:t>
            </a:r>
            <a:r>
              <a:rPr lang="pl-PL" dirty="0" err="1">
                <a:hlinkClick r:id="rId4"/>
              </a:rPr>
              <a:t>Self</a:t>
            </a:r>
            <a:r>
              <a:rPr lang="pl-PL" dirty="0">
                <a:hlinkClick r:id="rId4"/>
              </a:rPr>
              <a:t> – adwokata)</a:t>
            </a:r>
            <a:endParaRPr lang="pl-PL" dirty="0"/>
          </a:p>
          <a:p>
            <a:endParaRPr lang="pl-PL" altLang="pl-PL" sz="2000" dirty="0"/>
          </a:p>
          <a:p>
            <a:endParaRPr lang="pl-PL" sz="2000" dirty="0">
              <a:hlinkClick r:id="" action="ppaction://noaction"/>
            </a:endParaRPr>
          </a:p>
        </p:txBody>
      </p:sp>
    </p:spTree>
    <p:extLst>
      <p:ext uri="{BB962C8B-B14F-4D97-AF65-F5344CB8AC3E}">
        <p14:creationId xmlns:p14="http://schemas.microsoft.com/office/powerpoint/2010/main" val="1742340517"/>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8D0CF2-2BF0-B016-6B6C-78CB792FD5A5}"/>
              </a:ext>
            </a:extLst>
          </p:cNvPr>
          <p:cNvSpPr>
            <a:spLocks noGrp="1"/>
          </p:cNvSpPr>
          <p:nvPr>
            <p:ph type="title"/>
          </p:nvPr>
        </p:nvSpPr>
        <p:spPr/>
        <p:txBody>
          <a:bodyPr/>
          <a:lstStyle/>
          <a:p>
            <a:r>
              <a:rPr lang="pl-PL" dirty="0"/>
              <a:t>Materiały źródłowe i polecane (4 z 4) </a:t>
            </a:r>
          </a:p>
        </p:txBody>
      </p:sp>
      <p:sp>
        <p:nvSpPr>
          <p:cNvPr id="3" name="Symbol zastępczy zawartości 2">
            <a:extLst>
              <a:ext uri="{FF2B5EF4-FFF2-40B4-BE49-F238E27FC236}">
                <a16:creationId xmlns:a16="http://schemas.microsoft.com/office/drawing/2014/main" id="{9FDEDB30-BBC9-A96C-9414-EC65A8C04EDB}"/>
              </a:ext>
            </a:extLst>
          </p:cNvPr>
          <p:cNvSpPr>
            <a:spLocks noGrp="1"/>
          </p:cNvSpPr>
          <p:nvPr>
            <p:ph idx="1"/>
          </p:nvPr>
        </p:nvSpPr>
        <p:spPr/>
        <p:txBody>
          <a:bodyPr/>
          <a:lstStyle/>
          <a:p>
            <a:r>
              <a:rPr lang="pl-PL" dirty="0">
                <a:hlinkClick r:id="rId2"/>
              </a:rPr>
              <a:t>Serwis Służby Cywilnej – Prosty język </a:t>
            </a:r>
            <a:r>
              <a:rPr lang="pl-PL" dirty="0"/>
              <a:t>(materiały, kurs, dobre praktyki)</a:t>
            </a:r>
          </a:p>
          <a:p>
            <a:r>
              <a:rPr lang="pl-PL" dirty="0">
                <a:hlinkClick r:id="rId3"/>
              </a:rPr>
              <a:t>Język bez barier. Słowniczek inkluzywnego języka (Santander)</a:t>
            </a:r>
            <a:endParaRPr lang="pl-PL" dirty="0"/>
          </a:p>
          <a:p>
            <a:r>
              <a:rPr lang="pl-PL" dirty="0">
                <a:hlinkClick r:id="rId4"/>
              </a:rPr>
              <a:t>Poradnik: Jak mówić i pisać o grupach narażonych na dyskryminację (Etyka języka i odpowiedzialna komunikacja)</a:t>
            </a:r>
            <a:endParaRPr lang="pl-PL" dirty="0"/>
          </a:p>
          <a:p>
            <a:endParaRPr lang="pl-PL" dirty="0"/>
          </a:p>
        </p:txBody>
      </p:sp>
    </p:spTree>
    <p:extLst>
      <p:ext uri="{BB962C8B-B14F-4D97-AF65-F5344CB8AC3E}">
        <p14:creationId xmlns:p14="http://schemas.microsoft.com/office/powerpoint/2010/main" val="1122617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BBD416-6F5B-FF2F-6BC7-1F3FE5A87165}"/>
              </a:ext>
            </a:extLst>
          </p:cNvPr>
          <p:cNvSpPr>
            <a:spLocks noGrp="1"/>
          </p:cNvSpPr>
          <p:nvPr>
            <p:ph type="title"/>
          </p:nvPr>
        </p:nvSpPr>
        <p:spPr/>
        <p:txBody>
          <a:bodyPr>
            <a:normAutofit/>
          </a:bodyPr>
          <a:lstStyle/>
          <a:p>
            <a:r>
              <a:rPr lang="pl-PL" dirty="0"/>
              <a:t>Przykłady usług / produktów</a:t>
            </a:r>
          </a:p>
        </p:txBody>
      </p:sp>
      <p:sp>
        <p:nvSpPr>
          <p:cNvPr id="3" name="Symbol zastępczy zawartości 2">
            <a:extLst>
              <a:ext uri="{FF2B5EF4-FFF2-40B4-BE49-F238E27FC236}">
                <a16:creationId xmlns:a16="http://schemas.microsoft.com/office/drawing/2014/main" id="{6CC0D58A-1707-55C9-776A-655E212D1706}"/>
              </a:ext>
            </a:extLst>
          </p:cNvPr>
          <p:cNvSpPr>
            <a:spLocks noGrp="1"/>
          </p:cNvSpPr>
          <p:nvPr>
            <p:ph idx="1"/>
          </p:nvPr>
        </p:nvSpPr>
        <p:spPr/>
        <p:txBody>
          <a:bodyPr>
            <a:normAutofit fontScale="92500" lnSpcReduction="20000"/>
          </a:bodyPr>
          <a:lstStyle/>
          <a:p>
            <a:r>
              <a:rPr lang="pl-PL" dirty="0"/>
              <a:t>Elektryczna szczoteczka do zębów</a:t>
            </a:r>
          </a:p>
          <a:p>
            <a:r>
              <a:rPr lang="pl-PL" dirty="0"/>
              <a:t>Audiobooki, e-booki</a:t>
            </a:r>
          </a:p>
          <a:p>
            <a:r>
              <a:rPr lang="pl-PL" dirty="0"/>
              <a:t>Wiadomości tekstowe (SMS, czat)</a:t>
            </a:r>
          </a:p>
          <a:p>
            <a:r>
              <a:rPr lang="pl-PL" dirty="0"/>
              <a:t>Spotkania online (audiowizualne)</a:t>
            </a:r>
          </a:p>
          <a:p>
            <a:r>
              <a:rPr lang="pl-PL" dirty="0"/>
              <a:t>Napisy w filmach (nawet audiodeskrypcja) </a:t>
            </a:r>
          </a:p>
          <a:p>
            <a:r>
              <a:rPr lang="pl-PL" dirty="0"/>
              <a:t>Niskopodłogowe środki komunikacji</a:t>
            </a:r>
          </a:p>
          <a:p>
            <a:r>
              <a:rPr lang="pl-PL" dirty="0"/>
              <a:t>Pochylnie, windy</a:t>
            </a:r>
          </a:p>
          <a:p>
            <a:r>
              <a:rPr lang="pl-PL" dirty="0"/>
              <a:t>Możliwość wybrania niskiej skrytki w paczkomatach</a:t>
            </a:r>
          </a:p>
          <a:p>
            <a:r>
              <a:rPr lang="pl-PL" dirty="0"/>
              <a:t>Obieraczka do warzyw</a:t>
            </a:r>
          </a:p>
        </p:txBody>
      </p:sp>
      <p:pic>
        <p:nvPicPr>
          <p:cNvPr id="2050" name="Picture 2" descr="Obieraczka do warzyw zielona 7.6079.4 poprzeczna">
            <a:extLst>
              <a:ext uri="{FF2B5EF4-FFF2-40B4-BE49-F238E27FC236}">
                <a16:creationId xmlns:a16="http://schemas.microsoft.com/office/drawing/2014/main" id="{78D6F0D4-F5EB-334A-90FE-1AA9FED4C9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1562100"/>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7671"/>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A40155-8BE3-4A28-8A8B-9F9BFDB05F39}"/>
              </a:ext>
            </a:extLst>
          </p:cNvPr>
          <p:cNvSpPr>
            <a:spLocks noGrp="1"/>
          </p:cNvSpPr>
          <p:nvPr>
            <p:ph type="title"/>
          </p:nvPr>
        </p:nvSpPr>
        <p:spPr/>
        <p:txBody>
          <a:bodyPr/>
          <a:lstStyle/>
          <a:p>
            <a:r>
              <a:rPr lang="pl-PL" dirty="0"/>
              <a:t>Dodatkowe materiały – Kultura Głuchych </a:t>
            </a:r>
          </a:p>
        </p:txBody>
      </p:sp>
      <p:sp>
        <p:nvSpPr>
          <p:cNvPr id="3" name="Symbol zastępczy zawartości 2">
            <a:extLst>
              <a:ext uri="{FF2B5EF4-FFF2-40B4-BE49-F238E27FC236}">
                <a16:creationId xmlns:a16="http://schemas.microsoft.com/office/drawing/2014/main" id="{DB5CE9FD-7B65-46B3-98EE-3B0387508AEF}"/>
              </a:ext>
            </a:extLst>
          </p:cNvPr>
          <p:cNvSpPr>
            <a:spLocks noGrp="1"/>
          </p:cNvSpPr>
          <p:nvPr>
            <p:ph idx="1"/>
          </p:nvPr>
        </p:nvSpPr>
        <p:spPr>
          <a:xfrm>
            <a:off x="838200" y="1825624"/>
            <a:ext cx="10515600" cy="4747895"/>
          </a:xfrm>
        </p:spPr>
        <p:txBody>
          <a:bodyPr>
            <a:normAutofit/>
          </a:bodyPr>
          <a:lstStyle/>
          <a:p>
            <a:pPr>
              <a:lnSpc>
                <a:spcPct val="120000"/>
              </a:lnSpc>
              <a:spcBef>
                <a:spcPts val="600"/>
              </a:spcBef>
            </a:pPr>
            <a:r>
              <a:rPr lang="pl-PL" dirty="0">
                <a:hlinkClick r:id="rId2"/>
              </a:rPr>
              <a:t>Iwona Cichosz </a:t>
            </a:r>
            <a:r>
              <a:rPr lang="pl-PL" dirty="0" err="1">
                <a:hlinkClick r:id="rId2"/>
              </a:rPr>
              <a:t>TEDxMarszałkowska</a:t>
            </a:r>
            <a:endParaRPr lang="pl-PL" dirty="0"/>
          </a:p>
          <a:p>
            <a:pPr>
              <a:lnSpc>
                <a:spcPct val="120000"/>
              </a:lnSpc>
              <a:spcBef>
                <a:spcPts val="600"/>
              </a:spcBef>
            </a:pPr>
            <a:r>
              <a:rPr lang="pl-PL" dirty="0">
                <a:hlinkClick r:id="rId3"/>
              </a:rPr>
              <a:t>Iwona Cichosz „Świat osób Głuchych” </a:t>
            </a:r>
            <a:endParaRPr lang="pl-PL" dirty="0"/>
          </a:p>
          <a:p>
            <a:pPr>
              <a:lnSpc>
                <a:spcPct val="120000"/>
              </a:lnSpc>
              <a:spcBef>
                <a:spcPts val="600"/>
              </a:spcBef>
            </a:pPr>
            <a:r>
              <a:rPr lang="pl-PL" dirty="0">
                <a:hlinkClick r:id="rId4"/>
              </a:rPr>
              <a:t>Kanał Iwony Cichosz</a:t>
            </a:r>
            <a:endParaRPr lang="pl-PL" dirty="0"/>
          </a:p>
          <a:p>
            <a:pPr>
              <a:lnSpc>
                <a:spcPct val="120000"/>
              </a:lnSpc>
              <a:spcBef>
                <a:spcPts val="600"/>
              </a:spcBef>
            </a:pPr>
            <a:r>
              <a:rPr lang="pl-PL" dirty="0">
                <a:hlinkClick r:id="rId5"/>
              </a:rPr>
              <a:t>Edyta Kozub – TIR - VV (Visual </a:t>
            </a:r>
            <a:r>
              <a:rPr lang="pl-PL" dirty="0" err="1">
                <a:hlinkClick r:id="rId5"/>
              </a:rPr>
              <a:t>Vernacular</a:t>
            </a:r>
            <a:r>
              <a:rPr lang="pl-PL" dirty="0">
                <a:hlinkClick r:id="rId5"/>
              </a:rPr>
              <a:t>)</a:t>
            </a:r>
            <a:endParaRPr lang="pl-PL" dirty="0"/>
          </a:p>
          <a:p>
            <a:pPr>
              <a:lnSpc>
                <a:spcPct val="120000"/>
              </a:lnSpc>
              <a:spcBef>
                <a:spcPts val="600"/>
              </a:spcBef>
            </a:pPr>
            <a:r>
              <a:rPr lang="pl-PL" dirty="0">
                <a:hlinkClick r:id="rId6"/>
              </a:rPr>
              <a:t>Edyta Kozub Polski Orzeł VV (Visual </a:t>
            </a:r>
            <a:r>
              <a:rPr lang="pl-PL" dirty="0" err="1">
                <a:hlinkClick r:id="rId6"/>
              </a:rPr>
              <a:t>Vernacular</a:t>
            </a:r>
            <a:r>
              <a:rPr lang="pl-PL" dirty="0">
                <a:hlinkClick r:id="rId6"/>
              </a:rPr>
              <a:t>)</a:t>
            </a:r>
            <a:endParaRPr lang="pl-PL" dirty="0"/>
          </a:p>
          <a:p>
            <a:pPr>
              <a:lnSpc>
                <a:spcPct val="120000"/>
              </a:lnSpc>
              <a:spcBef>
                <a:spcPts val="600"/>
              </a:spcBef>
            </a:pPr>
            <a:r>
              <a:rPr lang="pl-PL" dirty="0" err="1">
                <a:hlinkClick r:id="rId7"/>
              </a:rPr>
              <a:t>Ian</a:t>
            </a:r>
            <a:r>
              <a:rPr lang="pl-PL" dirty="0">
                <a:hlinkClick r:id="rId7"/>
              </a:rPr>
              <a:t> </a:t>
            </a:r>
            <a:r>
              <a:rPr lang="pl-PL" dirty="0" err="1">
                <a:hlinkClick r:id="rId7"/>
              </a:rPr>
              <a:t>Sanborn</a:t>
            </a:r>
            <a:r>
              <a:rPr lang="pl-PL" dirty="0">
                <a:hlinkClick r:id="rId7"/>
              </a:rPr>
              <a:t> – Gąsienica</a:t>
            </a:r>
            <a:endParaRPr lang="pl-PL" dirty="0"/>
          </a:p>
          <a:p>
            <a:r>
              <a:rPr lang="pl-PL" dirty="0">
                <a:cs typeface="Times New Roman" panose="02020603050405020304" pitchFamily="18" charset="0"/>
                <a:hlinkClick r:id="rId8"/>
              </a:rPr>
              <a:t>Film: </a:t>
            </a:r>
            <a:r>
              <a:rPr lang="pl-PL" dirty="0">
                <a:cs typeface="Calibri" panose="020F0502020204030204" pitchFamily="34" charset="0"/>
                <a:hlinkClick r:id="rId8"/>
              </a:rPr>
              <a:t>Ja, Głuchy</a:t>
            </a:r>
            <a:endParaRPr lang="pl-PL" dirty="0"/>
          </a:p>
        </p:txBody>
      </p:sp>
    </p:spTree>
    <p:extLst>
      <p:ext uri="{BB962C8B-B14F-4D97-AF65-F5344CB8AC3E}">
        <p14:creationId xmlns:p14="http://schemas.microsoft.com/office/powerpoint/2010/main" val="521497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A564F3-3317-7A43-D1EA-84DCB338E19D}"/>
              </a:ext>
            </a:extLst>
          </p:cNvPr>
          <p:cNvSpPr>
            <a:spLocks noGrp="1"/>
          </p:cNvSpPr>
          <p:nvPr>
            <p:ph type="title"/>
          </p:nvPr>
        </p:nvSpPr>
        <p:spPr/>
        <p:txBody>
          <a:bodyPr/>
          <a:lstStyle/>
          <a:p>
            <a:r>
              <a:rPr lang="pl-PL" dirty="0"/>
              <a:t>A zatem…</a:t>
            </a:r>
          </a:p>
        </p:txBody>
      </p:sp>
      <p:sp>
        <p:nvSpPr>
          <p:cNvPr id="3" name="Symbol zastępczy tekstu 2">
            <a:extLst>
              <a:ext uri="{FF2B5EF4-FFF2-40B4-BE49-F238E27FC236}">
                <a16:creationId xmlns:a16="http://schemas.microsoft.com/office/drawing/2014/main" id="{DDA5DA9E-5040-456E-4F8C-8D57BE65852F}"/>
              </a:ext>
            </a:extLst>
          </p:cNvPr>
          <p:cNvSpPr>
            <a:spLocks noGrp="1"/>
          </p:cNvSpPr>
          <p:nvPr>
            <p:ph idx="1"/>
          </p:nvPr>
        </p:nvSpPr>
        <p:spPr/>
        <p:txBody>
          <a:bodyPr/>
          <a:lstStyle/>
          <a:p>
            <a:r>
              <a:rPr lang="pl-PL" dirty="0"/>
              <a:t>Z dostępności korzystamy wszyscy</a:t>
            </a:r>
          </a:p>
          <a:p>
            <a:pPr marL="304815" indent="-304815">
              <a:buFontTx/>
              <a:buChar char="-"/>
            </a:pPr>
            <a:r>
              <a:rPr lang="pl-PL" b="1" dirty="0"/>
              <a:t>Tu i teraz</a:t>
            </a:r>
          </a:p>
          <a:p>
            <a:pPr marL="304815" indent="-304815">
              <a:buFontTx/>
              <a:buChar char="-"/>
            </a:pPr>
            <a:r>
              <a:rPr lang="pl-PL" dirty="0"/>
              <a:t>Nie tylko za X lat, jak będziemy osobami starszymi </a:t>
            </a:r>
          </a:p>
          <a:p>
            <a:pPr marL="304815" indent="-304815">
              <a:buFontTx/>
              <a:buChar char="-"/>
            </a:pPr>
            <a:r>
              <a:rPr lang="pl-PL" dirty="0"/>
              <a:t>Nie tylko jak złapiemy kontuzję</a:t>
            </a:r>
          </a:p>
          <a:p>
            <a:pPr marL="304815" indent="-304815">
              <a:buFontTx/>
              <a:buChar char="-"/>
            </a:pPr>
            <a:r>
              <a:rPr lang="pl-PL" dirty="0"/>
              <a:t>Nie tylko jak zachorujemy</a:t>
            </a:r>
          </a:p>
          <a:p>
            <a:pPr marL="304815" indent="-304815">
              <a:buFontTx/>
              <a:buChar char="-"/>
            </a:pPr>
            <a:endParaRPr lang="pl-PL" dirty="0"/>
          </a:p>
          <a:p>
            <a:pPr algn="ctr"/>
            <a:r>
              <a:rPr lang="pl-PL" b="1" dirty="0"/>
              <a:t>Dostępność niezbędna dla niektórych, użyteczna dla wszystkich</a:t>
            </a:r>
          </a:p>
        </p:txBody>
      </p:sp>
    </p:spTree>
    <p:extLst>
      <p:ext uri="{BB962C8B-B14F-4D97-AF65-F5344CB8AC3E}">
        <p14:creationId xmlns:p14="http://schemas.microsoft.com/office/powerpoint/2010/main" val="2575297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AC1778CA-4609-E84F-B00D-130CC0CBF1FF}"/>
            </a:ext>
          </a:extLst>
        </p:cNvPr>
        <p:cNvGrpSpPr/>
        <p:nvPr/>
      </p:nvGrpSpPr>
      <p:grpSpPr>
        <a:xfrm>
          <a:off x="0" y="0"/>
          <a:ext cx="0" cy="0"/>
          <a:chOff x="0" y="0"/>
          <a:chExt cx="0" cy="0"/>
        </a:xfrm>
      </p:grpSpPr>
      <p:sp>
        <p:nvSpPr>
          <p:cNvPr id="4" name="Tytuł 3">
            <a:extLst>
              <a:ext uri="{FF2B5EF4-FFF2-40B4-BE49-F238E27FC236}">
                <a16:creationId xmlns:a16="http://schemas.microsoft.com/office/drawing/2014/main" id="{50837CA8-8E11-278F-CDEF-E436C207742E}"/>
              </a:ext>
            </a:extLst>
          </p:cNvPr>
          <p:cNvSpPr>
            <a:spLocks noGrp="1"/>
          </p:cNvSpPr>
          <p:nvPr>
            <p:ph type="title"/>
          </p:nvPr>
        </p:nvSpPr>
        <p:spPr/>
        <p:txBody>
          <a:bodyPr/>
          <a:lstStyle/>
          <a:p>
            <a:r>
              <a:rPr lang="pl-PL" dirty="0"/>
              <a:t>Obszary zapewniania dostępności</a:t>
            </a:r>
          </a:p>
        </p:txBody>
      </p:sp>
      <p:sp>
        <p:nvSpPr>
          <p:cNvPr id="5" name="Symbol zastępczy tekstu 4">
            <a:extLst>
              <a:ext uri="{FF2B5EF4-FFF2-40B4-BE49-F238E27FC236}">
                <a16:creationId xmlns:a16="http://schemas.microsoft.com/office/drawing/2014/main" id="{9CF598D9-27FC-60EE-8AD1-3110A2DE903D}"/>
              </a:ext>
            </a:extLst>
          </p:cNvPr>
          <p:cNvSpPr>
            <a:spLocks noGrp="1"/>
          </p:cNvSpPr>
          <p:nvPr>
            <p:ph type="body" idx="1"/>
          </p:nvPr>
        </p:nvSpPr>
        <p:spPr>
          <a:xfrm>
            <a:off x="831850" y="4695793"/>
            <a:ext cx="10515600" cy="1500187"/>
          </a:xfrm>
        </p:spPr>
        <p:txBody>
          <a:bodyPr>
            <a:normAutofit/>
          </a:bodyPr>
          <a:lstStyle/>
          <a:p>
            <a:endParaRPr lang="pl-PL" dirty="0"/>
          </a:p>
        </p:txBody>
      </p:sp>
      <p:pic>
        <p:nvPicPr>
          <p:cNvPr id="2" name="Picture 2">
            <a:extLst>
              <a:ext uri="{FF2B5EF4-FFF2-40B4-BE49-F238E27FC236}">
                <a16:creationId xmlns:a16="http://schemas.microsoft.com/office/drawing/2014/main" id="{BB36DD96-1AF7-83D1-60D0-DC413EA573AD}"/>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659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DEBAE11-89C1-4B2D-8615-AB061D595B1F}"/>
              </a:ext>
            </a:extLst>
          </p:cNvPr>
          <p:cNvSpPr>
            <a:spLocks noGrp="1"/>
          </p:cNvSpPr>
          <p:nvPr>
            <p:ph type="title"/>
          </p:nvPr>
        </p:nvSpPr>
        <p:spPr/>
        <p:txBody>
          <a:bodyPr/>
          <a:lstStyle/>
          <a:p>
            <a:r>
              <a:rPr lang="pl-PL" dirty="0"/>
              <a:t>Trzy obszary dostępności</a:t>
            </a:r>
          </a:p>
        </p:txBody>
      </p:sp>
      <p:sp>
        <p:nvSpPr>
          <p:cNvPr id="3" name="Symbol zastępczy zawartości 2">
            <a:extLst>
              <a:ext uri="{FF2B5EF4-FFF2-40B4-BE49-F238E27FC236}">
                <a16:creationId xmlns:a16="http://schemas.microsoft.com/office/drawing/2014/main" id="{D4B667E6-C88A-4D50-B924-318C340CDB40}"/>
              </a:ext>
            </a:extLst>
          </p:cNvPr>
          <p:cNvSpPr>
            <a:spLocks noGrp="1"/>
          </p:cNvSpPr>
          <p:nvPr>
            <p:ph idx="1"/>
          </p:nvPr>
        </p:nvSpPr>
        <p:spPr/>
        <p:txBody>
          <a:bodyPr/>
          <a:lstStyle/>
          <a:p>
            <a:pPr>
              <a:lnSpc>
                <a:spcPct val="120000"/>
              </a:lnSpc>
            </a:pPr>
            <a:r>
              <a:rPr lang="pl-PL" sz="2400" dirty="0"/>
              <a:t>architektoniczna </a:t>
            </a:r>
          </a:p>
          <a:p>
            <a:pPr>
              <a:lnSpc>
                <a:spcPct val="120000"/>
              </a:lnSpc>
            </a:pPr>
            <a:r>
              <a:rPr lang="pl-PL" sz="2400" dirty="0"/>
              <a:t>cyfrowa</a:t>
            </a:r>
          </a:p>
          <a:p>
            <a:pPr>
              <a:lnSpc>
                <a:spcPct val="120000"/>
              </a:lnSpc>
            </a:pPr>
            <a:r>
              <a:rPr lang="pl-PL" sz="2400" dirty="0"/>
              <a:t>informacyjno-komunikacyjna</a:t>
            </a:r>
          </a:p>
          <a:p>
            <a:pPr>
              <a:lnSpc>
                <a:spcPct val="120000"/>
              </a:lnSpc>
            </a:pPr>
            <a:endParaRPr lang="pl-PL" dirty="0"/>
          </a:p>
          <a:p>
            <a:pPr marL="0" indent="0">
              <a:lnSpc>
                <a:spcPct val="120000"/>
              </a:lnSpc>
              <a:buNone/>
            </a:pPr>
            <a:r>
              <a:rPr lang="pl-PL" sz="2400" dirty="0"/>
              <a:t>(Ustawa o zapewnianiu dostępności osobom ze szczególnymi potrzebami, artykuł 6)</a:t>
            </a:r>
          </a:p>
          <a:p>
            <a:pPr>
              <a:lnSpc>
                <a:spcPct val="120000"/>
              </a:lnSpc>
            </a:pPr>
            <a:endParaRPr lang="pl-PL" dirty="0"/>
          </a:p>
          <a:p>
            <a:pPr marL="0" indent="0">
              <a:lnSpc>
                <a:spcPct val="120000"/>
              </a:lnSpc>
              <a:buNone/>
            </a:pPr>
            <a:endParaRPr lang="pl-PL" sz="2400" dirty="0"/>
          </a:p>
        </p:txBody>
      </p:sp>
    </p:spTree>
    <p:extLst>
      <p:ext uri="{BB962C8B-B14F-4D97-AF65-F5344CB8AC3E}">
        <p14:creationId xmlns:p14="http://schemas.microsoft.com/office/powerpoint/2010/main" val="3219132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C2B01-2F3A-9FCD-924A-30C6A1AD1DD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7EEE246-B44F-E14E-F83B-B59AE487E5F1}"/>
              </a:ext>
            </a:extLst>
          </p:cNvPr>
          <p:cNvSpPr>
            <a:spLocks noGrp="1"/>
          </p:cNvSpPr>
          <p:nvPr>
            <p:ph type="title"/>
          </p:nvPr>
        </p:nvSpPr>
        <p:spPr/>
        <p:txBody>
          <a:bodyPr/>
          <a:lstStyle/>
          <a:p>
            <a:r>
              <a:rPr lang="pl-PL" dirty="0"/>
              <a:t>Plan szkolenia (2 z 5)</a:t>
            </a:r>
          </a:p>
        </p:txBody>
      </p:sp>
      <p:sp>
        <p:nvSpPr>
          <p:cNvPr id="3" name="Symbol zastępczy zawartości 2">
            <a:extLst>
              <a:ext uri="{FF2B5EF4-FFF2-40B4-BE49-F238E27FC236}">
                <a16:creationId xmlns:a16="http://schemas.microsoft.com/office/drawing/2014/main" id="{812B89F6-89CD-1456-5639-E6E839F8500F}"/>
              </a:ext>
            </a:extLst>
          </p:cNvPr>
          <p:cNvSpPr>
            <a:spLocks noGrp="1"/>
          </p:cNvSpPr>
          <p:nvPr>
            <p:ph idx="1"/>
          </p:nvPr>
        </p:nvSpPr>
        <p:spPr>
          <a:xfrm>
            <a:off x="838200" y="1825625"/>
            <a:ext cx="10515600" cy="4667250"/>
          </a:xfrm>
        </p:spPr>
        <p:txBody>
          <a:bodyPr>
            <a:normAutofit/>
          </a:bodyPr>
          <a:lstStyle/>
          <a:p>
            <a:pPr marL="0" indent="0">
              <a:buNone/>
            </a:pPr>
            <a:r>
              <a:rPr lang="pl-PL" b="1" dirty="0"/>
              <a:t>Moduł 3</a:t>
            </a:r>
          </a:p>
          <a:p>
            <a:r>
              <a:rPr lang="pl-PL" dirty="0"/>
              <a:t>Sposoby funkcjonowania, bariery i potrzeby grup osób z różnymi typami niepełnosprawności, szczególnymi potrzebami w środowisku akademickim</a:t>
            </a:r>
          </a:p>
          <a:p>
            <a:pPr lvl="0"/>
            <a:r>
              <a:rPr lang="pl-PL" dirty="0"/>
              <a:t>Zasady savoir vivre wobec osób z niepełnosprawnościami</a:t>
            </a:r>
          </a:p>
          <a:p>
            <a:pPr marL="0" indent="0">
              <a:buNone/>
            </a:pPr>
            <a:endParaRPr lang="pl-PL" sz="2400" dirty="0"/>
          </a:p>
          <a:p>
            <a:pPr marL="0" indent="0">
              <a:buNone/>
            </a:pPr>
            <a:endParaRPr lang="pl-PL" sz="2400" dirty="0"/>
          </a:p>
        </p:txBody>
      </p:sp>
    </p:spTree>
    <p:extLst>
      <p:ext uri="{BB962C8B-B14F-4D97-AF65-F5344CB8AC3E}">
        <p14:creationId xmlns:p14="http://schemas.microsoft.com/office/powerpoint/2010/main" val="1597944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B29B8E-4E78-4967-9A8C-AD172709A962}"/>
              </a:ext>
            </a:extLst>
          </p:cNvPr>
          <p:cNvSpPr>
            <a:spLocks noGrp="1"/>
          </p:cNvSpPr>
          <p:nvPr>
            <p:ph type="title"/>
          </p:nvPr>
        </p:nvSpPr>
        <p:spPr/>
        <p:txBody>
          <a:bodyPr/>
          <a:lstStyle/>
          <a:p>
            <a:r>
              <a:rPr lang="pl-PL" dirty="0"/>
              <a:t>Dostępność architektoniczna – wymagania minimalne</a:t>
            </a:r>
          </a:p>
        </p:txBody>
      </p:sp>
      <p:sp>
        <p:nvSpPr>
          <p:cNvPr id="3" name="Symbol zastępczy zawartości 2">
            <a:extLst>
              <a:ext uri="{FF2B5EF4-FFF2-40B4-BE49-F238E27FC236}">
                <a16:creationId xmlns:a16="http://schemas.microsoft.com/office/drawing/2014/main" id="{3AE53EDB-D64C-4D49-AD8A-A1F795A9547E}"/>
              </a:ext>
            </a:extLst>
          </p:cNvPr>
          <p:cNvSpPr>
            <a:spLocks noGrp="1"/>
          </p:cNvSpPr>
          <p:nvPr>
            <p:ph idx="1"/>
          </p:nvPr>
        </p:nvSpPr>
        <p:spPr/>
        <p:txBody>
          <a:bodyPr/>
          <a:lstStyle/>
          <a:p>
            <a:pPr>
              <a:lnSpc>
                <a:spcPct val="120000"/>
              </a:lnSpc>
            </a:pPr>
            <a:r>
              <a:rPr lang="pl-PL" dirty="0"/>
              <a:t>zapewnienie poruszania się po piętrach i między piętrami</a:t>
            </a:r>
          </a:p>
          <a:p>
            <a:pPr>
              <a:lnSpc>
                <a:spcPct val="120000"/>
              </a:lnSpc>
            </a:pPr>
            <a:r>
              <a:rPr lang="pl-PL" dirty="0"/>
              <a:t>umożliwienie dotarcia do wszystkich pomieszczeń w budynku (z wyjątkiem technicznych)</a:t>
            </a:r>
          </a:p>
          <a:p>
            <a:pPr>
              <a:lnSpc>
                <a:spcPct val="120000"/>
              </a:lnSpc>
            </a:pPr>
            <a:r>
              <a:rPr lang="pl-PL" dirty="0"/>
              <a:t>zapewnienie informacji o rozkładzie pomieszczeń co najmniej w sposób wizualny i dotykowy / głosowy</a:t>
            </a:r>
          </a:p>
          <a:p>
            <a:pPr>
              <a:lnSpc>
                <a:spcPct val="120000"/>
              </a:lnSpc>
            </a:pPr>
            <a:r>
              <a:rPr lang="pl-PL" dirty="0"/>
              <a:t>umożliwienie wejścia z psem asystującym </a:t>
            </a:r>
          </a:p>
          <a:p>
            <a:pPr>
              <a:lnSpc>
                <a:spcPct val="120000"/>
              </a:lnSpc>
            </a:pPr>
            <a:r>
              <a:rPr lang="pl-PL" dirty="0"/>
              <a:t>zapewnienie ewakuacji lub uratowania w inny sposób</a:t>
            </a:r>
          </a:p>
          <a:p>
            <a:endParaRPr lang="pl-PL" dirty="0"/>
          </a:p>
        </p:txBody>
      </p:sp>
    </p:spTree>
    <p:extLst>
      <p:ext uri="{BB962C8B-B14F-4D97-AF65-F5344CB8AC3E}">
        <p14:creationId xmlns:p14="http://schemas.microsoft.com/office/powerpoint/2010/main" val="896617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C3345-443E-41A1-B85A-AC7D8DA0099A}"/>
              </a:ext>
            </a:extLst>
          </p:cNvPr>
          <p:cNvSpPr>
            <a:spLocks noGrp="1"/>
          </p:cNvSpPr>
          <p:nvPr>
            <p:ph type="title"/>
          </p:nvPr>
        </p:nvSpPr>
        <p:spPr>
          <a:xfrm>
            <a:off x="412899" y="1077507"/>
            <a:ext cx="6434470" cy="1325563"/>
          </a:xfrm>
        </p:spPr>
        <p:txBody>
          <a:bodyPr/>
          <a:lstStyle/>
          <a:p>
            <a:r>
              <a:rPr lang="pl-PL" dirty="0"/>
              <a:t>Przykładowe grupy użytkowników dostępności</a:t>
            </a:r>
          </a:p>
        </p:txBody>
      </p:sp>
      <p:pic>
        <p:nvPicPr>
          <p:cNvPr id="5" name="Symbol zastępczy zawartości 3" descr="użytkownik poruszający się na wózku - zasięg ramion (schemat)">
            <a:extLst>
              <a:ext uri="{FF2B5EF4-FFF2-40B4-BE49-F238E27FC236}">
                <a16:creationId xmlns:a16="http://schemas.microsoft.com/office/drawing/2014/main" id="{3D66D5EE-CEEE-4C87-A379-DA298ED969B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 contrast="-49000"/>
                    </a14:imgEffect>
                  </a14:imgLayer>
                </a14:imgProps>
              </a:ext>
            </a:extLst>
          </a:blip>
          <a:srcRect l="17232" t="24444" r="27857" b="31588"/>
          <a:stretch/>
        </p:blipFill>
        <p:spPr>
          <a:xfrm>
            <a:off x="120159" y="3232298"/>
            <a:ext cx="6727210" cy="3029946"/>
          </a:xfrm>
          <a:prstGeom prst="rect">
            <a:avLst/>
          </a:prstGeom>
          <a:ln>
            <a:solidFill>
              <a:schemeClr val="tx1"/>
            </a:solidFill>
          </a:ln>
        </p:spPr>
      </p:pic>
      <p:pic>
        <p:nvPicPr>
          <p:cNvPr id="4" name="Symbol zastępczy zawartości 3" descr="przykładowe grupy użytkowników z zaznaczonymi wymiarami potrzebnymi do swobodnego poruszania się">
            <a:extLst>
              <a:ext uri="{FF2B5EF4-FFF2-40B4-BE49-F238E27FC236}">
                <a16:creationId xmlns:a16="http://schemas.microsoft.com/office/drawing/2014/main" id="{B66853B4-B7B3-4895-A84B-13276121F914}"/>
              </a:ext>
              <a:ext uri="{C183D7F6-B498-43B3-948B-1728B52AA6E4}">
                <adec:decorative xmlns:adec="http://schemas.microsoft.com/office/drawing/2017/decorative" val="0"/>
              </a:ext>
            </a:extLst>
          </p:cNvPr>
          <p:cNvPicPr>
            <a:picLocks noGrp="1" noChangeAspect="1"/>
          </p:cNvPicPr>
          <p:nvPr>
            <p:ph idx="1"/>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20447" t="13016" r="41518" b="6349"/>
          <a:stretch/>
        </p:blipFill>
        <p:spPr>
          <a:xfrm>
            <a:off x="6971269" y="574980"/>
            <a:ext cx="4786567" cy="5708039"/>
          </a:xfrm>
          <a:prstGeom prst="rect">
            <a:avLst/>
          </a:prstGeom>
          <a:ln>
            <a:solidFill>
              <a:schemeClr val="tx1"/>
            </a:solidFill>
          </a:ln>
        </p:spPr>
      </p:pic>
    </p:spTree>
    <p:extLst>
      <p:ext uri="{BB962C8B-B14F-4D97-AF65-F5344CB8AC3E}">
        <p14:creationId xmlns:p14="http://schemas.microsoft.com/office/powerpoint/2010/main" val="452819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333A14-E688-BD22-BCC5-80490EAAE08B}"/>
              </a:ext>
            </a:extLst>
          </p:cNvPr>
          <p:cNvSpPr>
            <a:spLocks noGrp="1"/>
          </p:cNvSpPr>
          <p:nvPr>
            <p:ph type="title"/>
          </p:nvPr>
        </p:nvSpPr>
        <p:spPr/>
        <p:txBody>
          <a:bodyPr/>
          <a:lstStyle/>
          <a:p>
            <a:r>
              <a:rPr lang="pl-PL" dirty="0"/>
              <a:t>Czym jest dostępność cyfrowa?</a:t>
            </a:r>
          </a:p>
        </p:txBody>
      </p:sp>
      <p:sp>
        <p:nvSpPr>
          <p:cNvPr id="3" name="Symbol zastępczy zawartości 2">
            <a:extLst>
              <a:ext uri="{FF2B5EF4-FFF2-40B4-BE49-F238E27FC236}">
                <a16:creationId xmlns:a16="http://schemas.microsoft.com/office/drawing/2014/main" id="{3B9931C9-D42F-3AB9-67C3-3A58C00C375A}"/>
              </a:ext>
            </a:extLst>
          </p:cNvPr>
          <p:cNvSpPr>
            <a:spLocks noGrp="1"/>
          </p:cNvSpPr>
          <p:nvPr>
            <p:ph idx="1"/>
          </p:nvPr>
        </p:nvSpPr>
        <p:spPr/>
        <p:txBody>
          <a:bodyPr/>
          <a:lstStyle/>
          <a:p>
            <a:r>
              <a:rPr lang="pl-PL" dirty="0"/>
              <a:t>Takie tworzenie treści cyfrowych, by mogły z nich korzystać różne osoby bez względu na wiek, poziom sprawności czy rodzaj używanego sprzętu</a:t>
            </a:r>
          </a:p>
          <a:p>
            <a:r>
              <a:rPr lang="pl-PL" dirty="0"/>
              <a:t>To prawo do swobodnego korzystania z zasobów cyfrowych przez jak największą liczbę użytkowników i użytkowniczek</a:t>
            </a:r>
          </a:p>
        </p:txBody>
      </p:sp>
    </p:spTree>
    <p:extLst>
      <p:ext uri="{BB962C8B-B14F-4D97-AF65-F5344CB8AC3E}">
        <p14:creationId xmlns:p14="http://schemas.microsoft.com/office/powerpoint/2010/main" val="4178465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90A3D70-7D6F-8D9A-5CD8-9BB3811CC4FA}"/>
              </a:ext>
            </a:extLst>
          </p:cNvPr>
          <p:cNvSpPr>
            <a:spLocks noGrp="1"/>
          </p:cNvSpPr>
          <p:nvPr>
            <p:ph type="title"/>
          </p:nvPr>
        </p:nvSpPr>
        <p:spPr/>
        <p:txBody>
          <a:bodyPr/>
          <a:lstStyle/>
          <a:p>
            <a:r>
              <a:rPr lang="pl-PL" dirty="0"/>
              <a:t>Czego dotyczy dostępność cyfrowa?</a:t>
            </a:r>
          </a:p>
        </p:txBody>
      </p:sp>
      <p:sp>
        <p:nvSpPr>
          <p:cNvPr id="3" name="Symbol zastępczy zawartości 2">
            <a:extLst>
              <a:ext uri="{FF2B5EF4-FFF2-40B4-BE49-F238E27FC236}">
                <a16:creationId xmlns:a16="http://schemas.microsoft.com/office/drawing/2014/main" id="{CCA68133-DCA0-45AD-E06C-572882E73329}"/>
              </a:ext>
            </a:extLst>
          </p:cNvPr>
          <p:cNvSpPr>
            <a:spLocks noGrp="1"/>
          </p:cNvSpPr>
          <p:nvPr>
            <p:ph idx="1"/>
          </p:nvPr>
        </p:nvSpPr>
        <p:spPr/>
        <p:txBody>
          <a:bodyPr/>
          <a:lstStyle/>
          <a:p>
            <a:r>
              <a:rPr lang="pl-PL" dirty="0"/>
              <a:t>Wszelkich materiałów tworzonych elektronicznie m.in.:</a:t>
            </a:r>
          </a:p>
          <a:p>
            <a:pPr lvl="1"/>
            <a:r>
              <a:rPr lang="pl-PL" dirty="0"/>
              <a:t>Stron internetowych</a:t>
            </a:r>
          </a:p>
          <a:p>
            <a:pPr lvl="1"/>
            <a:r>
              <a:rPr lang="pl-PL" dirty="0"/>
              <a:t>Aplikacji mobilnych</a:t>
            </a:r>
          </a:p>
          <a:p>
            <a:pPr lvl="1"/>
            <a:r>
              <a:rPr lang="pl-PL" dirty="0"/>
              <a:t>Dokumentów elektronicznych (np. Word, PDF, Excel, Power Point)</a:t>
            </a:r>
          </a:p>
          <a:p>
            <a:pPr lvl="1"/>
            <a:r>
              <a:rPr lang="pl-PL" dirty="0"/>
              <a:t>Materiałów multimedialnych (np. filmy, podcasty)</a:t>
            </a:r>
          </a:p>
        </p:txBody>
      </p:sp>
    </p:spTree>
    <p:extLst>
      <p:ext uri="{BB962C8B-B14F-4D97-AF65-F5344CB8AC3E}">
        <p14:creationId xmlns:p14="http://schemas.microsoft.com/office/powerpoint/2010/main" val="1052577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256B08-DFFC-4FBA-8F0F-5BB09757B253}"/>
              </a:ext>
            </a:extLst>
          </p:cNvPr>
          <p:cNvSpPr>
            <a:spLocks noGrp="1"/>
          </p:cNvSpPr>
          <p:nvPr>
            <p:ph type="title"/>
          </p:nvPr>
        </p:nvSpPr>
        <p:spPr/>
        <p:txBody>
          <a:bodyPr/>
          <a:lstStyle/>
          <a:p>
            <a:r>
              <a:rPr lang="pl-PL" dirty="0"/>
              <a:t>Dostępność cyfrowa – wymagania minimalne (1 z 2)</a:t>
            </a:r>
          </a:p>
        </p:txBody>
      </p:sp>
      <p:sp>
        <p:nvSpPr>
          <p:cNvPr id="3" name="Symbol zastępczy zawartości 2">
            <a:extLst>
              <a:ext uri="{FF2B5EF4-FFF2-40B4-BE49-F238E27FC236}">
                <a16:creationId xmlns:a16="http://schemas.microsoft.com/office/drawing/2014/main" id="{D7BB044C-48A0-4AC6-9558-193D9A03B57B}"/>
              </a:ext>
            </a:extLst>
          </p:cNvPr>
          <p:cNvSpPr>
            <a:spLocks noGrp="1"/>
          </p:cNvSpPr>
          <p:nvPr>
            <p:ph idx="1"/>
          </p:nvPr>
        </p:nvSpPr>
        <p:spPr/>
        <p:txBody>
          <a:bodyPr>
            <a:normAutofit/>
          </a:bodyPr>
          <a:lstStyle/>
          <a:p>
            <a:pPr>
              <a:lnSpc>
                <a:spcPct val="130000"/>
              </a:lnSpc>
            </a:pPr>
            <a:r>
              <a:rPr lang="pl-PL" sz="2200" dirty="0"/>
              <a:t>odwołanie do Ustawy o dostępności cyfrowej stron internetowych i aplikacji mobilnych podmiotów publicznych</a:t>
            </a:r>
          </a:p>
          <a:p>
            <a:pPr>
              <a:lnSpc>
                <a:spcPct val="130000"/>
              </a:lnSpc>
            </a:pPr>
            <a:r>
              <a:rPr lang="pl-PL" sz="2200" dirty="0"/>
              <a:t>Spełnienie przez stronę internetową (zarządzane elementy strony internetowej), aplikację mobilną (zarządzane elementy aplikacji mobilnej) wymagań określonych w standardzie </a:t>
            </a:r>
            <a:r>
              <a:rPr lang="pl-PL" sz="2200" dirty="0" err="1"/>
              <a:t>WCAG</a:t>
            </a:r>
            <a:r>
              <a:rPr lang="pl-PL" sz="2200" dirty="0"/>
              <a:t> 2.1 poziom A i AA</a:t>
            </a:r>
            <a:endParaRPr lang="pl-PL" dirty="0"/>
          </a:p>
        </p:txBody>
      </p:sp>
    </p:spTree>
    <p:extLst>
      <p:ext uri="{BB962C8B-B14F-4D97-AF65-F5344CB8AC3E}">
        <p14:creationId xmlns:p14="http://schemas.microsoft.com/office/powerpoint/2010/main" val="3450264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26EAC9-261B-F1FE-2137-64ECFCF62C3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F8FC104-AD62-27DA-DCE4-E6877ADF0B44}"/>
              </a:ext>
            </a:extLst>
          </p:cNvPr>
          <p:cNvSpPr>
            <a:spLocks noGrp="1"/>
          </p:cNvSpPr>
          <p:nvPr>
            <p:ph type="title"/>
          </p:nvPr>
        </p:nvSpPr>
        <p:spPr/>
        <p:txBody>
          <a:bodyPr/>
          <a:lstStyle/>
          <a:p>
            <a:r>
              <a:rPr lang="pl-PL" dirty="0"/>
              <a:t>Dostępność cyfrowa – wymagania minimalne (2 z 2)</a:t>
            </a:r>
          </a:p>
        </p:txBody>
      </p:sp>
      <p:sp>
        <p:nvSpPr>
          <p:cNvPr id="3" name="Symbol zastępczy zawartości 2">
            <a:extLst>
              <a:ext uri="{FF2B5EF4-FFF2-40B4-BE49-F238E27FC236}">
                <a16:creationId xmlns:a16="http://schemas.microsoft.com/office/drawing/2014/main" id="{9BCABFB7-92B0-91B2-2879-9C3B000B4E3F}"/>
              </a:ext>
            </a:extLst>
          </p:cNvPr>
          <p:cNvSpPr>
            <a:spLocks noGrp="1"/>
          </p:cNvSpPr>
          <p:nvPr>
            <p:ph idx="1"/>
          </p:nvPr>
        </p:nvSpPr>
        <p:spPr/>
        <p:txBody>
          <a:bodyPr>
            <a:normAutofit/>
          </a:bodyPr>
          <a:lstStyle/>
          <a:p>
            <a:pPr>
              <a:lnSpc>
                <a:spcPct val="130000"/>
              </a:lnSpc>
            </a:pPr>
            <a:r>
              <a:rPr lang="pl-PL" sz="2200" dirty="0" err="1"/>
              <a:t>WCAG</a:t>
            </a:r>
            <a:r>
              <a:rPr lang="pl-PL" sz="2200" dirty="0"/>
              <a:t> - </a:t>
            </a:r>
            <a:r>
              <a:rPr lang="pl-PL" sz="2000" dirty="0">
                <a:ea typeface="Calibri" panose="020F0502020204030204" pitchFamily="34" charset="0"/>
                <a:cs typeface="Times New Roman" panose="02020603050405020304" pitchFamily="18" charset="0"/>
              </a:rPr>
              <a:t>Web Content Accessibility </a:t>
            </a:r>
            <a:r>
              <a:rPr lang="pl-PL" sz="2000" dirty="0" err="1">
                <a:ea typeface="Calibri" panose="020F0502020204030204" pitchFamily="34" charset="0"/>
                <a:cs typeface="Times New Roman" panose="02020603050405020304" pitchFamily="18" charset="0"/>
              </a:rPr>
              <a:t>Guidelines</a:t>
            </a:r>
            <a:r>
              <a:rPr lang="pl-PL" sz="2000" dirty="0">
                <a:ea typeface="Calibri" panose="020F0502020204030204" pitchFamily="34" charset="0"/>
                <a:cs typeface="Times New Roman" panose="02020603050405020304" pitchFamily="18" charset="0"/>
              </a:rPr>
              <a:t> – wytyczne dostępności treści internetowych</a:t>
            </a:r>
          </a:p>
          <a:p>
            <a:pPr>
              <a:lnSpc>
                <a:spcPct val="130000"/>
              </a:lnSpc>
            </a:pPr>
            <a:r>
              <a:rPr lang="pl-PL" sz="2000" dirty="0">
                <a:ea typeface="Calibri" panose="020F0502020204030204" pitchFamily="34" charset="0"/>
                <a:cs typeface="Times New Roman" panose="02020603050405020304" pitchFamily="18" charset="0"/>
              </a:rPr>
              <a:t>Struktura dokumentu</a:t>
            </a:r>
            <a:endParaRPr lang="pl-PL" sz="2200" dirty="0"/>
          </a:p>
          <a:p>
            <a:pPr lvl="1">
              <a:lnSpc>
                <a:spcPct val="130000"/>
              </a:lnSpc>
            </a:pPr>
            <a:r>
              <a:rPr lang="pl-PL" sz="2200" dirty="0"/>
              <a:t>4 zasady (postrzegalność, funkcjonalność, zrozumiałość, kompatybilność)</a:t>
            </a:r>
          </a:p>
          <a:p>
            <a:pPr lvl="1">
              <a:lnSpc>
                <a:spcPct val="130000"/>
              </a:lnSpc>
            </a:pPr>
            <a:r>
              <a:rPr lang="pl-PL" sz="2200" dirty="0"/>
              <a:t>13 wytycznych</a:t>
            </a:r>
          </a:p>
          <a:p>
            <a:pPr lvl="1">
              <a:lnSpc>
                <a:spcPct val="130000"/>
              </a:lnSpc>
            </a:pPr>
            <a:r>
              <a:rPr lang="pl-PL" sz="2200" dirty="0"/>
              <a:t>49 kryteriów sukcesu (42 dla aplikacji mobilnych)</a:t>
            </a:r>
          </a:p>
          <a:p>
            <a:endParaRPr lang="pl-PL" dirty="0"/>
          </a:p>
        </p:txBody>
      </p:sp>
    </p:spTree>
    <p:extLst>
      <p:ext uri="{BB962C8B-B14F-4D97-AF65-F5344CB8AC3E}">
        <p14:creationId xmlns:p14="http://schemas.microsoft.com/office/powerpoint/2010/main" val="2952276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5BFAFC-F2D2-B6EF-A1E2-07DF01D17BE8}"/>
              </a:ext>
            </a:extLst>
          </p:cNvPr>
          <p:cNvSpPr>
            <a:spLocks noGrp="1"/>
          </p:cNvSpPr>
          <p:nvPr>
            <p:ph type="title"/>
          </p:nvPr>
        </p:nvSpPr>
        <p:spPr/>
        <p:txBody>
          <a:bodyPr/>
          <a:lstStyle/>
          <a:p>
            <a:r>
              <a:rPr lang="pl-PL" dirty="0"/>
              <a:t>Postrzegalność – przykłady zastosowania</a:t>
            </a:r>
          </a:p>
        </p:txBody>
      </p:sp>
      <p:sp>
        <p:nvSpPr>
          <p:cNvPr id="3" name="Symbol zastępczy zawartości 2">
            <a:extLst>
              <a:ext uri="{FF2B5EF4-FFF2-40B4-BE49-F238E27FC236}">
                <a16:creationId xmlns:a16="http://schemas.microsoft.com/office/drawing/2014/main" id="{EEBDEF5C-7CCE-9F91-E4DF-1C5A999135E3}"/>
              </a:ext>
            </a:extLst>
          </p:cNvPr>
          <p:cNvSpPr>
            <a:spLocks noGrp="1"/>
          </p:cNvSpPr>
          <p:nvPr>
            <p:ph idx="1"/>
          </p:nvPr>
        </p:nvSpPr>
        <p:spPr/>
        <p:txBody>
          <a:bodyPr/>
          <a:lstStyle/>
          <a:p>
            <a:r>
              <a:rPr lang="pl-PL" dirty="0"/>
              <a:t>opis alternatywny do zdjęć i grafik</a:t>
            </a:r>
          </a:p>
          <a:p>
            <a:r>
              <a:rPr lang="pl-PL" dirty="0"/>
              <a:t>wyróżnienia, które nie opierają się jedynie na kolorze</a:t>
            </a:r>
          </a:p>
          <a:p>
            <a:r>
              <a:rPr lang="pl-PL" dirty="0"/>
              <a:t>kolory tekstu, które są wyraźnie widoczne na kolorze tła</a:t>
            </a:r>
          </a:p>
          <a:p>
            <a:r>
              <a:rPr lang="pl-PL" dirty="0"/>
              <a:t>logiczna strukturę treści (nagłówki, listy itp.)</a:t>
            </a:r>
          </a:p>
          <a:p>
            <a:endParaRPr lang="pl-PL" dirty="0"/>
          </a:p>
        </p:txBody>
      </p:sp>
      <p:sp>
        <p:nvSpPr>
          <p:cNvPr id="4" name="Symbol zastępczy numeru slajdu 3">
            <a:extLst>
              <a:ext uri="{FF2B5EF4-FFF2-40B4-BE49-F238E27FC236}">
                <a16:creationId xmlns:a16="http://schemas.microsoft.com/office/drawing/2014/main" id="{E5A48CF7-0EAC-C7F4-6817-A8D0F093E344}"/>
              </a:ext>
            </a:extLst>
          </p:cNvPr>
          <p:cNvSpPr>
            <a:spLocks noGrp="1"/>
          </p:cNvSpPr>
          <p:nvPr>
            <p:ph type="sldNum" sz="quarter" idx="10"/>
          </p:nvPr>
        </p:nvSpPr>
        <p:spPr>
          <a:xfrm>
            <a:off x="8585200" y="7019837"/>
            <a:ext cx="1080000" cy="1800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4015AA-59F6-416B-87A6-8E3D940284E2}" type="slidenum">
              <a:rPr lang="pl-PL" smtClean="0"/>
              <a:pPr/>
              <a:t>46</a:t>
            </a:fld>
            <a:endParaRPr lang="pl-PL" dirty="0"/>
          </a:p>
        </p:txBody>
      </p:sp>
    </p:spTree>
    <p:extLst>
      <p:ext uri="{BB962C8B-B14F-4D97-AF65-F5344CB8AC3E}">
        <p14:creationId xmlns:p14="http://schemas.microsoft.com/office/powerpoint/2010/main" val="2329326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C20A05-7F07-E513-8D4E-4478A0FAA2C2}"/>
              </a:ext>
            </a:extLst>
          </p:cNvPr>
          <p:cNvSpPr>
            <a:spLocks noGrp="1"/>
          </p:cNvSpPr>
          <p:nvPr>
            <p:ph type="title"/>
          </p:nvPr>
        </p:nvSpPr>
        <p:spPr/>
        <p:txBody>
          <a:bodyPr/>
          <a:lstStyle/>
          <a:p>
            <a:r>
              <a:rPr lang="pl-PL" dirty="0"/>
              <a:t>Funkcjonalność – przykłady zastosowania</a:t>
            </a:r>
          </a:p>
        </p:txBody>
      </p:sp>
      <p:sp>
        <p:nvSpPr>
          <p:cNvPr id="3" name="Symbol zastępczy zawartości 2">
            <a:extLst>
              <a:ext uri="{FF2B5EF4-FFF2-40B4-BE49-F238E27FC236}">
                <a16:creationId xmlns:a16="http://schemas.microsoft.com/office/drawing/2014/main" id="{C2143802-E49C-969A-DF01-05755FF7CCF2}"/>
              </a:ext>
            </a:extLst>
          </p:cNvPr>
          <p:cNvSpPr>
            <a:spLocks noGrp="1"/>
          </p:cNvSpPr>
          <p:nvPr>
            <p:ph idx="1"/>
          </p:nvPr>
        </p:nvSpPr>
        <p:spPr/>
        <p:txBody>
          <a:bodyPr/>
          <a:lstStyle/>
          <a:p>
            <a:r>
              <a:rPr lang="pl-PL" dirty="0"/>
              <a:t>zrozumiałe linki, których treść wyraźnie mówi, dokąd prowadzą</a:t>
            </a:r>
          </a:p>
          <a:p>
            <a:r>
              <a:rPr lang="pl-PL" dirty="0"/>
              <a:t>treści i etykiety opisujące, co wpisać w pole formularza</a:t>
            </a:r>
          </a:p>
          <a:p>
            <a:r>
              <a:rPr lang="pl-PL" dirty="0"/>
              <a:t>zrozumiałe i pasujące do treści tytuły stron (plików)</a:t>
            </a:r>
          </a:p>
          <a:p>
            <a:endParaRPr lang="pl-PL" dirty="0"/>
          </a:p>
          <a:p>
            <a:endParaRPr lang="pl-PL" dirty="0"/>
          </a:p>
        </p:txBody>
      </p:sp>
      <p:sp>
        <p:nvSpPr>
          <p:cNvPr id="4" name="Symbol zastępczy numeru slajdu 3">
            <a:extLst>
              <a:ext uri="{FF2B5EF4-FFF2-40B4-BE49-F238E27FC236}">
                <a16:creationId xmlns:a16="http://schemas.microsoft.com/office/drawing/2014/main" id="{9641B992-00FE-E6EC-5D10-4EE11B7799BF}"/>
              </a:ext>
            </a:extLst>
          </p:cNvPr>
          <p:cNvSpPr>
            <a:spLocks noGrp="1"/>
          </p:cNvSpPr>
          <p:nvPr>
            <p:ph type="sldNum" sz="quarter" idx="10"/>
          </p:nvPr>
        </p:nvSpPr>
        <p:spPr>
          <a:xfrm>
            <a:off x="8585200" y="7019837"/>
            <a:ext cx="1080000" cy="1800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4015AA-59F6-416B-87A6-8E3D940284E2}" type="slidenum">
              <a:rPr lang="pl-PL" smtClean="0"/>
              <a:pPr/>
              <a:t>47</a:t>
            </a:fld>
            <a:endParaRPr lang="pl-PL" dirty="0"/>
          </a:p>
        </p:txBody>
      </p:sp>
    </p:spTree>
    <p:extLst>
      <p:ext uri="{BB962C8B-B14F-4D97-AF65-F5344CB8AC3E}">
        <p14:creationId xmlns:p14="http://schemas.microsoft.com/office/powerpoint/2010/main" val="2431329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F797D3-3AC5-CE74-5FDF-511DA3FCF14D}"/>
              </a:ext>
            </a:extLst>
          </p:cNvPr>
          <p:cNvSpPr>
            <a:spLocks noGrp="1"/>
          </p:cNvSpPr>
          <p:nvPr>
            <p:ph type="title"/>
          </p:nvPr>
        </p:nvSpPr>
        <p:spPr/>
        <p:txBody>
          <a:bodyPr/>
          <a:lstStyle/>
          <a:p>
            <a:r>
              <a:rPr lang="pl-PL" dirty="0"/>
              <a:t>Zrozumiałość – przykłady zastosowania </a:t>
            </a:r>
          </a:p>
        </p:txBody>
      </p:sp>
      <p:sp>
        <p:nvSpPr>
          <p:cNvPr id="3" name="Symbol zastępczy zawartości 2">
            <a:extLst>
              <a:ext uri="{FF2B5EF4-FFF2-40B4-BE49-F238E27FC236}">
                <a16:creationId xmlns:a16="http://schemas.microsoft.com/office/drawing/2014/main" id="{090ADE0C-E5C2-233C-E603-AA6D8B1AEDEA}"/>
              </a:ext>
            </a:extLst>
          </p:cNvPr>
          <p:cNvSpPr>
            <a:spLocks noGrp="1"/>
          </p:cNvSpPr>
          <p:nvPr>
            <p:ph idx="1"/>
          </p:nvPr>
        </p:nvSpPr>
        <p:spPr/>
        <p:txBody>
          <a:bodyPr/>
          <a:lstStyle/>
          <a:p>
            <a:r>
              <a:rPr lang="pl-PL" dirty="0"/>
              <a:t>prosty język (bez zbędnych słów i urzędniczego żargonu)</a:t>
            </a:r>
          </a:p>
          <a:p>
            <a:r>
              <a:rPr lang="pl-PL" dirty="0"/>
              <a:t>unikanie trudnych dla użytkowników słów i wyrażeń lub ich wyjaśnienie w prosty sposób</a:t>
            </a:r>
          </a:p>
          <a:p>
            <a:r>
              <a:rPr lang="pl-PL" dirty="0"/>
              <a:t>wyjaśnienia do skrótów i akronimów</a:t>
            </a:r>
          </a:p>
        </p:txBody>
      </p:sp>
      <p:sp>
        <p:nvSpPr>
          <p:cNvPr id="4" name="Symbol zastępczy numeru slajdu 3">
            <a:extLst>
              <a:ext uri="{FF2B5EF4-FFF2-40B4-BE49-F238E27FC236}">
                <a16:creationId xmlns:a16="http://schemas.microsoft.com/office/drawing/2014/main" id="{2A11F7E6-2261-B6F4-4176-AB422613A87A}"/>
              </a:ext>
            </a:extLst>
          </p:cNvPr>
          <p:cNvSpPr>
            <a:spLocks noGrp="1"/>
          </p:cNvSpPr>
          <p:nvPr>
            <p:ph type="sldNum" sz="quarter" idx="10"/>
          </p:nvPr>
        </p:nvSpPr>
        <p:spPr>
          <a:xfrm>
            <a:off x="8585200" y="7019837"/>
            <a:ext cx="1080000" cy="1800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4015AA-59F6-416B-87A6-8E3D940284E2}" type="slidenum">
              <a:rPr lang="pl-PL" smtClean="0"/>
              <a:pPr/>
              <a:t>48</a:t>
            </a:fld>
            <a:endParaRPr lang="pl-PL" dirty="0"/>
          </a:p>
        </p:txBody>
      </p:sp>
    </p:spTree>
    <p:extLst>
      <p:ext uri="{BB962C8B-B14F-4D97-AF65-F5344CB8AC3E}">
        <p14:creationId xmlns:p14="http://schemas.microsoft.com/office/powerpoint/2010/main" val="3860649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9D0299-71C0-E31F-605E-8CE41283D61B}"/>
              </a:ext>
            </a:extLst>
          </p:cNvPr>
          <p:cNvSpPr>
            <a:spLocks noGrp="1"/>
          </p:cNvSpPr>
          <p:nvPr>
            <p:ph type="title"/>
          </p:nvPr>
        </p:nvSpPr>
        <p:spPr/>
        <p:txBody>
          <a:bodyPr/>
          <a:lstStyle/>
          <a:p>
            <a:r>
              <a:rPr lang="pl-PL" dirty="0"/>
              <a:t>Kompatybilność – przykłady zastosowania</a:t>
            </a:r>
          </a:p>
        </p:txBody>
      </p:sp>
      <p:sp>
        <p:nvSpPr>
          <p:cNvPr id="3" name="Symbol zastępczy zawartości 2">
            <a:extLst>
              <a:ext uri="{FF2B5EF4-FFF2-40B4-BE49-F238E27FC236}">
                <a16:creationId xmlns:a16="http://schemas.microsoft.com/office/drawing/2014/main" id="{20408155-5755-8E7B-9B83-3FB8856A0762}"/>
              </a:ext>
            </a:extLst>
          </p:cNvPr>
          <p:cNvSpPr>
            <a:spLocks noGrp="1"/>
          </p:cNvSpPr>
          <p:nvPr>
            <p:ph idx="1"/>
          </p:nvPr>
        </p:nvSpPr>
        <p:spPr/>
        <p:txBody>
          <a:bodyPr/>
          <a:lstStyle/>
          <a:p>
            <a:r>
              <a:rPr lang="pl-PL" dirty="0"/>
              <a:t>Formaty możliwe do odczytania dla technologii asystujących (np. czytników ekranu)</a:t>
            </a:r>
          </a:p>
          <a:p>
            <a:pPr marL="0" indent="0">
              <a:spcBef>
                <a:spcPts val="6600"/>
              </a:spcBef>
              <a:buNone/>
            </a:pPr>
            <a:r>
              <a:rPr lang="pl-PL" sz="2400" dirty="0"/>
              <a:t>Źródło: </a:t>
            </a:r>
            <a:r>
              <a:rPr lang="pl-PL" sz="2400" dirty="0">
                <a:hlinkClick r:id="rId2"/>
              </a:rPr>
              <a:t>WCAG 2.1 w skrócie</a:t>
            </a:r>
            <a:endParaRPr lang="pl-PL" sz="2400" dirty="0"/>
          </a:p>
          <a:p>
            <a:endParaRPr lang="pl-PL" dirty="0"/>
          </a:p>
        </p:txBody>
      </p:sp>
      <p:sp>
        <p:nvSpPr>
          <p:cNvPr id="4" name="Symbol zastępczy numeru slajdu 3">
            <a:extLst>
              <a:ext uri="{FF2B5EF4-FFF2-40B4-BE49-F238E27FC236}">
                <a16:creationId xmlns:a16="http://schemas.microsoft.com/office/drawing/2014/main" id="{61D92FE5-432E-DED3-0A11-963EF086899D}"/>
              </a:ext>
            </a:extLst>
          </p:cNvPr>
          <p:cNvSpPr>
            <a:spLocks noGrp="1"/>
          </p:cNvSpPr>
          <p:nvPr>
            <p:ph type="sldNum" sz="quarter" idx="10"/>
          </p:nvPr>
        </p:nvSpPr>
        <p:spPr>
          <a:xfrm>
            <a:off x="8585200" y="7019837"/>
            <a:ext cx="1080000" cy="1800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4015AA-59F6-416B-87A6-8E3D940284E2}" type="slidenum">
              <a:rPr lang="pl-PL" smtClean="0"/>
              <a:pPr/>
              <a:t>49</a:t>
            </a:fld>
            <a:endParaRPr lang="pl-PL" dirty="0"/>
          </a:p>
        </p:txBody>
      </p:sp>
    </p:spTree>
    <p:extLst>
      <p:ext uri="{BB962C8B-B14F-4D97-AF65-F5344CB8AC3E}">
        <p14:creationId xmlns:p14="http://schemas.microsoft.com/office/powerpoint/2010/main" val="2058439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A6FC66-0BF8-695C-C333-EF1328DB3EC7}"/>
              </a:ext>
            </a:extLst>
          </p:cNvPr>
          <p:cNvSpPr>
            <a:spLocks noGrp="1"/>
          </p:cNvSpPr>
          <p:nvPr>
            <p:ph type="title"/>
          </p:nvPr>
        </p:nvSpPr>
        <p:spPr/>
        <p:txBody>
          <a:bodyPr/>
          <a:lstStyle/>
          <a:p>
            <a:r>
              <a:rPr lang="pl-PL" dirty="0"/>
              <a:t>Plan szkolenia (3 z 5)</a:t>
            </a:r>
          </a:p>
        </p:txBody>
      </p:sp>
      <p:sp>
        <p:nvSpPr>
          <p:cNvPr id="3" name="Symbol zastępczy zawartości 2">
            <a:extLst>
              <a:ext uri="{FF2B5EF4-FFF2-40B4-BE49-F238E27FC236}">
                <a16:creationId xmlns:a16="http://schemas.microsoft.com/office/drawing/2014/main" id="{31C3D370-22F6-E856-DF41-E7075D0855A0}"/>
              </a:ext>
            </a:extLst>
          </p:cNvPr>
          <p:cNvSpPr>
            <a:spLocks noGrp="1"/>
          </p:cNvSpPr>
          <p:nvPr>
            <p:ph idx="1"/>
          </p:nvPr>
        </p:nvSpPr>
        <p:spPr/>
        <p:txBody>
          <a:bodyPr/>
          <a:lstStyle/>
          <a:p>
            <a:pPr marL="0" indent="0">
              <a:buNone/>
            </a:pPr>
            <a:r>
              <a:rPr lang="pl-PL" b="1" dirty="0"/>
              <a:t>Moduł 4</a:t>
            </a:r>
          </a:p>
          <a:p>
            <a:r>
              <a:rPr lang="pl-PL" dirty="0"/>
              <a:t>Komunikacja i współpraca z osobami z niepełnosprawnościami i szczególnymi potrzebami w środowisku akademickim</a:t>
            </a:r>
          </a:p>
        </p:txBody>
      </p:sp>
    </p:spTree>
    <p:extLst>
      <p:ext uri="{BB962C8B-B14F-4D97-AF65-F5344CB8AC3E}">
        <p14:creationId xmlns:p14="http://schemas.microsoft.com/office/powerpoint/2010/main" val="3958853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093074-677C-4FB2-AFF8-31CD03521C0C}"/>
              </a:ext>
            </a:extLst>
          </p:cNvPr>
          <p:cNvSpPr>
            <a:spLocks noGrp="1"/>
          </p:cNvSpPr>
          <p:nvPr>
            <p:ph type="title"/>
          </p:nvPr>
        </p:nvSpPr>
        <p:spPr/>
        <p:txBody>
          <a:bodyPr/>
          <a:lstStyle/>
          <a:p>
            <a:r>
              <a:rPr lang="pl-PL" dirty="0"/>
              <a:t>Dostępność informacyjno-komunikacyjna – wymagania minimalne (1 z 2)</a:t>
            </a:r>
          </a:p>
        </p:txBody>
      </p:sp>
      <p:sp>
        <p:nvSpPr>
          <p:cNvPr id="3" name="Symbol zastępczy zawartości 2">
            <a:extLst>
              <a:ext uri="{FF2B5EF4-FFF2-40B4-BE49-F238E27FC236}">
                <a16:creationId xmlns:a16="http://schemas.microsoft.com/office/drawing/2014/main" id="{0A21C368-5A0C-4DC0-B195-E21A6E5B73EA}"/>
              </a:ext>
            </a:extLst>
          </p:cNvPr>
          <p:cNvSpPr>
            <a:spLocks noGrp="1"/>
          </p:cNvSpPr>
          <p:nvPr>
            <p:ph idx="1"/>
          </p:nvPr>
        </p:nvSpPr>
        <p:spPr/>
        <p:txBody>
          <a:bodyPr>
            <a:normAutofit/>
          </a:bodyPr>
          <a:lstStyle/>
          <a:p>
            <a:pPr>
              <a:lnSpc>
                <a:spcPct val="120000"/>
              </a:lnSpc>
            </a:pPr>
            <a:r>
              <a:rPr lang="pl-PL" dirty="0"/>
              <a:t>obsługa z wykorzystaniem środków wspierających komunikowanie się lub przez wykorzystanie dostępu online do usługi tłumacza </a:t>
            </a:r>
          </a:p>
          <a:p>
            <a:pPr>
              <a:lnSpc>
                <a:spcPct val="120000"/>
              </a:lnSpc>
            </a:pPr>
            <a:r>
              <a:rPr lang="pl-PL" dirty="0"/>
              <a:t>instalację urządzeń wspomagających słyszenie (np. pętle indukcyjne, </a:t>
            </a:r>
            <a:br>
              <a:rPr lang="pl-PL" dirty="0"/>
            </a:br>
            <a:r>
              <a:rPr lang="pl-PL" dirty="0"/>
              <a:t>systemy FM)</a:t>
            </a:r>
          </a:p>
          <a:p>
            <a:endParaRPr lang="pl-PL" dirty="0"/>
          </a:p>
        </p:txBody>
      </p:sp>
    </p:spTree>
    <p:extLst>
      <p:ext uri="{BB962C8B-B14F-4D97-AF65-F5344CB8AC3E}">
        <p14:creationId xmlns:p14="http://schemas.microsoft.com/office/powerpoint/2010/main" val="3691141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26363-36A1-34E6-7676-CC1C59334CA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2D0E5A9B-031C-E804-C17C-308998EDC8AE}"/>
              </a:ext>
            </a:extLst>
          </p:cNvPr>
          <p:cNvSpPr>
            <a:spLocks noGrp="1"/>
          </p:cNvSpPr>
          <p:nvPr>
            <p:ph type="title"/>
          </p:nvPr>
        </p:nvSpPr>
        <p:spPr/>
        <p:txBody>
          <a:bodyPr/>
          <a:lstStyle/>
          <a:p>
            <a:r>
              <a:rPr lang="pl-PL" dirty="0"/>
              <a:t>Dostępność informacyjno-komunikacyjna – wymagania minimalne (2 z 2)</a:t>
            </a:r>
          </a:p>
        </p:txBody>
      </p:sp>
      <p:sp>
        <p:nvSpPr>
          <p:cNvPr id="3" name="Symbol zastępczy zawartości 2">
            <a:extLst>
              <a:ext uri="{FF2B5EF4-FFF2-40B4-BE49-F238E27FC236}">
                <a16:creationId xmlns:a16="http://schemas.microsoft.com/office/drawing/2014/main" id="{A0972725-574A-9C3B-B5E7-D59362CF8479}"/>
              </a:ext>
            </a:extLst>
          </p:cNvPr>
          <p:cNvSpPr>
            <a:spLocks noGrp="1"/>
          </p:cNvSpPr>
          <p:nvPr>
            <p:ph idx="1"/>
          </p:nvPr>
        </p:nvSpPr>
        <p:spPr/>
        <p:txBody>
          <a:bodyPr>
            <a:normAutofit/>
          </a:bodyPr>
          <a:lstStyle/>
          <a:p>
            <a:pPr>
              <a:lnSpc>
                <a:spcPct val="120000"/>
              </a:lnSpc>
            </a:pPr>
            <a:r>
              <a:rPr lang="pl-PL" dirty="0"/>
              <a:t>zapewnienie na stronie www podmiotu informacji o zakresie jego działalności (plik odczytywalny maszynowo, nagranie w polskim języku migowym, tekst ETR)</a:t>
            </a:r>
          </a:p>
          <a:p>
            <a:pPr>
              <a:lnSpc>
                <a:spcPct val="120000"/>
              </a:lnSpc>
            </a:pPr>
            <a:r>
              <a:rPr lang="pl-PL" dirty="0"/>
              <a:t>zapewnienie na wniosek osoby ze szczególnymi potrzebami komunikacji z podmiotem publicznym w formie określonej w tym wniosku</a:t>
            </a:r>
          </a:p>
          <a:p>
            <a:endParaRPr lang="pl-PL" dirty="0"/>
          </a:p>
        </p:txBody>
      </p:sp>
    </p:spTree>
    <p:extLst>
      <p:ext uri="{BB962C8B-B14F-4D97-AF65-F5344CB8AC3E}">
        <p14:creationId xmlns:p14="http://schemas.microsoft.com/office/powerpoint/2010/main" val="3985923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F75890-E7FE-9585-ED67-6DEA96BFA53B}"/>
              </a:ext>
            </a:extLst>
          </p:cNvPr>
          <p:cNvSpPr>
            <a:spLocks noGrp="1"/>
          </p:cNvSpPr>
          <p:nvPr>
            <p:ph type="title"/>
          </p:nvPr>
        </p:nvSpPr>
        <p:spPr/>
        <p:txBody>
          <a:bodyPr/>
          <a:lstStyle/>
          <a:p>
            <a:r>
              <a:rPr lang="pl-PL" dirty="0"/>
              <a:t>Obszary dostępności uczelni</a:t>
            </a:r>
          </a:p>
        </p:txBody>
      </p:sp>
      <p:sp>
        <p:nvSpPr>
          <p:cNvPr id="3" name="Symbol zastępczy zawartości 2">
            <a:extLst>
              <a:ext uri="{FF2B5EF4-FFF2-40B4-BE49-F238E27FC236}">
                <a16:creationId xmlns:a16="http://schemas.microsoft.com/office/drawing/2014/main" id="{A643524A-7B31-FB74-14ED-AB2CD0BC7DC1}"/>
              </a:ext>
            </a:extLst>
          </p:cNvPr>
          <p:cNvSpPr>
            <a:spLocks noGrp="1"/>
          </p:cNvSpPr>
          <p:nvPr>
            <p:ph idx="1"/>
          </p:nvPr>
        </p:nvSpPr>
        <p:spPr/>
        <p:txBody>
          <a:bodyPr>
            <a:normAutofit lnSpcReduction="10000"/>
          </a:bodyPr>
          <a:lstStyle/>
          <a:p>
            <a:pPr marL="457200" indent="-457200">
              <a:buAutoNum type="arabicParenR"/>
            </a:pPr>
            <a:r>
              <a:rPr lang="pl-PL" dirty="0"/>
              <a:t>Struktura organizacyjna</a:t>
            </a:r>
          </a:p>
          <a:p>
            <a:pPr marL="457200" indent="-457200">
              <a:buAutoNum type="arabicParenR"/>
            </a:pPr>
            <a:r>
              <a:rPr lang="pl-PL" dirty="0"/>
              <a:t>Dostępność architektoniczna</a:t>
            </a:r>
          </a:p>
          <a:p>
            <a:pPr marL="457200" indent="-457200">
              <a:buAutoNum type="arabicParenR"/>
            </a:pPr>
            <a:r>
              <a:rPr lang="pl-PL" dirty="0"/>
              <a:t>Dostępność informacyjno-komunikacyjna</a:t>
            </a:r>
          </a:p>
          <a:p>
            <a:pPr marL="457200" indent="-457200">
              <a:buAutoNum type="arabicParenR"/>
            </a:pPr>
            <a:r>
              <a:rPr lang="pl-PL" dirty="0"/>
              <a:t>Dostępność cyfrowa</a:t>
            </a:r>
          </a:p>
          <a:p>
            <a:pPr marL="457200" indent="-457200">
              <a:buAutoNum type="arabicParenR"/>
            </a:pPr>
            <a:r>
              <a:rPr lang="pl-PL" dirty="0"/>
              <a:t>Technologie</a:t>
            </a:r>
          </a:p>
          <a:p>
            <a:pPr marL="457200" indent="-457200">
              <a:buAutoNum type="arabicParenR"/>
            </a:pPr>
            <a:r>
              <a:rPr lang="pl-PL" dirty="0"/>
              <a:t>Procedury </a:t>
            </a:r>
          </a:p>
          <a:p>
            <a:pPr marL="457200" indent="-457200">
              <a:buAutoNum type="arabicParenR"/>
            </a:pPr>
            <a:r>
              <a:rPr lang="pl-PL" dirty="0"/>
              <a:t>Usługi wspierające edukację, badania naukowe i rekrutację na studia</a:t>
            </a:r>
          </a:p>
          <a:p>
            <a:pPr marL="457200" indent="-457200">
              <a:buAutoNum type="arabicParenR"/>
            </a:pPr>
            <a:r>
              <a:rPr lang="pl-PL" dirty="0"/>
              <a:t>Działania podnoszące świadomość niepełnosprawności</a:t>
            </a:r>
          </a:p>
        </p:txBody>
      </p:sp>
    </p:spTree>
    <p:extLst>
      <p:ext uri="{BB962C8B-B14F-4D97-AF65-F5344CB8AC3E}">
        <p14:creationId xmlns:p14="http://schemas.microsoft.com/office/powerpoint/2010/main" val="2513059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8B7FD8-4F9F-66CF-7F6C-1AAED2B4ED42}"/>
              </a:ext>
            </a:extLst>
          </p:cNvPr>
          <p:cNvSpPr>
            <a:spLocks noGrp="1"/>
          </p:cNvSpPr>
          <p:nvPr>
            <p:ph type="title"/>
          </p:nvPr>
        </p:nvSpPr>
        <p:spPr/>
        <p:txBody>
          <a:bodyPr/>
          <a:lstStyle/>
          <a:p>
            <a:r>
              <a:rPr lang="pl-PL" dirty="0"/>
              <a:t>Podsumowanie (1)</a:t>
            </a:r>
          </a:p>
        </p:txBody>
      </p:sp>
      <p:sp>
        <p:nvSpPr>
          <p:cNvPr id="3" name="Symbol zastępczy zawartości 2">
            <a:extLst>
              <a:ext uri="{FF2B5EF4-FFF2-40B4-BE49-F238E27FC236}">
                <a16:creationId xmlns:a16="http://schemas.microsoft.com/office/drawing/2014/main" id="{29F67392-093F-B884-07CF-72034E0AB875}"/>
              </a:ext>
            </a:extLst>
          </p:cNvPr>
          <p:cNvSpPr>
            <a:spLocks noGrp="1"/>
          </p:cNvSpPr>
          <p:nvPr>
            <p:ph idx="1"/>
          </p:nvPr>
        </p:nvSpPr>
        <p:spPr/>
        <p:txBody>
          <a:bodyPr/>
          <a:lstStyle/>
          <a:p>
            <a:r>
              <a:rPr lang="pl-PL" sz="2400" dirty="0"/>
              <a:t>Dostępność to prawo człowieka</a:t>
            </a:r>
          </a:p>
          <a:p>
            <a:r>
              <a:rPr lang="pl-PL" sz="2400" dirty="0"/>
              <a:t>„Niezbędna dla niektórych, użyteczna dla wszystkich”</a:t>
            </a:r>
          </a:p>
          <a:p>
            <a:r>
              <a:rPr lang="pl-PL" sz="2400" dirty="0"/>
              <a:t>Projektowanie uniwersalne (8 zasad) – gdy tworzymy coś od nowa</a:t>
            </a:r>
          </a:p>
          <a:p>
            <a:r>
              <a:rPr lang="pl-PL" sz="2400" dirty="0"/>
              <a:t>Racjonalne usprawnienia – gdy dostosowujemy coś już istniejącego </a:t>
            </a:r>
            <a:br>
              <a:rPr lang="pl-PL" sz="2400" dirty="0"/>
            </a:br>
            <a:r>
              <a:rPr lang="pl-PL" sz="2400" dirty="0"/>
              <a:t>(gdy nie można PU)</a:t>
            </a:r>
          </a:p>
          <a:p>
            <a:r>
              <a:rPr lang="pl-PL" sz="2400" dirty="0"/>
              <a:t>Dostęp alternatywny nie jest zapewnienie dostępności (możliwa skarga)</a:t>
            </a:r>
          </a:p>
          <a:p>
            <a:endParaRPr lang="pl-PL" dirty="0"/>
          </a:p>
        </p:txBody>
      </p:sp>
    </p:spTree>
    <p:extLst>
      <p:ext uri="{BB962C8B-B14F-4D97-AF65-F5344CB8AC3E}">
        <p14:creationId xmlns:p14="http://schemas.microsoft.com/office/powerpoint/2010/main" val="3719557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245DB0CC-EDE8-5662-5B19-4FF8A261F990}"/>
              </a:ext>
            </a:extLst>
          </p:cNvPr>
          <p:cNvSpPr>
            <a:spLocks noGrp="1"/>
          </p:cNvSpPr>
          <p:nvPr>
            <p:ph type="title"/>
          </p:nvPr>
        </p:nvSpPr>
        <p:spPr/>
        <p:txBody>
          <a:bodyPr/>
          <a:lstStyle/>
          <a:p>
            <a:pPr>
              <a:lnSpc>
                <a:spcPct val="120000"/>
              </a:lnSpc>
            </a:pPr>
            <a:r>
              <a:rPr lang="pl-PL" dirty="0"/>
              <a:t>Wstęp do niepełnosprawności </a:t>
            </a:r>
            <a:br>
              <a:rPr lang="pl-PL" dirty="0"/>
            </a:br>
            <a:r>
              <a:rPr lang="pl-PL" dirty="0"/>
              <a:t>/ szczególnych potrzeb</a:t>
            </a:r>
          </a:p>
        </p:txBody>
      </p:sp>
      <p:sp>
        <p:nvSpPr>
          <p:cNvPr id="5" name="Symbol zastępczy tekstu 4">
            <a:extLst>
              <a:ext uri="{FF2B5EF4-FFF2-40B4-BE49-F238E27FC236}">
                <a16:creationId xmlns:a16="http://schemas.microsoft.com/office/drawing/2014/main" id="{9CC2A459-ED10-F734-64D2-E7132F136A26}"/>
              </a:ext>
            </a:extLst>
          </p:cNvPr>
          <p:cNvSpPr>
            <a:spLocks noGrp="1"/>
          </p:cNvSpPr>
          <p:nvPr>
            <p:ph type="body" idx="1"/>
          </p:nvPr>
        </p:nvSpPr>
        <p:spPr/>
        <p:txBody>
          <a:bodyPr>
            <a:normAutofit/>
          </a:bodyPr>
          <a:lstStyle/>
          <a:p>
            <a:r>
              <a:rPr lang="pl-PL" dirty="0"/>
              <a:t>Modele, definicje, stereotypy</a:t>
            </a:r>
          </a:p>
          <a:p>
            <a:r>
              <a:rPr lang="pl-PL" dirty="0"/>
              <a:t>Język inkluzywny</a:t>
            </a:r>
          </a:p>
        </p:txBody>
      </p:sp>
      <p:pic>
        <p:nvPicPr>
          <p:cNvPr id="3" name="Picture 2">
            <a:extLst>
              <a:ext uri="{FF2B5EF4-FFF2-40B4-BE49-F238E27FC236}">
                <a16:creationId xmlns:a16="http://schemas.microsoft.com/office/drawing/2014/main" id="{77FEF0B3-B528-0D93-3D3A-7D243C329089}"/>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571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022F76-5452-08B3-16AB-371342069A50}"/>
              </a:ext>
            </a:extLst>
          </p:cNvPr>
          <p:cNvSpPr>
            <a:spLocks noGrp="1"/>
          </p:cNvSpPr>
          <p:nvPr>
            <p:ph type="title"/>
          </p:nvPr>
        </p:nvSpPr>
        <p:spPr/>
        <p:txBody>
          <a:bodyPr/>
          <a:lstStyle/>
          <a:p>
            <a:r>
              <a:rPr lang="pl-PL" dirty="0"/>
              <a:t>Medyczny model niepełnosprawności</a:t>
            </a:r>
          </a:p>
        </p:txBody>
      </p:sp>
      <p:sp>
        <p:nvSpPr>
          <p:cNvPr id="3" name="Symbol zastępczy zawartości 2">
            <a:extLst>
              <a:ext uri="{FF2B5EF4-FFF2-40B4-BE49-F238E27FC236}">
                <a16:creationId xmlns:a16="http://schemas.microsoft.com/office/drawing/2014/main" id="{8EB5DCBB-6BBC-32C1-FC08-A868B72DA732}"/>
              </a:ext>
            </a:extLst>
          </p:cNvPr>
          <p:cNvSpPr>
            <a:spLocks noGrp="1"/>
          </p:cNvSpPr>
          <p:nvPr>
            <p:ph idx="1"/>
          </p:nvPr>
        </p:nvSpPr>
        <p:spPr/>
        <p:txBody>
          <a:bodyPr>
            <a:normAutofit/>
          </a:bodyPr>
          <a:lstStyle/>
          <a:p>
            <a:pPr>
              <a:spcAft>
                <a:spcPts val="1800"/>
              </a:spcAft>
            </a:pPr>
            <a:r>
              <a:rPr lang="pl-PL" sz="2400" dirty="0">
                <a:effectLst/>
                <a:ea typeface="Arial" panose="020B0604020202020204" pitchFamily="34" charset="0"/>
                <a:cs typeface="Arial" panose="020B0604020202020204" pitchFamily="34" charset="0"/>
              </a:rPr>
              <a:t>długotrwały stan występowania pewnych ograniczeń w prawidłowym funkcjonowaniu organizmu człowieka, które utrudniają lub uniemożliwiają pełny udział w życiu społecznym</a:t>
            </a:r>
          </a:p>
          <a:p>
            <a:pPr>
              <a:spcAft>
                <a:spcPts val="1800"/>
              </a:spcAft>
            </a:pPr>
            <a:r>
              <a:rPr lang="pl-PL" sz="2400" dirty="0">
                <a:ea typeface="Arial" panose="020B0604020202020204" pitchFamily="34" charset="0"/>
                <a:cs typeface="Arial" panose="020B0604020202020204" pitchFamily="34" charset="0"/>
              </a:rPr>
              <a:t>Prowadzi do powstawania i utrzymywania stereotypów </a:t>
            </a:r>
            <a:br>
              <a:rPr lang="pl-PL" sz="2400" dirty="0">
                <a:ea typeface="Arial" panose="020B0604020202020204" pitchFamily="34" charset="0"/>
                <a:cs typeface="Arial" panose="020B0604020202020204" pitchFamily="34" charset="0"/>
              </a:rPr>
            </a:br>
            <a:r>
              <a:rPr lang="pl-PL" sz="2400" dirty="0">
                <a:ea typeface="Arial" panose="020B0604020202020204" pitchFamily="34" charset="0"/>
                <a:cs typeface="Arial" panose="020B0604020202020204" pitchFamily="34" charset="0"/>
              </a:rPr>
              <a:t>nt. niepełnosprawności (</a:t>
            </a:r>
            <a:r>
              <a:rPr lang="pl-PL" sz="2400" dirty="0">
                <a:ea typeface="Calibri" panose="020F0502020204030204" pitchFamily="34" charset="0"/>
                <a:cs typeface="Calibri" panose="020F0502020204030204" pitchFamily="34" charset="0"/>
              </a:rPr>
              <a:t>np. dotyczące braku możliwości rozwoju </a:t>
            </a:r>
            <a:br>
              <a:rPr lang="pl-PL" sz="2400" dirty="0">
                <a:ea typeface="Calibri" panose="020F0502020204030204" pitchFamily="34" charset="0"/>
                <a:cs typeface="Calibri" panose="020F0502020204030204" pitchFamily="34" charset="0"/>
              </a:rPr>
            </a:br>
            <a:r>
              <a:rPr lang="pl-PL" sz="2400" dirty="0">
                <a:ea typeface="Calibri" panose="020F0502020204030204" pitchFamily="34" charset="0"/>
                <a:cs typeface="Calibri" panose="020F0502020204030204" pitchFamily="34" charset="0"/>
              </a:rPr>
              <a:t>i celowości podejmowania różnorodnych aktywności życiowych)</a:t>
            </a:r>
            <a:endParaRPr lang="pl-PL" sz="2400" dirty="0">
              <a:ea typeface="Arial" panose="020B0604020202020204" pitchFamily="34" charset="0"/>
              <a:cs typeface="Arial" panose="020B0604020202020204" pitchFamily="34" charset="0"/>
            </a:endParaRPr>
          </a:p>
        </p:txBody>
      </p:sp>
      <p:pic>
        <p:nvPicPr>
          <p:cNvPr id="7" name="Grafika 6" descr="dłoń pokazująca kciuk w dół - symbolicznie dezaprobata">
            <a:extLst>
              <a:ext uri="{FF2B5EF4-FFF2-40B4-BE49-F238E27FC236}">
                <a16:creationId xmlns:a16="http://schemas.microsoft.com/office/drawing/2014/main" id="{5A0B4649-371B-09D8-DF00-94F6267571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0548" y="4832144"/>
            <a:ext cx="1440000" cy="1440000"/>
          </a:xfrm>
          <a:prstGeom prst="rect">
            <a:avLst/>
          </a:prstGeom>
        </p:spPr>
      </p:pic>
    </p:spTree>
    <p:extLst>
      <p:ext uri="{BB962C8B-B14F-4D97-AF65-F5344CB8AC3E}">
        <p14:creationId xmlns:p14="http://schemas.microsoft.com/office/powerpoint/2010/main" val="329904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B72D109-45D6-424D-9CA8-9F6FD3404BBF}"/>
              </a:ext>
            </a:extLst>
          </p:cNvPr>
          <p:cNvSpPr>
            <a:spLocks noGrp="1"/>
          </p:cNvSpPr>
          <p:nvPr>
            <p:ph type="title"/>
          </p:nvPr>
        </p:nvSpPr>
        <p:spPr/>
        <p:txBody>
          <a:bodyPr>
            <a:normAutofit/>
          </a:bodyPr>
          <a:lstStyle/>
          <a:p>
            <a:r>
              <a:rPr lang="pl-PL" dirty="0"/>
              <a:t>Łańcuch dyskryminacji</a:t>
            </a:r>
          </a:p>
        </p:txBody>
      </p:sp>
      <p:graphicFrame>
        <p:nvGraphicFramePr>
          <p:cNvPr id="5" name="Symbol zastępczy zawartości 3" descr="łańcuch dyskryminacji: stereotyp (uogólnione przekonanie o grupie), uprzedzenie (postawa zbudowana na stereotypie i uczuciach), dyskryminacja (zachowanie wobec osób ze stereotypizowanej grupy)">
            <a:extLst>
              <a:ext uri="{FF2B5EF4-FFF2-40B4-BE49-F238E27FC236}">
                <a16:creationId xmlns:a16="http://schemas.microsoft.com/office/drawing/2014/main" id="{39062ABD-18AC-45EF-8932-3E9490B2918E}"/>
              </a:ext>
            </a:extLst>
          </p:cNvPr>
          <p:cNvGraphicFramePr>
            <a:graphicFrameLocks/>
          </p:cNvGraphicFramePr>
          <p:nvPr>
            <p:extLst>
              <p:ext uri="{D42A27DB-BD31-4B8C-83A1-F6EECF244321}">
                <p14:modId xmlns:p14="http://schemas.microsoft.com/office/powerpoint/2010/main" val="2046268203"/>
              </p:ext>
            </p:extLst>
          </p:nvPr>
        </p:nvGraphicFramePr>
        <p:xfrm>
          <a:off x="205273" y="2382669"/>
          <a:ext cx="11877870" cy="3169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97959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13AAAA-9827-4DD4-8C35-43B2CC7D9F1D}"/>
              </a:ext>
            </a:extLst>
          </p:cNvPr>
          <p:cNvSpPr>
            <a:spLocks noGrp="1"/>
          </p:cNvSpPr>
          <p:nvPr>
            <p:ph type="title"/>
          </p:nvPr>
        </p:nvSpPr>
        <p:spPr/>
        <p:txBody>
          <a:bodyPr>
            <a:normAutofit/>
          </a:bodyPr>
          <a:lstStyle/>
          <a:p>
            <a:r>
              <a:rPr lang="pl-PL" dirty="0"/>
              <a:t>Ableizm – dyskryminacja ze względu na niepełnosprawność</a:t>
            </a:r>
          </a:p>
        </p:txBody>
      </p:sp>
      <p:sp>
        <p:nvSpPr>
          <p:cNvPr id="3" name="Symbol zastępczy zawartości 2">
            <a:extLst>
              <a:ext uri="{FF2B5EF4-FFF2-40B4-BE49-F238E27FC236}">
                <a16:creationId xmlns:a16="http://schemas.microsoft.com/office/drawing/2014/main" id="{83D94398-9AF1-4B62-8219-66F086AC2B51}"/>
              </a:ext>
            </a:extLst>
          </p:cNvPr>
          <p:cNvSpPr>
            <a:spLocks noGrp="1"/>
          </p:cNvSpPr>
          <p:nvPr>
            <p:ph idx="1"/>
          </p:nvPr>
        </p:nvSpPr>
        <p:spPr>
          <a:xfrm>
            <a:off x="838200" y="1825625"/>
            <a:ext cx="10515600" cy="4667250"/>
          </a:xfrm>
        </p:spPr>
        <p:txBody>
          <a:bodyPr>
            <a:noAutofit/>
          </a:bodyPr>
          <a:lstStyle/>
          <a:p>
            <a:pPr>
              <a:lnSpc>
                <a:spcPct val="120000"/>
              </a:lnSpc>
              <a:spcBef>
                <a:spcPct val="50000"/>
              </a:spcBef>
              <a:spcAft>
                <a:spcPts val="1200"/>
              </a:spcAft>
            </a:pPr>
            <a:r>
              <a:rPr lang="pl-PL" altLang="pl-PL" sz="2400" dirty="0"/>
              <a:t>wszelkie </a:t>
            </a:r>
            <a:r>
              <a:rPr lang="pl-PL" altLang="pl-PL" sz="2400" b="1" dirty="0"/>
              <a:t>formy różnicowania, wykluczania lub ograniczania </a:t>
            </a:r>
            <a:r>
              <a:rPr lang="pl-PL" altLang="pl-PL" sz="2400" dirty="0"/>
              <a:t>ze względu na niepełnosprawność, </a:t>
            </a:r>
          </a:p>
          <a:p>
            <a:pPr>
              <a:lnSpc>
                <a:spcPct val="120000"/>
              </a:lnSpc>
              <a:spcBef>
                <a:spcPct val="50000"/>
              </a:spcBef>
              <a:spcAft>
                <a:spcPts val="1200"/>
              </a:spcAft>
            </a:pPr>
            <a:r>
              <a:rPr lang="pl-PL" altLang="pl-PL" sz="2400" dirty="0"/>
              <a:t>których </a:t>
            </a:r>
            <a:r>
              <a:rPr lang="pl-PL" altLang="pl-PL" sz="2400" b="1" dirty="0"/>
              <a:t>celem</a:t>
            </a:r>
            <a:r>
              <a:rPr lang="pl-PL" altLang="pl-PL" sz="2400" dirty="0"/>
              <a:t> lub </a:t>
            </a:r>
            <a:r>
              <a:rPr lang="pl-PL" altLang="pl-PL" sz="2400" b="1" dirty="0"/>
              <a:t>wynikiem</a:t>
            </a:r>
            <a:r>
              <a:rPr lang="pl-PL" altLang="pl-PL" sz="2400" dirty="0"/>
              <a:t> jest </a:t>
            </a:r>
          </a:p>
          <a:p>
            <a:pPr>
              <a:lnSpc>
                <a:spcPct val="120000"/>
              </a:lnSpc>
              <a:spcBef>
                <a:spcPct val="50000"/>
              </a:spcBef>
              <a:spcAft>
                <a:spcPts val="1200"/>
              </a:spcAft>
            </a:pPr>
            <a:r>
              <a:rPr lang="pl-PL" altLang="pl-PL" sz="2400" b="1" dirty="0"/>
              <a:t>utrudnienie</a:t>
            </a:r>
            <a:r>
              <a:rPr lang="pl-PL" altLang="pl-PL" sz="2400" dirty="0"/>
              <a:t> lub </a:t>
            </a:r>
            <a:r>
              <a:rPr lang="pl-PL" altLang="pl-PL" sz="2400" b="1" dirty="0"/>
              <a:t>uniemożliwienie</a:t>
            </a:r>
            <a:r>
              <a:rPr lang="pl-PL" altLang="pl-PL" sz="2400" dirty="0"/>
              <a:t> uznania, korzystania lub egzekwowania wszelkich praw człowieka i fundamentalnych swobód, na równych zasadach z innymi obywatelami, w sferze politycznej, gospodarczej, społecznej </a:t>
            </a:r>
          </a:p>
          <a:p>
            <a:pPr marL="0" indent="0">
              <a:lnSpc>
                <a:spcPct val="120000"/>
              </a:lnSpc>
              <a:spcBef>
                <a:spcPct val="50000"/>
              </a:spcBef>
              <a:spcAft>
                <a:spcPts val="1200"/>
              </a:spcAft>
              <a:buNone/>
            </a:pPr>
            <a:r>
              <a:rPr lang="pl-PL" altLang="pl-PL" dirty="0"/>
              <a:t>(Konwencja ONZ o prawach osób niepełnosprawnych, 2006)</a:t>
            </a:r>
            <a:endParaRPr lang="pl-PL"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19373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633394-81F7-C15B-23F2-709B4740F9BE}"/>
              </a:ext>
            </a:extLst>
          </p:cNvPr>
          <p:cNvSpPr>
            <a:spLocks noGrp="1"/>
          </p:cNvSpPr>
          <p:nvPr>
            <p:ph type="title"/>
          </p:nvPr>
        </p:nvSpPr>
        <p:spPr/>
        <p:txBody>
          <a:bodyPr/>
          <a:lstStyle/>
          <a:p>
            <a:r>
              <a:rPr lang="pl-PL" dirty="0"/>
              <a:t>Społeczny model niepełnosprawności</a:t>
            </a:r>
          </a:p>
        </p:txBody>
      </p:sp>
      <p:sp>
        <p:nvSpPr>
          <p:cNvPr id="3" name="Symbol zastępczy zawartości 2">
            <a:extLst>
              <a:ext uri="{FF2B5EF4-FFF2-40B4-BE49-F238E27FC236}">
                <a16:creationId xmlns:a16="http://schemas.microsoft.com/office/drawing/2014/main" id="{DA06538A-62C3-2895-C52F-8AD77A406B68}"/>
              </a:ext>
            </a:extLst>
          </p:cNvPr>
          <p:cNvSpPr>
            <a:spLocks noGrp="1"/>
          </p:cNvSpPr>
          <p:nvPr>
            <p:ph idx="1"/>
          </p:nvPr>
        </p:nvSpPr>
        <p:spPr/>
        <p:txBody>
          <a:bodyPr/>
          <a:lstStyle/>
          <a:p>
            <a:r>
              <a:rPr lang="pl-PL" sz="2400" dirty="0">
                <a:ea typeface="Arial" panose="020B0604020202020204" pitchFamily="34" charset="0"/>
                <a:cs typeface="Arial" panose="020B0604020202020204" pitchFamily="34" charset="0"/>
              </a:rPr>
              <a:t>ni</a:t>
            </a:r>
            <a:r>
              <a:rPr lang="pl-PL" sz="2400" dirty="0">
                <a:effectLst/>
                <a:ea typeface="Arial" panose="020B0604020202020204" pitchFamily="34" charset="0"/>
                <a:cs typeface="Arial" panose="020B0604020202020204" pitchFamily="34" charset="0"/>
              </a:rPr>
              <a:t>emożność pełnego funkcjonowania w społeczeństwie </a:t>
            </a:r>
            <a:r>
              <a:rPr lang="pl-PL" sz="2400" b="1" dirty="0">
                <a:effectLst/>
                <a:ea typeface="Arial" panose="020B0604020202020204" pitchFamily="34" charset="0"/>
                <a:cs typeface="Arial" panose="020B0604020202020204" pitchFamily="34" charset="0"/>
              </a:rPr>
              <a:t>na skutek barier występujących po stronie otoczenia</a:t>
            </a:r>
            <a:r>
              <a:rPr lang="pl-PL" sz="2400" dirty="0">
                <a:effectLst/>
                <a:ea typeface="Arial" panose="020B0604020202020204" pitchFamily="34" charset="0"/>
                <a:cs typeface="Arial" panose="020B0604020202020204" pitchFamily="34" charset="0"/>
              </a:rPr>
              <a:t> (społecznego, kulturowego, prawnego, politycznego), w tym m.in. barier architektonicznych, komunikacyjnych, cyfrowych</a:t>
            </a:r>
            <a:endParaRPr lang="pl-PL" sz="2400" dirty="0">
              <a:effectLst/>
              <a:ea typeface="Calibri" panose="020F0502020204030204" pitchFamily="34" charset="0"/>
              <a:cs typeface="Calibri" panose="020F0502020204030204" pitchFamily="34" charset="0"/>
            </a:endParaRPr>
          </a:p>
          <a:p>
            <a:endParaRPr lang="pl-PL" dirty="0"/>
          </a:p>
        </p:txBody>
      </p:sp>
      <p:pic>
        <p:nvPicPr>
          <p:cNvPr id="8" name="Grafika 7" descr="dłoń pokazująca kciuk w górę - symbolicznie aprobata">
            <a:extLst>
              <a:ext uri="{FF2B5EF4-FFF2-40B4-BE49-F238E27FC236}">
                <a16:creationId xmlns:a16="http://schemas.microsoft.com/office/drawing/2014/main" id="{0164C394-5744-2C28-ACE8-4252BE9B4FE5}"/>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13800" y="4676018"/>
            <a:ext cx="1440000" cy="1440000"/>
          </a:xfrm>
          <a:prstGeom prst="rect">
            <a:avLst/>
          </a:prstGeom>
        </p:spPr>
      </p:pic>
    </p:spTree>
    <p:extLst>
      <p:ext uri="{BB962C8B-B14F-4D97-AF65-F5344CB8AC3E}">
        <p14:creationId xmlns:p14="http://schemas.microsoft.com/office/powerpoint/2010/main" val="22326696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E9C315-8B31-F19C-49F5-D52176D80FE1}"/>
              </a:ext>
            </a:extLst>
          </p:cNvPr>
          <p:cNvSpPr>
            <a:spLocks noGrp="1"/>
          </p:cNvSpPr>
          <p:nvPr>
            <p:ph type="title"/>
          </p:nvPr>
        </p:nvSpPr>
        <p:spPr>
          <a:xfrm>
            <a:off x="625643" y="101805"/>
            <a:ext cx="10515600" cy="1325563"/>
          </a:xfrm>
        </p:spPr>
        <p:txBody>
          <a:bodyPr/>
          <a:lstStyle/>
          <a:p>
            <a:r>
              <a:rPr lang="pl-PL" dirty="0"/>
              <a:t>Porównanie modeli niepełnosprawności</a:t>
            </a:r>
          </a:p>
        </p:txBody>
      </p:sp>
      <p:sp>
        <p:nvSpPr>
          <p:cNvPr id="4" name="Symbol zastępczy tekstu 3">
            <a:extLst>
              <a:ext uri="{FF2B5EF4-FFF2-40B4-BE49-F238E27FC236}">
                <a16:creationId xmlns:a16="http://schemas.microsoft.com/office/drawing/2014/main" id="{2B7941DB-FB98-A376-2E70-84DAB97D18D4}"/>
              </a:ext>
            </a:extLst>
          </p:cNvPr>
          <p:cNvSpPr>
            <a:spLocks noGrp="1"/>
          </p:cNvSpPr>
          <p:nvPr>
            <p:ph type="body" idx="1"/>
          </p:nvPr>
        </p:nvSpPr>
        <p:spPr>
          <a:xfrm>
            <a:off x="839789" y="1498600"/>
            <a:ext cx="5157787" cy="823912"/>
          </a:xfrm>
        </p:spPr>
        <p:txBody>
          <a:bodyPr anchor="ctr"/>
          <a:lstStyle/>
          <a:p>
            <a:r>
              <a:rPr lang="pl-PL" dirty="0">
                <a:solidFill>
                  <a:srgbClr val="FF0000"/>
                </a:solidFill>
              </a:rPr>
              <a:t>Model medyczny </a:t>
            </a:r>
          </a:p>
        </p:txBody>
      </p:sp>
      <p:sp>
        <p:nvSpPr>
          <p:cNvPr id="5" name="Symbol zastępczy zawartości 4">
            <a:extLst>
              <a:ext uri="{FF2B5EF4-FFF2-40B4-BE49-F238E27FC236}">
                <a16:creationId xmlns:a16="http://schemas.microsoft.com/office/drawing/2014/main" id="{0DACD2F6-00EB-F040-5454-6F05605E3E55}"/>
              </a:ext>
            </a:extLst>
          </p:cNvPr>
          <p:cNvSpPr>
            <a:spLocks noGrp="1"/>
          </p:cNvSpPr>
          <p:nvPr>
            <p:ph sz="half" idx="2"/>
          </p:nvPr>
        </p:nvSpPr>
        <p:spPr/>
        <p:txBody>
          <a:bodyPr>
            <a:normAutofit fontScale="92500"/>
          </a:bodyPr>
          <a:lstStyle/>
          <a:p>
            <a:r>
              <a:rPr lang="pl-PL" dirty="0"/>
              <a:t>Niepełnosprawność jest problemem</a:t>
            </a:r>
          </a:p>
          <a:p>
            <a:r>
              <a:rPr lang="pl-PL" dirty="0"/>
              <a:t>Niepełnosprawność definiuję osobę</a:t>
            </a:r>
          </a:p>
          <a:p>
            <a:pPr marL="0" indent="0">
              <a:buNone/>
            </a:pPr>
            <a:endParaRPr lang="pl-PL" dirty="0"/>
          </a:p>
          <a:p>
            <a:r>
              <a:rPr lang="pl-PL" dirty="0"/>
              <a:t>Osoba z niepełnosprawnością jest biernym odbiorcą wsparcia i leczenia</a:t>
            </a:r>
          </a:p>
          <a:p>
            <a:pPr marL="0" indent="0">
              <a:buNone/>
            </a:pPr>
            <a:endParaRPr lang="pl-PL" dirty="0"/>
          </a:p>
          <a:p>
            <a:r>
              <a:rPr lang="pl-PL" dirty="0"/>
              <a:t>Najważniejsza jest rehabilitacja</a:t>
            </a:r>
          </a:p>
        </p:txBody>
      </p:sp>
      <p:sp>
        <p:nvSpPr>
          <p:cNvPr id="6" name="Symbol zastępczy tekstu 5">
            <a:extLst>
              <a:ext uri="{FF2B5EF4-FFF2-40B4-BE49-F238E27FC236}">
                <a16:creationId xmlns:a16="http://schemas.microsoft.com/office/drawing/2014/main" id="{3D52BD7B-26CA-E571-4CBC-A07968BBD34F}"/>
              </a:ext>
            </a:extLst>
          </p:cNvPr>
          <p:cNvSpPr>
            <a:spLocks noGrp="1"/>
          </p:cNvSpPr>
          <p:nvPr>
            <p:ph type="body" sz="quarter" idx="3"/>
          </p:nvPr>
        </p:nvSpPr>
        <p:spPr>
          <a:xfrm>
            <a:off x="6172200" y="1498600"/>
            <a:ext cx="5183188" cy="823912"/>
          </a:xfrm>
        </p:spPr>
        <p:txBody>
          <a:bodyPr anchor="ctr"/>
          <a:lstStyle/>
          <a:p>
            <a:r>
              <a:rPr lang="pl-PL" dirty="0">
                <a:solidFill>
                  <a:srgbClr val="006C31"/>
                </a:solidFill>
              </a:rPr>
              <a:t>Model społeczny</a:t>
            </a:r>
          </a:p>
        </p:txBody>
      </p:sp>
      <p:sp>
        <p:nvSpPr>
          <p:cNvPr id="7" name="Symbol zastępczy zawartości 6">
            <a:extLst>
              <a:ext uri="{FF2B5EF4-FFF2-40B4-BE49-F238E27FC236}">
                <a16:creationId xmlns:a16="http://schemas.microsoft.com/office/drawing/2014/main" id="{30279159-904E-AFBF-706B-B73ADF896696}"/>
              </a:ext>
            </a:extLst>
          </p:cNvPr>
          <p:cNvSpPr>
            <a:spLocks noGrp="1"/>
          </p:cNvSpPr>
          <p:nvPr>
            <p:ph sz="quarter" idx="4"/>
          </p:nvPr>
        </p:nvSpPr>
        <p:spPr/>
        <p:txBody>
          <a:bodyPr>
            <a:normAutofit fontScale="92500"/>
          </a:bodyPr>
          <a:lstStyle/>
          <a:p>
            <a:r>
              <a:rPr lang="pl-PL" dirty="0">
                <a:ea typeface="Open Sans" panose="020B0606030504020204" pitchFamily="34" charset="0"/>
                <a:cs typeface="Open Sans" panose="020B0606030504020204" pitchFamily="34" charset="0"/>
              </a:rPr>
              <a:t>Bariery są problemem</a:t>
            </a:r>
          </a:p>
          <a:p>
            <a:r>
              <a:rPr lang="pl-PL" dirty="0">
                <a:ea typeface="Open Sans" panose="020B0606030504020204" pitchFamily="34" charset="0"/>
                <a:cs typeface="Open Sans" panose="020B0606030504020204" pitchFamily="34" charset="0"/>
              </a:rPr>
              <a:t>Niepełnosprawność to tylko jedna z cech osoby</a:t>
            </a:r>
          </a:p>
          <a:p>
            <a:r>
              <a:rPr lang="pl-PL" dirty="0">
                <a:ea typeface="Open Sans" panose="020B0606030504020204" pitchFamily="34" charset="0"/>
                <a:cs typeface="Open Sans" panose="020B0606030504020204" pitchFamily="34" charset="0"/>
              </a:rPr>
              <a:t>Osoby z niepełnosprawnością są równoprawnymi członkami społeczeństwa</a:t>
            </a:r>
          </a:p>
          <a:p>
            <a:pPr>
              <a:spcBef>
                <a:spcPts val="3200"/>
              </a:spcBef>
            </a:pPr>
            <a:r>
              <a:rPr lang="pl-PL" dirty="0">
                <a:ea typeface="Open Sans" panose="020B0606030504020204" pitchFamily="34" charset="0"/>
                <a:cs typeface="Open Sans" panose="020B0606030504020204" pitchFamily="34" charset="0"/>
              </a:rPr>
              <a:t>Najważniejsza jest likwidacja barier</a:t>
            </a:r>
          </a:p>
        </p:txBody>
      </p:sp>
      <p:pic>
        <p:nvPicPr>
          <p:cNvPr id="8" name="Grafika 7">
            <a:extLst>
              <a:ext uri="{FF2B5EF4-FFF2-40B4-BE49-F238E27FC236}">
                <a16:creationId xmlns:a16="http://schemas.microsoft.com/office/drawing/2014/main" id="{603C9057-460F-2FA4-72B9-86A0A725B24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0800" y="1620224"/>
            <a:ext cx="609600" cy="609600"/>
          </a:xfrm>
          <a:prstGeom prst="rect">
            <a:avLst/>
          </a:prstGeom>
        </p:spPr>
      </p:pic>
      <p:pic>
        <p:nvPicPr>
          <p:cNvPr id="10" name="Grafika 9">
            <a:extLst>
              <a:ext uri="{FF2B5EF4-FFF2-40B4-BE49-F238E27FC236}">
                <a16:creationId xmlns:a16="http://schemas.microsoft.com/office/drawing/2014/main" id="{7E2D2AF4-34A3-1A9C-F98B-5C462F3F8AB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45600" y="1620224"/>
            <a:ext cx="609600" cy="609600"/>
          </a:xfrm>
          <a:prstGeom prst="rect">
            <a:avLst/>
          </a:prstGeom>
        </p:spPr>
      </p:pic>
    </p:spTree>
    <p:custDataLst>
      <p:tags r:id="rId1"/>
    </p:custDataLst>
    <p:extLst>
      <p:ext uri="{BB962C8B-B14F-4D97-AF65-F5344CB8AC3E}">
        <p14:creationId xmlns:p14="http://schemas.microsoft.com/office/powerpoint/2010/main" val="286522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9B9C00-3DFD-080C-EADD-D9054A5EE891}"/>
              </a:ext>
            </a:extLst>
          </p:cNvPr>
          <p:cNvSpPr>
            <a:spLocks noGrp="1"/>
          </p:cNvSpPr>
          <p:nvPr>
            <p:ph type="title"/>
          </p:nvPr>
        </p:nvSpPr>
        <p:spPr/>
        <p:txBody>
          <a:bodyPr/>
          <a:lstStyle/>
          <a:p>
            <a:r>
              <a:rPr lang="pl-PL" dirty="0"/>
              <a:t>Plan szkolenia (4 z 5)</a:t>
            </a:r>
          </a:p>
        </p:txBody>
      </p:sp>
      <p:sp>
        <p:nvSpPr>
          <p:cNvPr id="3" name="Symbol zastępczy zawartości 2">
            <a:extLst>
              <a:ext uri="{FF2B5EF4-FFF2-40B4-BE49-F238E27FC236}">
                <a16:creationId xmlns:a16="http://schemas.microsoft.com/office/drawing/2014/main" id="{88F0B6C6-DB2D-B043-E90F-0CF5FA30565E}"/>
              </a:ext>
            </a:extLst>
          </p:cNvPr>
          <p:cNvSpPr>
            <a:spLocks noGrp="1"/>
          </p:cNvSpPr>
          <p:nvPr>
            <p:ph idx="1"/>
          </p:nvPr>
        </p:nvSpPr>
        <p:spPr>
          <a:xfrm>
            <a:off x="838200" y="1854500"/>
            <a:ext cx="10515600" cy="4351338"/>
          </a:xfrm>
        </p:spPr>
        <p:txBody>
          <a:bodyPr>
            <a:normAutofit/>
          </a:bodyPr>
          <a:lstStyle/>
          <a:p>
            <a:pPr marL="0" indent="0">
              <a:buNone/>
            </a:pPr>
            <a:r>
              <a:rPr lang="pl-PL" b="1" dirty="0"/>
              <a:t>Moduł 5</a:t>
            </a:r>
          </a:p>
          <a:p>
            <a:r>
              <a:rPr lang="pl-PL" dirty="0"/>
              <a:t>Formy wsparcia osób ze szczególnymi potrzebami na Uczelni</a:t>
            </a:r>
          </a:p>
          <a:p>
            <a:pPr marL="0" indent="0">
              <a:buNone/>
            </a:pPr>
            <a:r>
              <a:rPr lang="pl-PL" b="1" dirty="0"/>
              <a:t>Moduł 6</a:t>
            </a:r>
          </a:p>
          <a:p>
            <a:r>
              <a:rPr lang="pl-PL" dirty="0"/>
              <a:t>Aspekty prawne, aspekty związane z dyskryminacją</a:t>
            </a:r>
          </a:p>
        </p:txBody>
      </p:sp>
    </p:spTree>
    <p:extLst>
      <p:ext uri="{BB962C8B-B14F-4D97-AF65-F5344CB8AC3E}">
        <p14:creationId xmlns:p14="http://schemas.microsoft.com/office/powerpoint/2010/main" val="2382847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0B3216-58B3-509B-91CC-48C8F44844CB}"/>
              </a:ext>
            </a:extLst>
          </p:cNvPr>
          <p:cNvSpPr>
            <a:spLocks noGrp="1"/>
          </p:cNvSpPr>
          <p:nvPr>
            <p:ph type="title"/>
          </p:nvPr>
        </p:nvSpPr>
        <p:spPr/>
        <p:txBody>
          <a:bodyPr/>
          <a:lstStyle/>
          <a:p>
            <a:r>
              <a:rPr lang="pl-PL" dirty="0"/>
              <a:t>Osoba ze szczególnymi potrzebami</a:t>
            </a:r>
          </a:p>
        </p:txBody>
      </p:sp>
      <p:sp>
        <p:nvSpPr>
          <p:cNvPr id="3" name="Symbol zastępczy zawartości 2">
            <a:extLst>
              <a:ext uri="{FF2B5EF4-FFF2-40B4-BE49-F238E27FC236}">
                <a16:creationId xmlns:a16="http://schemas.microsoft.com/office/drawing/2014/main" id="{8FAB1FCA-4818-6C97-034B-955211023416}"/>
              </a:ext>
            </a:extLst>
          </p:cNvPr>
          <p:cNvSpPr>
            <a:spLocks noGrp="1"/>
          </p:cNvSpPr>
          <p:nvPr>
            <p:ph idx="1"/>
          </p:nvPr>
        </p:nvSpPr>
        <p:spPr/>
        <p:txBody>
          <a:bodyPr>
            <a:normAutofit/>
          </a:bodyPr>
          <a:lstStyle/>
          <a:p>
            <a:r>
              <a:rPr lang="pl-PL" sz="2400" dirty="0"/>
              <a:t>osoba, która ze względu na </a:t>
            </a:r>
            <a:r>
              <a:rPr lang="pl-PL" sz="2400" b="1" dirty="0"/>
              <a:t>swoje cechy zewnętrzne </a:t>
            </a:r>
            <a:r>
              <a:rPr lang="pl-PL" sz="2400" dirty="0"/>
              <a:t>lub </a:t>
            </a:r>
            <a:r>
              <a:rPr lang="pl-PL" sz="2400" b="1" dirty="0"/>
              <a:t>wewnętrzne</a:t>
            </a:r>
            <a:r>
              <a:rPr lang="pl-PL" sz="2400" dirty="0"/>
              <a:t>, </a:t>
            </a:r>
          </a:p>
          <a:p>
            <a:r>
              <a:rPr lang="pl-PL" sz="2400" dirty="0"/>
              <a:t>albo ze względu na </a:t>
            </a:r>
            <a:r>
              <a:rPr lang="pl-PL" sz="2400" b="1" dirty="0"/>
              <a:t>okoliczności</a:t>
            </a:r>
            <a:r>
              <a:rPr lang="pl-PL" sz="2400" dirty="0"/>
              <a:t>, w których się znajduje, </a:t>
            </a:r>
          </a:p>
          <a:p>
            <a:r>
              <a:rPr lang="pl-PL" sz="2400" dirty="0"/>
              <a:t>musi podjąć </a:t>
            </a:r>
            <a:r>
              <a:rPr lang="pl-PL" sz="2400" b="1" dirty="0"/>
              <a:t>dodatkowe działania </a:t>
            </a:r>
            <a:r>
              <a:rPr lang="pl-PL" sz="2400" dirty="0"/>
              <a:t>lub zastosować dodatkowe środki </a:t>
            </a:r>
          </a:p>
          <a:p>
            <a:r>
              <a:rPr lang="pl-PL" sz="2400" dirty="0"/>
              <a:t>w celu </a:t>
            </a:r>
            <a:r>
              <a:rPr lang="pl-PL" sz="2400" b="1" dirty="0"/>
              <a:t>przezwyciężenia bariery</a:t>
            </a:r>
            <a:r>
              <a:rPr lang="pl-PL" sz="2400" dirty="0"/>
              <a:t>, </a:t>
            </a:r>
          </a:p>
          <a:p>
            <a:r>
              <a:rPr lang="pl-PL" sz="2400" dirty="0"/>
              <a:t>aby uczestniczyć w różnych sferach życia na </a:t>
            </a:r>
            <a:r>
              <a:rPr lang="pl-PL" sz="2400" b="1" dirty="0"/>
              <a:t>zasadzie równości </a:t>
            </a:r>
            <a:r>
              <a:rPr lang="pl-PL" sz="2400" dirty="0"/>
              <a:t>z innymi osobami</a:t>
            </a:r>
          </a:p>
          <a:p>
            <a:pPr marL="0" indent="0">
              <a:buNone/>
            </a:pPr>
            <a:r>
              <a:rPr lang="pl-PL" dirty="0"/>
              <a:t>(Ustawa o zapewnianiu dostępności osobom ze szczególnymi potrzebami)</a:t>
            </a:r>
            <a:endParaRPr lang="pl-PL" sz="2400" dirty="0"/>
          </a:p>
          <a:p>
            <a:endParaRPr lang="pl-PL" sz="2400" dirty="0"/>
          </a:p>
          <a:p>
            <a:endParaRPr lang="pl-PL" dirty="0"/>
          </a:p>
        </p:txBody>
      </p:sp>
    </p:spTree>
    <p:extLst>
      <p:ext uri="{BB962C8B-B14F-4D97-AF65-F5344CB8AC3E}">
        <p14:creationId xmlns:p14="http://schemas.microsoft.com/office/powerpoint/2010/main" val="3588662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1CB6C2-93B7-B054-7415-B8DC746BFA09}"/>
              </a:ext>
            </a:extLst>
          </p:cNvPr>
          <p:cNvSpPr>
            <a:spLocks noGrp="1"/>
          </p:cNvSpPr>
          <p:nvPr>
            <p:ph type="title"/>
          </p:nvPr>
        </p:nvSpPr>
        <p:spPr/>
        <p:txBody>
          <a:bodyPr/>
          <a:lstStyle/>
          <a:p>
            <a:r>
              <a:rPr lang="pl-PL" dirty="0"/>
              <a:t>Warto obejrzeć (1)</a:t>
            </a:r>
          </a:p>
        </p:txBody>
      </p:sp>
      <p:sp>
        <p:nvSpPr>
          <p:cNvPr id="3" name="Symbol zastępczy zawartości 2">
            <a:extLst>
              <a:ext uri="{FF2B5EF4-FFF2-40B4-BE49-F238E27FC236}">
                <a16:creationId xmlns:a16="http://schemas.microsoft.com/office/drawing/2014/main" id="{A412E828-A4AF-14C3-BEC9-0665AEA11546}"/>
              </a:ext>
            </a:extLst>
          </p:cNvPr>
          <p:cNvSpPr>
            <a:spLocks noGrp="1"/>
          </p:cNvSpPr>
          <p:nvPr>
            <p:ph idx="1"/>
          </p:nvPr>
        </p:nvSpPr>
        <p:spPr/>
        <p:txBody>
          <a:bodyPr/>
          <a:lstStyle/>
          <a:p>
            <a:r>
              <a:rPr lang="pl-PL" dirty="0"/>
              <a:t>Ale czy różnorodność ludzkich potrzeb jest czymś szczególnym?</a:t>
            </a:r>
          </a:p>
          <a:p>
            <a:r>
              <a:rPr lang="pl-PL" dirty="0">
                <a:hlinkClick r:id="rId2"/>
              </a:rPr>
              <a:t>Film: Niespecjalne potrzeby</a:t>
            </a:r>
            <a:r>
              <a:rPr lang="pl-PL" dirty="0"/>
              <a:t> (czas trwania 2:00)</a:t>
            </a:r>
          </a:p>
          <a:p>
            <a:endParaRPr lang="pl-PL" dirty="0"/>
          </a:p>
          <a:p>
            <a:endParaRPr lang="pl-PL" dirty="0"/>
          </a:p>
        </p:txBody>
      </p:sp>
      <p:pic>
        <p:nvPicPr>
          <p:cNvPr id="4" name="Obraz 3">
            <a:extLst>
              <a:ext uri="{FF2B5EF4-FFF2-40B4-BE49-F238E27FC236}">
                <a16:creationId xmlns:a16="http://schemas.microsoft.com/office/drawing/2014/main" id="{C1B8F856-2B2B-AD25-5FA5-A82B6F8535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368" y="3208957"/>
            <a:ext cx="5879432" cy="2968006"/>
          </a:xfrm>
          <a:prstGeom prst="rect">
            <a:avLst/>
          </a:prstGeom>
          <a:ln>
            <a:solidFill>
              <a:schemeClr val="tx1"/>
            </a:solidFill>
          </a:ln>
        </p:spPr>
      </p:pic>
    </p:spTree>
    <p:extLst>
      <p:ext uri="{BB962C8B-B14F-4D97-AF65-F5344CB8AC3E}">
        <p14:creationId xmlns:p14="http://schemas.microsoft.com/office/powerpoint/2010/main" val="3094930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37D281C-7C32-7C33-EC9C-F929CC833806}"/>
              </a:ext>
            </a:extLst>
          </p:cNvPr>
          <p:cNvSpPr>
            <a:spLocks noGrp="1"/>
          </p:cNvSpPr>
          <p:nvPr>
            <p:ph type="title"/>
          </p:nvPr>
        </p:nvSpPr>
        <p:spPr/>
        <p:txBody>
          <a:bodyPr/>
          <a:lstStyle/>
          <a:p>
            <a:r>
              <a:rPr lang="pl-PL" dirty="0"/>
              <a:t>Potrzeby </a:t>
            </a:r>
          </a:p>
        </p:txBody>
      </p:sp>
      <p:sp>
        <p:nvSpPr>
          <p:cNvPr id="3" name="Symbol zastępczy tekstu 2">
            <a:extLst>
              <a:ext uri="{FF2B5EF4-FFF2-40B4-BE49-F238E27FC236}">
                <a16:creationId xmlns:a16="http://schemas.microsoft.com/office/drawing/2014/main" id="{73CE223F-3699-E347-900A-B8A206245F44}"/>
              </a:ext>
            </a:extLst>
          </p:cNvPr>
          <p:cNvSpPr>
            <a:spLocks noGrp="1"/>
          </p:cNvSpPr>
          <p:nvPr>
            <p:ph idx="1"/>
          </p:nvPr>
        </p:nvSpPr>
        <p:spPr/>
        <p:txBody>
          <a:bodyPr>
            <a:normAutofit/>
          </a:bodyPr>
          <a:lstStyle/>
          <a:p>
            <a:pPr marL="304815" indent="-304815">
              <a:buFontTx/>
              <a:buChar char="-"/>
            </a:pPr>
            <a:r>
              <a:rPr lang="pl-PL" dirty="0"/>
              <a:t>Niezależności</a:t>
            </a:r>
          </a:p>
          <a:p>
            <a:pPr marL="304815" indent="-304815">
              <a:buFontTx/>
              <a:buChar char="-"/>
            </a:pPr>
            <a:r>
              <a:rPr lang="pl-PL" dirty="0"/>
              <a:t>Decyzyjności</a:t>
            </a:r>
          </a:p>
          <a:p>
            <a:pPr marL="304815" indent="-304815">
              <a:buFontTx/>
              <a:buChar char="-"/>
            </a:pPr>
            <a:r>
              <a:rPr lang="pl-PL" dirty="0"/>
              <a:t>Rozwoju</a:t>
            </a:r>
          </a:p>
          <a:p>
            <a:pPr marL="304815" indent="-304815">
              <a:buFontTx/>
              <a:buChar char="-"/>
            </a:pPr>
            <a:r>
              <a:rPr lang="pl-PL" dirty="0"/>
              <a:t>Przyjaźni</a:t>
            </a:r>
          </a:p>
          <a:p>
            <a:pPr marL="304815" indent="-304815">
              <a:buFontTx/>
              <a:buChar char="-"/>
            </a:pPr>
            <a:r>
              <a:rPr lang="pl-PL" dirty="0"/>
              <a:t>Akceptacji </a:t>
            </a:r>
          </a:p>
          <a:p>
            <a:pPr marL="304815" indent="-304815">
              <a:buFontTx/>
              <a:buChar char="-"/>
            </a:pPr>
            <a:r>
              <a:rPr lang="pl-PL" dirty="0"/>
              <a:t>Docenienia</a:t>
            </a:r>
          </a:p>
          <a:p>
            <a:pPr marL="304815" indent="-304815">
              <a:buFontTx/>
              <a:buChar char="-"/>
            </a:pPr>
            <a:r>
              <a:rPr lang="pl-PL" dirty="0"/>
              <a:t>Miłości , -  ….</a:t>
            </a:r>
          </a:p>
          <a:p>
            <a:pPr marL="304815" indent="-304815">
              <a:buFontTx/>
              <a:buChar char="-"/>
            </a:pPr>
            <a:endParaRPr lang="pl-PL" dirty="0"/>
          </a:p>
        </p:txBody>
      </p:sp>
      <p:sp>
        <p:nvSpPr>
          <p:cNvPr id="4" name="Symbol zastępczy tekstu 2">
            <a:extLst>
              <a:ext uri="{FF2B5EF4-FFF2-40B4-BE49-F238E27FC236}">
                <a16:creationId xmlns:a16="http://schemas.microsoft.com/office/drawing/2014/main" id="{A8A26DA9-37BD-9058-6ACC-7B01B6343D34}"/>
              </a:ext>
            </a:extLst>
          </p:cNvPr>
          <p:cNvSpPr txBox="1">
            <a:spLocks/>
          </p:cNvSpPr>
          <p:nvPr/>
        </p:nvSpPr>
        <p:spPr>
          <a:xfrm>
            <a:off x="4165600" y="1259114"/>
            <a:ext cx="7213600" cy="5029200"/>
          </a:xfrm>
          <a:prstGeom prst="rect">
            <a:avLst/>
          </a:prstGeom>
        </p:spPr>
        <p:txBody>
          <a:bodyPr vert="horz" lIns="60960" tIns="30480" rIns="60960" bIns="30480" rtlCol="0">
            <a:noAutofit/>
          </a:bodyPr>
          <a:lstStyle>
            <a:lvl1pPr marL="0" indent="0" algn="l" defTabSz="914400" rtl="0" eaLnBrk="1" latinLnBrk="0" hangingPunct="1">
              <a:lnSpc>
                <a:spcPct val="150000"/>
              </a:lnSpc>
              <a:spcBef>
                <a:spcPct val="20000"/>
              </a:spcBef>
              <a:buFont typeface="Arial" pitchFamily="34" charset="0"/>
              <a:buNone/>
              <a:defRPr lang="pl-PL" sz="3200" b="0" i="0" kern="1200" dirty="0" smtClean="0">
                <a:solidFill>
                  <a:schemeClr val="tx1"/>
                </a:solidFill>
                <a:latin typeface="Open Sans" panose="020B0606030504020204" pitchFamily="34" charset="0"/>
                <a:ea typeface="+mn-ea"/>
                <a:cs typeface="+mn-cs"/>
              </a:defRPr>
            </a:lvl1pPr>
            <a:lvl2pPr marL="342900" indent="-342900" algn="l" defTabSz="914400" rtl="0" eaLnBrk="1" latinLnBrk="0" hangingPunct="1">
              <a:lnSpc>
                <a:spcPct val="150000"/>
              </a:lnSpc>
              <a:spcBef>
                <a:spcPct val="20000"/>
              </a:spcBef>
              <a:buFont typeface="Arial" pitchFamily="34" charset="0"/>
              <a:buNone/>
              <a:defRPr lang="pl-PL" sz="2400" b="0" i="0" kern="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50000"/>
              </a:lnSpc>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2400" dirty="0">
                <a:latin typeface="+mn-lt"/>
              </a:rPr>
              <a:t>Potrzeby są zwykłe, ludzkie, po prostu inaczej czasem je realizujemy i to jest nasza ludzka różnorodność</a:t>
            </a:r>
          </a:p>
          <a:p>
            <a:r>
              <a:rPr lang="pl-PL" sz="2400" dirty="0">
                <a:latin typeface="+mn-lt"/>
              </a:rPr>
              <a:t>I po to jest dostępność, żebyśmy mogli i mogły w różny sposób realizować swoje potrzeby, bez zwracania uwagi, kto i jak (niewidzialna dostępność).</a:t>
            </a:r>
          </a:p>
        </p:txBody>
      </p:sp>
    </p:spTree>
    <p:extLst>
      <p:ext uri="{BB962C8B-B14F-4D97-AF65-F5344CB8AC3E}">
        <p14:creationId xmlns:p14="http://schemas.microsoft.com/office/powerpoint/2010/main" val="3790406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89854DF-3362-CA12-F298-CB4B77281B9F}"/>
              </a:ext>
            </a:extLst>
          </p:cNvPr>
          <p:cNvSpPr>
            <a:spLocks noGrp="1"/>
          </p:cNvSpPr>
          <p:nvPr>
            <p:ph type="title"/>
          </p:nvPr>
        </p:nvSpPr>
        <p:spPr/>
        <p:txBody>
          <a:bodyPr/>
          <a:lstStyle/>
          <a:p>
            <a:r>
              <a:rPr lang="pl-PL" dirty="0"/>
              <a:t>Osoby z różnorodnymi potrzebami (1 z 2)</a:t>
            </a:r>
          </a:p>
        </p:txBody>
      </p:sp>
      <p:sp>
        <p:nvSpPr>
          <p:cNvPr id="4" name="Symbol zastępczy zawartości 2">
            <a:extLst>
              <a:ext uri="{FF2B5EF4-FFF2-40B4-BE49-F238E27FC236}">
                <a16:creationId xmlns:a16="http://schemas.microsoft.com/office/drawing/2014/main" id="{E3FB7FFB-54A7-F3EF-A7AD-D8521524FCDE}"/>
              </a:ext>
            </a:extLst>
          </p:cNvPr>
          <p:cNvSpPr txBox="1">
            <a:spLocks/>
          </p:cNvSpPr>
          <p:nvPr/>
        </p:nvSpPr>
        <p:spPr>
          <a:xfrm>
            <a:off x="877455" y="1715288"/>
            <a:ext cx="4812147" cy="4472710"/>
          </a:xfrm>
          <a:prstGeom prst="rect">
            <a:avLst/>
          </a:prstGeom>
          <a:ln>
            <a:noFill/>
          </a:ln>
        </p:spPr>
        <p:txBody>
          <a:bodyPr>
            <a:noAutofit/>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pl-PL" sz="2400" dirty="0">
                <a:ea typeface="Calibri" panose="020F0502020204030204" pitchFamily="34" charset="0"/>
                <a:cs typeface="Arial" panose="020B0604020202020204" pitchFamily="34" charset="0"/>
              </a:rPr>
              <a:t>poruszające się na wózkach, </a:t>
            </a:r>
            <a:br>
              <a:rPr lang="pl-PL" sz="2400" dirty="0">
                <a:ea typeface="Calibri" panose="020F0502020204030204" pitchFamily="34" charset="0"/>
                <a:cs typeface="Arial" panose="020B0604020202020204" pitchFamily="34" charset="0"/>
              </a:rPr>
            </a:br>
            <a:r>
              <a:rPr lang="pl-PL" sz="2400" dirty="0">
                <a:ea typeface="Calibri" panose="020F0502020204030204" pitchFamily="34" charset="0"/>
                <a:cs typeface="Arial" panose="020B0604020202020204" pitchFamily="34" charset="0"/>
              </a:rPr>
              <a:t>o ograniczonej mobilności</a:t>
            </a:r>
          </a:p>
          <a:p>
            <a:pPr>
              <a:lnSpc>
                <a:spcPct val="150000"/>
              </a:lnSpc>
            </a:pPr>
            <a:r>
              <a:rPr lang="pl-PL" sz="2400" dirty="0">
                <a:ea typeface="Calibri" panose="020F0502020204030204" pitchFamily="34" charset="0"/>
                <a:cs typeface="Arial" panose="020B0604020202020204" pitchFamily="34" charset="0"/>
              </a:rPr>
              <a:t>niewidome i słabowidzące</a:t>
            </a:r>
          </a:p>
          <a:p>
            <a:pPr>
              <a:lnSpc>
                <a:spcPct val="150000"/>
              </a:lnSpc>
            </a:pPr>
            <a:r>
              <a:rPr lang="pl-PL" sz="2400" dirty="0">
                <a:ea typeface="Calibri" panose="020F0502020204030204" pitchFamily="34" charset="0"/>
                <a:cs typeface="Arial" panose="020B0604020202020204" pitchFamily="34" charset="0"/>
              </a:rPr>
              <a:t>Głuche i słabosłyszące</a:t>
            </a:r>
          </a:p>
          <a:p>
            <a:pPr>
              <a:lnSpc>
                <a:spcPct val="150000"/>
              </a:lnSpc>
            </a:pPr>
            <a:r>
              <a:rPr lang="pl-PL" sz="2400" dirty="0">
                <a:ea typeface="Calibri" panose="020F0502020204030204" pitchFamily="34" charset="0"/>
                <a:cs typeface="Arial" panose="020B0604020202020204" pitchFamily="34" charset="0"/>
              </a:rPr>
              <a:t>głuchoniewidome</a:t>
            </a:r>
          </a:p>
          <a:p>
            <a:pPr>
              <a:lnSpc>
                <a:spcPct val="150000"/>
              </a:lnSpc>
            </a:pPr>
            <a:r>
              <a:rPr lang="pl-PL" sz="2400" dirty="0">
                <a:ea typeface="Calibri" panose="020F0502020204030204" pitchFamily="34" charset="0"/>
                <a:cs typeface="Arial" panose="020B0604020202020204" pitchFamily="34" charset="0"/>
              </a:rPr>
              <a:t>z niepełnosprawnością intelektualną</a:t>
            </a:r>
          </a:p>
        </p:txBody>
      </p:sp>
      <p:sp>
        <p:nvSpPr>
          <p:cNvPr id="5" name="Symbol zastępczy zawartości 6">
            <a:extLst>
              <a:ext uri="{FF2B5EF4-FFF2-40B4-BE49-F238E27FC236}">
                <a16:creationId xmlns:a16="http://schemas.microsoft.com/office/drawing/2014/main" id="{3C74CC29-0CD3-2009-53BE-BF8A20CB8D8F}"/>
              </a:ext>
            </a:extLst>
          </p:cNvPr>
          <p:cNvSpPr txBox="1">
            <a:spLocks/>
          </p:cNvSpPr>
          <p:nvPr/>
        </p:nvSpPr>
        <p:spPr>
          <a:xfrm>
            <a:off x="6502399" y="1676206"/>
            <a:ext cx="4876801" cy="4472710"/>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pl-PL" sz="2400" dirty="0">
                <a:ea typeface="Calibri" panose="020F0502020204030204" pitchFamily="34" charset="0"/>
                <a:cs typeface="Arial" panose="020B0604020202020204" pitchFamily="34" charset="0"/>
              </a:rPr>
              <a:t>z doświadczaniem kryzysu psychicznego</a:t>
            </a:r>
          </a:p>
          <a:p>
            <a:pPr>
              <a:lnSpc>
                <a:spcPct val="150000"/>
              </a:lnSpc>
            </a:pPr>
            <a:r>
              <a:rPr lang="pl-PL" sz="2400" dirty="0">
                <a:ea typeface="Calibri" panose="020F0502020204030204" pitchFamily="34" charset="0"/>
                <a:cs typeface="Arial" panose="020B0604020202020204" pitchFamily="34" charset="0"/>
              </a:rPr>
              <a:t>starsze</a:t>
            </a:r>
          </a:p>
          <a:p>
            <a:pPr>
              <a:lnSpc>
                <a:spcPct val="150000"/>
              </a:lnSpc>
            </a:pPr>
            <a:r>
              <a:rPr lang="pl-PL" sz="2400" dirty="0">
                <a:ea typeface="Calibri" panose="020F0502020204030204" pitchFamily="34" charset="0"/>
                <a:cs typeface="Arial" panose="020B0604020202020204" pitchFamily="34" charset="0"/>
              </a:rPr>
              <a:t>osłabione chorobą</a:t>
            </a:r>
          </a:p>
          <a:p>
            <a:pPr>
              <a:lnSpc>
                <a:spcPct val="150000"/>
              </a:lnSpc>
            </a:pPr>
            <a:r>
              <a:rPr lang="pl-PL" sz="2400" dirty="0">
                <a:ea typeface="Calibri" panose="020F0502020204030204" pitchFamily="34" charset="0"/>
                <a:cs typeface="Arial" panose="020B0604020202020204" pitchFamily="34" charset="0"/>
              </a:rPr>
              <a:t>bardzo niskie lub bardzo wysokie</a:t>
            </a:r>
          </a:p>
          <a:p>
            <a:endParaRPr lang="pl-PL" sz="2133" dirty="0"/>
          </a:p>
        </p:txBody>
      </p:sp>
    </p:spTree>
    <p:extLst>
      <p:ext uri="{BB962C8B-B14F-4D97-AF65-F5344CB8AC3E}">
        <p14:creationId xmlns:p14="http://schemas.microsoft.com/office/powerpoint/2010/main" val="1420371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6608C-4102-F834-F49C-07869301959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A91F7E1-77C8-64BA-7441-578CCFF92C93}"/>
              </a:ext>
            </a:extLst>
          </p:cNvPr>
          <p:cNvSpPr>
            <a:spLocks noGrp="1"/>
          </p:cNvSpPr>
          <p:nvPr>
            <p:ph type="title"/>
          </p:nvPr>
        </p:nvSpPr>
        <p:spPr/>
        <p:txBody>
          <a:bodyPr/>
          <a:lstStyle/>
          <a:p>
            <a:r>
              <a:rPr lang="pl-PL" dirty="0"/>
              <a:t>Osoby z różnorodnymi potrzebami (2 z 2)</a:t>
            </a:r>
          </a:p>
        </p:txBody>
      </p:sp>
      <p:sp>
        <p:nvSpPr>
          <p:cNvPr id="4" name="Symbol zastępczy zawartości 2">
            <a:extLst>
              <a:ext uri="{FF2B5EF4-FFF2-40B4-BE49-F238E27FC236}">
                <a16:creationId xmlns:a16="http://schemas.microsoft.com/office/drawing/2014/main" id="{D53BCF44-34D2-B122-933A-B500DF3601DD}"/>
              </a:ext>
            </a:extLst>
          </p:cNvPr>
          <p:cNvSpPr txBox="1">
            <a:spLocks/>
          </p:cNvSpPr>
          <p:nvPr/>
        </p:nvSpPr>
        <p:spPr>
          <a:xfrm>
            <a:off x="877455" y="1676206"/>
            <a:ext cx="4964545" cy="4472710"/>
          </a:xfrm>
          <a:prstGeom prst="rect">
            <a:avLst/>
          </a:prstGeom>
          <a:ln>
            <a:noFill/>
          </a:ln>
        </p:spPr>
        <p:txBody>
          <a:bodyPr>
            <a:noAutofit/>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pl-PL" sz="2400" dirty="0">
                <a:ea typeface="Calibri" panose="020F0502020204030204" pitchFamily="34" charset="0"/>
                <a:cs typeface="Arial" panose="020B0604020202020204" pitchFamily="34" charset="0"/>
              </a:rPr>
              <a:t>obcojęzyczne</a:t>
            </a:r>
          </a:p>
          <a:p>
            <a:pPr>
              <a:lnSpc>
                <a:spcPct val="150000"/>
              </a:lnSpc>
            </a:pPr>
            <a:r>
              <a:rPr lang="pl-PL" sz="2400" dirty="0">
                <a:ea typeface="Calibri" panose="020F0502020204030204" pitchFamily="34" charset="0"/>
                <a:cs typeface="Arial" panose="020B0604020202020204" pitchFamily="34" charset="0"/>
              </a:rPr>
              <a:t>z dzieckiem w wózku</a:t>
            </a:r>
          </a:p>
          <a:p>
            <a:pPr>
              <a:lnSpc>
                <a:spcPct val="150000"/>
              </a:lnSpc>
            </a:pPr>
            <a:r>
              <a:rPr lang="pl-PL" sz="2400" dirty="0">
                <a:ea typeface="Calibri" panose="020F0502020204030204" pitchFamily="34" charset="0"/>
                <a:cs typeface="Arial" panose="020B0604020202020204" pitchFamily="34" charset="0"/>
              </a:rPr>
              <a:t>będące w ciąży</a:t>
            </a:r>
          </a:p>
          <a:p>
            <a:pPr>
              <a:lnSpc>
                <a:spcPct val="150000"/>
              </a:lnSpc>
            </a:pPr>
            <a:r>
              <a:rPr lang="pl-PL" sz="2400" dirty="0">
                <a:ea typeface="Calibri" panose="020F0502020204030204" pitchFamily="34" charset="0"/>
                <a:cs typeface="Arial" panose="020B0604020202020204" pitchFamily="34" charset="0"/>
              </a:rPr>
              <a:t>z kontuzją (np. złamaną ręką)</a:t>
            </a:r>
          </a:p>
          <a:p>
            <a:pPr>
              <a:lnSpc>
                <a:spcPct val="150000"/>
              </a:lnSpc>
            </a:pPr>
            <a:r>
              <a:rPr lang="pl-PL" sz="2400" dirty="0">
                <a:ea typeface="Calibri" panose="020F0502020204030204" pitchFamily="34" charset="0"/>
                <a:cs typeface="Arial" panose="020B0604020202020204" pitchFamily="34" charset="0"/>
              </a:rPr>
              <a:t>z przewlekłymi schorzeniami</a:t>
            </a:r>
          </a:p>
        </p:txBody>
      </p:sp>
      <p:sp>
        <p:nvSpPr>
          <p:cNvPr id="5" name="Symbol zastępczy zawartości 6">
            <a:extLst>
              <a:ext uri="{FF2B5EF4-FFF2-40B4-BE49-F238E27FC236}">
                <a16:creationId xmlns:a16="http://schemas.microsoft.com/office/drawing/2014/main" id="{A51F6893-4CEF-C992-35ED-77F5706AAAF1}"/>
              </a:ext>
            </a:extLst>
          </p:cNvPr>
          <p:cNvSpPr txBox="1">
            <a:spLocks/>
          </p:cNvSpPr>
          <p:nvPr/>
        </p:nvSpPr>
        <p:spPr>
          <a:xfrm>
            <a:off x="6502399" y="1676206"/>
            <a:ext cx="4876801" cy="4472710"/>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pl-PL" sz="2400" dirty="0">
                <a:ea typeface="Calibri" panose="020F0502020204030204" pitchFamily="34" charset="0"/>
                <a:cs typeface="Arial" panose="020B0604020202020204" pitchFamily="34" charset="0"/>
              </a:rPr>
              <a:t>w spektrum autyzmu</a:t>
            </a:r>
          </a:p>
          <a:p>
            <a:pPr>
              <a:lnSpc>
                <a:spcPct val="150000"/>
              </a:lnSpc>
            </a:pPr>
            <a:r>
              <a:rPr lang="pl-PL" sz="2400" dirty="0"/>
              <a:t>w silnym / przewlekłym stresie</a:t>
            </a:r>
          </a:p>
          <a:p>
            <a:pPr>
              <a:lnSpc>
                <a:spcPct val="150000"/>
              </a:lnSpc>
            </a:pPr>
            <a:r>
              <a:rPr lang="pl-PL" sz="2400" dirty="0"/>
              <a:t>z ciężkim lub nieporęcznym bagażem</a:t>
            </a:r>
          </a:p>
          <a:p>
            <a:pPr>
              <a:lnSpc>
                <a:spcPct val="150000"/>
              </a:lnSpc>
            </a:pPr>
            <a:r>
              <a:rPr lang="pl-PL" sz="2400" dirty="0"/>
              <a:t> ... (i wiele innych grup)</a:t>
            </a:r>
          </a:p>
          <a:p>
            <a:endParaRPr lang="pl-PL" sz="2133" dirty="0"/>
          </a:p>
        </p:txBody>
      </p:sp>
      <p:sp>
        <p:nvSpPr>
          <p:cNvPr id="3" name="pole tekstowe 2">
            <a:extLst>
              <a:ext uri="{FF2B5EF4-FFF2-40B4-BE49-F238E27FC236}">
                <a16:creationId xmlns:a16="http://schemas.microsoft.com/office/drawing/2014/main" id="{C4F2D2FF-6BCB-C0BE-A348-08BEAC805E90}"/>
              </a:ext>
            </a:extLst>
          </p:cNvPr>
          <p:cNvSpPr txBox="1"/>
          <p:nvPr/>
        </p:nvSpPr>
        <p:spPr>
          <a:xfrm>
            <a:off x="3657600" y="5465866"/>
            <a:ext cx="5588000" cy="683007"/>
          </a:xfrm>
          <a:prstGeom prst="rect">
            <a:avLst/>
          </a:prstGeom>
        </p:spPr>
        <p:txBody>
          <a:bodyPr wrap="square" lIns="0" tIns="0" rIns="0" bIns="0" rtlCol="0" anchor="t">
            <a:spAutoFit/>
          </a:bodyPr>
          <a:lstStyle/>
          <a:p>
            <a:pPr>
              <a:lnSpc>
                <a:spcPts val="5973"/>
              </a:lnSpc>
              <a:spcBef>
                <a:spcPct val="0"/>
              </a:spcBef>
            </a:pPr>
            <a:r>
              <a:rPr lang="pl-PL" sz="3200" b="1" dirty="0">
                <a:solidFill>
                  <a:srgbClr val="000000"/>
                </a:solidFill>
                <a:latin typeface="Open Sans Bold"/>
                <a:ea typeface="Open Sans Bold"/>
                <a:cs typeface="Open Sans Bold"/>
                <a:sym typeface="Open Sans Bold"/>
              </a:rPr>
              <a:t>Osoby z różnorodnościami</a:t>
            </a:r>
          </a:p>
        </p:txBody>
      </p:sp>
    </p:spTree>
    <p:extLst>
      <p:ext uri="{BB962C8B-B14F-4D97-AF65-F5344CB8AC3E}">
        <p14:creationId xmlns:p14="http://schemas.microsoft.com/office/powerpoint/2010/main" val="2121530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F729FB-0FA1-31E0-F0EF-7792DA84AC11}"/>
              </a:ext>
            </a:extLst>
          </p:cNvPr>
          <p:cNvSpPr>
            <a:spLocks noGrp="1"/>
          </p:cNvSpPr>
          <p:nvPr>
            <p:ph type="title"/>
          </p:nvPr>
        </p:nvSpPr>
        <p:spPr/>
        <p:txBody>
          <a:bodyPr/>
          <a:lstStyle/>
          <a:p>
            <a:r>
              <a:rPr lang="pl-PL" dirty="0"/>
              <a:t>Język ma znaczenie</a:t>
            </a:r>
          </a:p>
        </p:txBody>
      </p:sp>
      <p:sp>
        <p:nvSpPr>
          <p:cNvPr id="4" name="Symbol zastępczy tekstu 3">
            <a:extLst>
              <a:ext uri="{FF2B5EF4-FFF2-40B4-BE49-F238E27FC236}">
                <a16:creationId xmlns:a16="http://schemas.microsoft.com/office/drawing/2014/main" id="{0421032A-A8D6-3D1C-07FE-F854073AC067}"/>
              </a:ext>
            </a:extLst>
          </p:cNvPr>
          <p:cNvSpPr>
            <a:spLocks noGrp="1"/>
          </p:cNvSpPr>
          <p:nvPr>
            <p:ph type="body" idx="1"/>
          </p:nvPr>
        </p:nvSpPr>
        <p:spPr/>
        <p:txBody>
          <a:bodyPr/>
          <a:lstStyle/>
          <a:p>
            <a:r>
              <a:rPr lang="pl-PL" dirty="0"/>
              <a:t>Język inkluzywny (włączający)</a:t>
            </a:r>
          </a:p>
        </p:txBody>
      </p:sp>
      <p:pic>
        <p:nvPicPr>
          <p:cNvPr id="3" name="Picture 2">
            <a:extLst>
              <a:ext uri="{FF2B5EF4-FFF2-40B4-BE49-F238E27FC236}">
                <a16:creationId xmlns:a16="http://schemas.microsoft.com/office/drawing/2014/main" id="{4887B42D-246F-881A-14B6-6EC735E3B9B3}"/>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945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9DD040-4A5E-304A-7972-CF440544CAD8}"/>
              </a:ext>
            </a:extLst>
          </p:cNvPr>
          <p:cNvSpPr>
            <a:spLocks noGrp="1"/>
          </p:cNvSpPr>
          <p:nvPr>
            <p:ph type="title"/>
          </p:nvPr>
        </p:nvSpPr>
        <p:spPr/>
        <p:txBody>
          <a:bodyPr/>
          <a:lstStyle/>
          <a:p>
            <a:r>
              <a:rPr lang="pl-PL" dirty="0"/>
              <a:t>Znaczenie języka</a:t>
            </a:r>
          </a:p>
        </p:txBody>
      </p:sp>
      <p:sp>
        <p:nvSpPr>
          <p:cNvPr id="3" name="Symbol zastępczy tekstu 2">
            <a:extLst>
              <a:ext uri="{FF2B5EF4-FFF2-40B4-BE49-F238E27FC236}">
                <a16:creationId xmlns:a16="http://schemas.microsoft.com/office/drawing/2014/main" id="{AF28D3C9-C532-4642-D60A-AEFF98EB373E}"/>
              </a:ext>
            </a:extLst>
          </p:cNvPr>
          <p:cNvSpPr>
            <a:spLocks noGrp="1"/>
          </p:cNvSpPr>
          <p:nvPr>
            <p:ph idx="1"/>
          </p:nvPr>
        </p:nvSpPr>
        <p:spPr/>
        <p:txBody>
          <a:bodyPr>
            <a:normAutofit/>
          </a:bodyPr>
          <a:lstStyle/>
          <a:p>
            <a:pPr marL="304815" indent="-304815">
              <a:spcBef>
                <a:spcPts val="400"/>
              </a:spcBef>
              <a:spcAft>
                <a:spcPts val="2000"/>
              </a:spcAft>
              <a:buFont typeface="Arial" panose="020B0604020202020204" pitchFamily="34" charset="0"/>
              <a:buChar char="•"/>
            </a:pPr>
            <a:r>
              <a:rPr lang="pl-PL" dirty="0"/>
              <a:t>To jak mówimy nie jest jedynie odbiciem rzeczywistości, ale także narzędziem do jej kształtowania.</a:t>
            </a:r>
          </a:p>
          <a:p>
            <a:pPr marL="304815" indent="-304815">
              <a:spcBef>
                <a:spcPts val="400"/>
              </a:spcBef>
              <a:spcAft>
                <a:spcPts val="2000"/>
              </a:spcAft>
              <a:buFont typeface="Arial" panose="020B0604020202020204" pitchFamily="34" charset="0"/>
              <a:buChar char="•"/>
            </a:pPr>
            <a:r>
              <a:rPr lang="pl-PL" b="1" dirty="0"/>
              <a:t>Język odzwierciedla nasze wartości i postawy wobec </a:t>
            </a:r>
            <a:r>
              <a:rPr lang="pl-PL" dirty="0"/>
              <a:t>siebie, innych, różnorodności i nieschematyczności</a:t>
            </a:r>
          </a:p>
          <a:p>
            <a:pPr marL="304815" indent="-304815">
              <a:spcBef>
                <a:spcPts val="400"/>
              </a:spcBef>
              <a:spcAft>
                <a:spcPts val="2000"/>
              </a:spcAft>
              <a:buFont typeface="Arial" panose="020B0604020202020204" pitchFamily="34" charset="0"/>
              <a:buChar char="•"/>
            </a:pPr>
            <a:r>
              <a:rPr lang="pl-PL" dirty="0"/>
              <a:t>Warto stosować język inkluzywny, czyli włączający.</a:t>
            </a:r>
          </a:p>
        </p:txBody>
      </p:sp>
    </p:spTree>
    <p:extLst>
      <p:ext uri="{BB962C8B-B14F-4D97-AF65-F5344CB8AC3E}">
        <p14:creationId xmlns:p14="http://schemas.microsoft.com/office/powerpoint/2010/main" val="38800634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CAE2AF-68CC-7B3E-4B30-F307DC277774}"/>
              </a:ext>
            </a:extLst>
          </p:cNvPr>
          <p:cNvSpPr>
            <a:spLocks noGrp="1"/>
          </p:cNvSpPr>
          <p:nvPr>
            <p:ph type="title"/>
          </p:nvPr>
        </p:nvSpPr>
        <p:spPr/>
        <p:txBody>
          <a:bodyPr/>
          <a:lstStyle/>
          <a:p>
            <a:r>
              <a:rPr lang="pl-PL" dirty="0"/>
              <a:t>Czym jest język inkluzywny (włączający)?</a:t>
            </a:r>
          </a:p>
        </p:txBody>
      </p:sp>
      <p:sp>
        <p:nvSpPr>
          <p:cNvPr id="3" name="Symbol zastępczy tekstu 2">
            <a:extLst>
              <a:ext uri="{FF2B5EF4-FFF2-40B4-BE49-F238E27FC236}">
                <a16:creationId xmlns:a16="http://schemas.microsoft.com/office/drawing/2014/main" id="{8533D94C-68AC-4426-0E55-BA724CC02EEA}"/>
              </a:ext>
            </a:extLst>
          </p:cNvPr>
          <p:cNvSpPr>
            <a:spLocks noGrp="1"/>
          </p:cNvSpPr>
          <p:nvPr>
            <p:ph idx="1"/>
          </p:nvPr>
        </p:nvSpPr>
        <p:spPr/>
        <p:txBody>
          <a:bodyPr/>
          <a:lstStyle/>
          <a:p>
            <a:r>
              <a:rPr lang="pl-PL" dirty="0"/>
              <a:t>„Świadome stosowanie słów i wyrażeń, </a:t>
            </a:r>
          </a:p>
          <a:p>
            <a:r>
              <a:rPr lang="pl-PL" dirty="0"/>
              <a:t>które </a:t>
            </a:r>
            <a:r>
              <a:rPr lang="pl-PL" b="1" dirty="0"/>
              <a:t>unikają etykietowania</a:t>
            </a:r>
            <a:r>
              <a:rPr lang="pl-PL" dirty="0"/>
              <a:t>, stygmatyzacji czy marginalizacji, </a:t>
            </a:r>
          </a:p>
          <a:p>
            <a:r>
              <a:rPr lang="pl-PL" b="1" dirty="0"/>
              <a:t>promują szacunek </a:t>
            </a:r>
            <a:r>
              <a:rPr lang="pl-PL" dirty="0"/>
              <a:t>dla różnorodności i indywidualności każdej osoby.</a:t>
            </a:r>
          </a:p>
          <a:p>
            <a:r>
              <a:rPr lang="pl-PL" dirty="0"/>
              <a:t>Pozwala na wyrażenie się w sposób, który </a:t>
            </a:r>
            <a:r>
              <a:rPr lang="pl-PL" b="1" dirty="0"/>
              <a:t>nie ogranicza jednostek </a:t>
            </a:r>
            <a:r>
              <a:rPr lang="pl-PL" dirty="0"/>
              <a:t>do jednego aspektu czy cechy.”</a:t>
            </a:r>
          </a:p>
          <a:p>
            <a:r>
              <a:rPr lang="pl-PL" dirty="0"/>
              <a:t>(Amerykańskie Stowarzyszenie Psychologiczne)</a:t>
            </a:r>
          </a:p>
          <a:p>
            <a:endParaRPr lang="pl-PL" dirty="0"/>
          </a:p>
        </p:txBody>
      </p:sp>
    </p:spTree>
    <p:extLst>
      <p:ext uri="{BB962C8B-B14F-4D97-AF65-F5344CB8AC3E}">
        <p14:creationId xmlns:p14="http://schemas.microsoft.com/office/powerpoint/2010/main" val="4157591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E2BB4851-905C-BBEF-5B0B-C94681E37847}"/>
              </a:ext>
            </a:extLst>
          </p:cNvPr>
          <p:cNvSpPr>
            <a:spLocks noGrp="1"/>
          </p:cNvSpPr>
          <p:nvPr>
            <p:ph idx="1"/>
          </p:nvPr>
        </p:nvSpPr>
        <p:spPr/>
        <p:txBody>
          <a:bodyPr/>
          <a:lstStyle/>
          <a:p>
            <a:pPr marL="0" indent="0">
              <a:buNone/>
            </a:pPr>
            <a:r>
              <a:rPr lang="pl-PL" dirty="0"/>
              <a:t>1. Unikaj przestarzałych określeń  takich jak </a:t>
            </a:r>
          </a:p>
          <a:p>
            <a:pPr marL="304815" indent="-304815">
              <a:buFont typeface="Arial" panose="020B0604020202020204" pitchFamily="34" charset="0"/>
              <a:buChar char="•"/>
            </a:pPr>
            <a:r>
              <a:rPr lang="pl-PL" dirty="0"/>
              <a:t>„inwalida”</a:t>
            </a:r>
          </a:p>
          <a:p>
            <a:pPr marL="304815" indent="-304815">
              <a:buFont typeface="Arial" panose="020B0604020202020204" pitchFamily="34" charset="0"/>
              <a:buChar char="•"/>
            </a:pPr>
            <a:r>
              <a:rPr lang="pl-PL" dirty="0"/>
              <a:t>„upośledzony” </a:t>
            </a:r>
          </a:p>
          <a:p>
            <a:pPr marL="304815" indent="-304815">
              <a:buFont typeface="Arial" panose="020B0604020202020204" pitchFamily="34" charset="0"/>
              <a:buChar char="•"/>
            </a:pPr>
            <a:r>
              <a:rPr lang="pl-PL" dirty="0"/>
              <a:t>„kaleka”</a:t>
            </a:r>
          </a:p>
          <a:p>
            <a:pPr marL="304815" indent="-304815">
              <a:buFont typeface="Arial" panose="020B0604020202020204" pitchFamily="34" charset="0"/>
              <a:buChar char="•"/>
            </a:pPr>
            <a:r>
              <a:rPr lang="pl-PL" dirty="0"/>
              <a:t>eufemistycznych określeń typu „sprawny inaczej” czy „ma żółte papiery”</a:t>
            </a:r>
          </a:p>
          <a:p>
            <a:pPr marL="304815" indent="-304815">
              <a:buFont typeface="Arial" panose="020B0604020202020204" pitchFamily="34" charset="0"/>
              <a:buChar char="•"/>
            </a:pPr>
            <a:r>
              <a:rPr lang="pl-PL" dirty="0"/>
              <a:t>medycznych określeń, np. dysfunkcja </a:t>
            </a:r>
          </a:p>
          <a:p>
            <a:endParaRPr lang="pl-PL" dirty="0"/>
          </a:p>
        </p:txBody>
      </p:sp>
      <p:sp>
        <p:nvSpPr>
          <p:cNvPr id="7" name="Tytuł 1">
            <a:extLst>
              <a:ext uri="{FF2B5EF4-FFF2-40B4-BE49-F238E27FC236}">
                <a16:creationId xmlns:a16="http://schemas.microsoft.com/office/drawing/2014/main" id="{CE393525-48EA-6F56-E38A-B70AFFF39534}"/>
              </a:ext>
            </a:extLst>
          </p:cNvPr>
          <p:cNvSpPr txBox="1">
            <a:spLocks noGrp="1"/>
          </p:cNvSpPr>
          <p:nvPr>
            <p:ph type="title" idx="4294967295"/>
          </p:nvPr>
        </p:nvSpPr>
        <p:spPr>
          <a:xfrm>
            <a:off x="990600" y="517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a:ln>
                  <a:noFill/>
                </a:ln>
                <a:solidFill>
                  <a:prstClr val="black"/>
                </a:solidFill>
                <a:effectLst/>
                <a:uLnTx/>
                <a:uFillTx/>
                <a:latin typeface="Open Sans ExtraBold" panose="020B0606030504020204" pitchFamily="34" charset="0"/>
                <a:ea typeface="+mj-ea"/>
                <a:cs typeface="+mj-cs"/>
              </a:rPr>
              <a:t>Jak NIE mówić o osobach z niepełnosprawnością (1 z 4)</a:t>
            </a:r>
            <a:endParaRPr kumimoji="0" lang="pl-PL"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974049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79BE15-DF1F-C8D3-DA2D-98FB09C6F97F}"/>
              </a:ext>
            </a:extLst>
          </p:cNvPr>
          <p:cNvSpPr>
            <a:spLocks noGrp="1"/>
          </p:cNvSpPr>
          <p:nvPr>
            <p:ph type="title"/>
          </p:nvPr>
        </p:nvSpPr>
        <p:spPr/>
        <p:txBody>
          <a:bodyPr/>
          <a:lstStyle/>
          <a:p>
            <a:r>
              <a:rPr lang="pl-PL" sz="3200" dirty="0">
                <a:solidFill>
                  <a:prstClr val="black"/>
                </a:solidFill>
                <a:latin typeface="Open Sans ExtraBold" panose="020B0606030504020204" pitchFamily="34" charset="0"/>
              </a:rPr>
              <a:t>Jak NIE mówić o osobach z niepełnosprawnością (2 z 4)</a:t>
            </a:r>
            <a:endParaRPr lang="pl-PL" dirty="0"/>
          </a:p>
        </p:txBody>
      </p:sp>
      <p:sp>
        <p:nvSpPr>
          <p:cNvPr id="3" name="Symbol zastępczy tekstu 2">
            <a:extLst>
              <a:ext uri="{FF2B5EF4-FFF2-40B4-BE49-F238E27FC236}">
                <a16:creationId xmlns:a16="http://schemas.microsoft.com/office/drawing/2014/main" id="{1CD11595-EDD1-F3A3-E462-99129D9589DD}"/>
              </a:ext>
            </a:extLst>
          </p:cNvPr>
          <p:cNvSpPr>
            <a:spLocks noGrp="1"/>
          </p:cNvSpPr>
          <p:nvPr>
            <p:ph idx="1"/>
          </p:nvPr>
        </p:nvSpPr>
        <p:spPr/>
        <p:txBody>
          <a:bodyPr>
            <a:normAutofit lnSpcReduction="10000"/>
          </a:bodyPr>
          <a:lstStyle/>
          <a:p>
            <a:pPr marL="0" indent="0">
              <a:buNone/>
            </a:pPr>
            <a:r>
              <a:rPr lang="pl-PL" dirty="0"/>
              <a:t>2. Unikaj zwrotów i słów sugerujących bierność i brak kontroli nad własnym życiem, np.:</a:t>
            </a:r>
          </a:p>
          <a:p>
            <a:pPr marL="304815" indent="-304815">
              <a:buFont typeface="Arial" panose="020B0604020202020204" pitchFamily="34" charset="0"/>
              <a:buChar char="•"/>
            </a:pPr>
            <a:r>
              <a:rPr lang="pl-PL" dirty="0"/>
              <a:t>„cierpi na …”</a:t>
            </a:r>
          </a:p>
          <a:p>
            <a:pPr marL="304815" indent="-304815">
              <a:buFont typeface="Arial" panose="020B0604020202020204" pitchFamily="34" charset="0"/>
              <a:buChar char="•"/>
            </a:pPr>
            <a:r>
              <a:rPr lang="pl-PL" dirty="0"/>
              <a:t> „skazany na …” </a:t>
            </a:r>
          </a:p>
          <a:p>
            <a:pPr marL="304815" indent="-304815">
              <a:buFont typeface="Arial" panose="020B0604020202020204" pitchFamily="34" charset="0"/>
              <a:buChar char="•"/>
            </a:pPr>
            <a:r>
              <a:rPr lang="pl-PL" dirty="0"/>
              <a:t>„przykuty do ...” </a:t>
            </a:r>
          </a:p>
          <a:p>
            <a:pPr marL="304815" indent="-304815">
              <a:buFont typeface="Arial" panose="020B0604020202020204" pitchFamily="34" charset="0"/>
              <a:buChar char="•"/>
            </a:pPr>
            <a:r>
              <a:rPr lang="pl-PL" dirty="0"/>
              <a:t>„dotknięty …”</a:t>
            </a:r>
          </a:p>
          <a:p>
            <a:pPr marL="304815" indent="-304815">
              <a:buFont typeface="Arial" panose="020B0604020202020204" pitchFamily="34" charset="0"/>
              <a:buChar char="•"/>
            </a:pPr>
            <a:r>
              <a:rPr lang="pl-PL" dirty="0"/>
              <a:t>„tragiczna ofiara”</a:t>
            </a:r>
          </a:p>
          <a:p>
            <a:pPr marL="304815" indent="-304815">
              <a:buFont typeface="Arial" panose="020B0604020202020204" pitchFamily="34" charset="0"/>
              <a:buChar char="•"/>
            </a:pPr>
            <a:r>
              <a:rPr lang="pl-PL" dirty="0"/>
              <a:t>„pokrzywdzony przez los” </a:t>
            </a:r>
          </a:p>
          <a:p>
            <a:endParaRPr lang="pl-PL" dirty="0"/>
          </a:p>
        </p:txBody>
      </p:sp>
    </p:spTree>
    <p:extLst>
      <p:ext uri="{BB962C8B-B14F-4D97-AF65-F5344CB8AC3E}">
        <p14:creationId xmlns:p14="http://schemas.microsoft.com/office/powerpoint/2010/main" val="179954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4D266-C3F9-8B11-102B-16666E60B8E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2BFE207-31DD-F299-4069-F84C13BD6C8C}"/>
              </a:ext>
            </a:extLst>
          </p:cNvPr>
          <p:cNvSpPr>
            <a:spLocks noGrp="1"/>
          </p:cNvSpPr>
          <p:nvPr>
            <p:ph type="title"/>
          </p:nvPr>
        </p:nvSpPr>
        <p:spPr/>
        <p:txBody>
          <a:bodyPr/>
          <a:lstStyle/>
          <a:p>
            <a:r>
              <a:rPr lang="pl-PL" dirty="0"/>
              <a:t>Plan szkolenia (5 z 5)</a:t>
            </a:r>
          </a:p>
        </p:txBody>
      </p:sp>
      <p:sp>
        <p:nvSpPr>
          <p:cNvPr id="3" name="Symbol zastępczy zawartości 2">
            <a:extLst>
              <a:ext uri="{FF2B5EF4-FFF2-40B4-BE49-F238E27FC236}">
                <a16:creationId xmlns:a16="http://schemas.microsoft.com/office/drawing/2014/main" id="{D260008F-A5D2-9F8E-BC06-25FA0F2EDAE3}"/>
              </a:ext>
            </a:extLst>
          </p:cNvPr>
          <p:cNvSpPr>
            <a:spLocks noGrp="1"/>
          </p:cNvSpPr>
          <p:nvPr>
            <p:ph idx="1"/>
          </p:nvPr>
        </p:nvSpPr>
        <p:spPr/>
        <p:txBody>
          <a:bodyPr/>
          <a:lstStyle/>
          <a:p>
            <a:pPr marL="0" indent="0">
              <a:buNone/>
            </a:pPr>
            <a:r>
              <a:rPr lang="pl-PL" b="1" dirty="0"/>
              <a:t>Moduł 7</a:t>
            </a:r>
          </a:p>
          <a:p>
            <a:r>
              <a:rPr lang="pl-PL" dirty="0"/>
              <a:t>Warsztat – budowanie kultury dostępności i równości na Uczelni</a:t>
            </a:r>
          </a:p>
          <a:p>
            <a:pPr marL="0" indent="0">
              <a:buNone/>
            </a:pPr>
            <a:r>
              <a:rPr lang="pl-PL" b="1" dirty="0"/>
              <a:t>Moduł 8</a:t>
            </a:r>
          </a:p>
          <a:p>
            <a:r>
              <a:rPr lang="pl-PL" dirty="0"/>
              <a:t>Rola i zadania Liderów Dostępności na Uczelni</a:t>
            </a:r>
          </a:p>
          <a:p>
            <a:endParaRPr lang="pl-PL" dirty="0"/>
          </a:p>
        </p:txBody>
      </p:sp>
    </p:spTree>
    <p:extLst>
      <p:ext uri="{BB962C8B-B14F-4D97-AF65-F5344CB8AC3E}">
        <p14:creationId xmlns:p14="http://schemas.microsoft.com/office/powerpoint/2010/main" val="42080375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06B8E9FE-919B-BC71-F520-BCD63BB4E3CB}"/>
              </a:ext>
            </a:extLst>
          </p:cNvPr>
          <p:cNvSpPr>
            <a:spLocks noGrp="1"/>
          </p:cNvSpPr>
          <p:nvPr>
            <p:ph idx="1"/>
          </p:nvPr>
        </p:nvSpPr>
        <p:spPr/>
        <p:txBody>
          <a:bodyPr/>
          <a:lstStyle/>
          <a:p>
            <a:pPr marL="0" indent="0">
              <a:buNone/>
            </a:pPr>
            <a:r>
              <a:rPr lang="pl-PL" dirty="0"/>
              <a:t>3. Nie opisuj osoby przez jej przez niepełnosprawność np.: </a:t>
            </a:r>
          </a:p>
          <a:p>
            <a:pPr marL="304815" indent="-304815">
              <a:buFont typeface="Arial" panose="020B0604020202020204" pitchFamily="34" charset="0"/>
              <a:buChar char="•"/>
            </a:pPr>
            <a:r>
              <a:rPr lang="pl-PL" dirty="0"/>
              <a:t>„ten schizofrenik” </a:t>
            </a:r>
          </a:p>
          <a:p>
            <a:pPr marL="304815" indent="-304815">
              <a:buFont typeface="Arial" panose="020B0604020202020204" pitchFamily="34" charset="0"/>
              <a:buChar char="•"/>
            </a:pPr>
            <a:r>
              <a:rPr lang="pl-PL" dirty="0"/>
              <a:t>„ta na wózku”</a:t>
            </a:r>
          </a:p>
          <a:p>
            <a:pPr marL="304815" indent="-304815">
              <a:buFont typeface="Arial" panose="020B0604020202020204" pitchFamily="34" charset="0"/>
              <a:buChar char="•"/>
            </a:pPr>
            <a:r>
              <a:rPr lang="pl-PL" dirty="0"/>
              <a:t>„depresyjny”</a:t>
            </a:r>
          </a:p>
          <a:p>
            <a:pPr marL="304815" indent="-304815">
              <a:buFont typeface="Arial" panose="020B0604020202020204" pitchFamily="34" charset="0"/>
              <a:buChar char="•"/>
            </a:pPr>
            <a:r>
              <a:rPr lang="pl-PL" dirty="0"/>
              <a:t>„dwubiegunowa”</a:t>
            </a:r>
          </a:p>
          <a:p>
            <a:pPr marL="304815" indent="-304815">
              <a:buFont typeface="Arial" panose="020B0604020202020204" pitchFamily="34" charset="0"/>
              <a:buChar char="•"/>
            </a:pPr>
            <a:r>
              <a:rPr lang="pl-PL" dirty="0"/>
              <a:t>„Asperger”</a:t>
            </a:r>
          </a:p>
          <a:p>
            <a:pPr marL="304815" indent="-304815">
              <a:buFont typeface="Arial" panose="020B0604020202020204" pitchFamily="34" charset="0"/>
              <a:buChar char="•"/>
            </a:pPr>
            <a:r>
              <a:rPr lang="pl-PL" dirty="0"/>
              <a:t>„niepełnosprawny”</a:t>
            </a:r>
          </a:p>
          <a:p>
            <a:endParaRPr lang="pl-PL" dirty="0"/>
          </a:p>
        </p:txBody>
      </p:sp>
      <p:sp>
        <p:nvSpPr>
          <p:cNvPr id="6" name="Tytuł 1">
            <a:extLst>
              <a:ext uri="{FF2B5EF4-FFF2-40B4-BE49-F238E27FC236}">
                <a16:creationId xmlns:a16="http://schemas.microsoft.com/office/drawing/2014/main" id="{D40A8D4C-CD8F-92CC-9024-7316DF9CAEB7}"/>
              </a:ext>
            </a:extLst>
          </p:cNvPr>
          <p:cNvSpPr txBox="1">
            <a:spLocks noGrp="1"/>
          </p:cNvSpPr>
          <p:nvPr>
            <p:ph type="title" idx="4294967295"/>
          </p:nvPr>
        </p:nvSpPr>
        <p:spPr>
          <a:xfrm>
            <a:off x="990600" y="517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a:ln>
                  <a:noFill/>
                </a:ln>
                <a:solidFill>
                  <a:prstClr val="black"/>
                </a:solidFill>
                <a:effectLst/>
                <a:uLnTx/>
                <a:uFillTx/>
                <a:latin typeface="Open Sans ExtraBold" panose="020B0606030504020204" pitchFamily="34" charset="0"/>
                <a:ea typeface="+mj-ea"/>
                <a:cs typeface="+mj-cs"/>
              </a:rPr>
              <a:t>Jak NIE mówić o osobach z niepełnosprawnością (3 z 4)</a:t>
            </a:r>
            <a:endParaRPr kumimoji="0" lang="pl-PL"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1128105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D307557B-2AFD-BBD4-43BC-04439A374955}"/>
              </a:ext>
            </a:extLst>
          </p:cNvPr>
          <p:cNvSpPr>
            <a:spLocks noGrp="1"/>
          </p:cNvSpPr>
          <p:nvPr>
            <p:ph idx="1"/>
          </p:nvPr>
        </p:nvSpPr>
        <p:spPr/>
        <p:txBody>
          <a:bodyPr>
            <a:normAutofit/>
          </a:bodyPr>
          <a:lstStyle/>
          <a:p>
            <a:pPr marL="0" indent="0">
              <a:buNone/>
            </a:pPr>
            <a:r>
              <a:rPr lang="pl-PL" dirty="0"/>
              <a:t>4. Nie należy opisywać osób z niepełnosprawnością jako </a:t>
            </a:r>
            <a:r>
              <a:rPr lang="pl-PL" dirty="0" err="1"/>
              <a:t>superbohaterów</a:t>
            </a:r>
            <a:r>
              <a:rPr lang="pl-PL" dirty="0"/>
              <a:t>, nazywać ich odważnymi i niezwykłymi za to, że wykonują codzienne czynności np. pracują, wychowują dzieci</a:t>
            </a:r>
          </a:p>
          <a:p>
            <a:pPr marL="304815" indent="-304815">
              <a:buFont typeface="Arial" panose="020B0604020202020204" pitchFamily="34" charset="0"/>
              <a:buChar char="•"/>
            </a:pPr>
            <a:r>
              <a:rPr lang="pl-PL" dirty="0"/>
              <a:t>Nie należy traktować osób z niepełnosprawnościami jako obiekty inspiracji (zob. wystąpienie Stelli Young „Nie jestem twoją inspiracją”)</a:t>
            </a:r>
          </a:p>
        </p:txBody>
      </p:sp>
      <p:sp>
        <p:nvSpPr>
          <p:cNvPr id="6" name="Tytuł 1">
            <a:extLst>
              <a:ext uri="{FF2B5EF4-FFF2-40B4-BE49-F238E27FC236}">
                <a16:creationId xmlns:a16="http://schemas.microsoft.com/office/drawing/2014/main" id="{BB59BDB4-384A-8612-3937-BCF012A8806F}"/>
              </a:ext>
            </a:extLst>
          </p:cNvPr>
          <p:cNvSpPr txBox="1">
            <a:spLocks noGrp="1"/>
          </p:cNvSpPr>
          <p:nvPr>
            <p:ph type="title" idx="4294967295"/>
          </p:nvPr>
        </p:nvSpPr>
        <p:spPr>
          <a:xfrm>
            <a:off x="990600" y="517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a:ln>
                  <a:noFill/>
                </a:ln>
                <a:solidFill>
                  <a:prstClr val="black"/>
                </a:solidFill>
                <a:effectLst/>
                <a:uLnTx/>
                <a:uFillTx/>
                <a:latin typeface="Open Sans ExtraBold" panose="020B0606030504020204" pitchFamily="34" charset="0"/>
                <a:ea typeface="+mj-ea"/>
                <a:cs typeface="+mj-cs"/>
              </a:rPr>
              <a:t>Jak NIE mówić o osobach z niepełnosprawnością (4 z 4)</a:t>
            </a:r>
            <a:endParaRPr kumimoji="0" lang="pl-PL"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614027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177F17-FC26-C482-FCA6-15B08646DC1C}"/>
              </a:ext>
            </a:extLst>
          </p:cNvPr>
          <p:cNvSpPr>
            <a:spLocks noGrp="1"/>
          </p:cNvSpPr>
          <p:nvPr>
            <p:ph type="title"/>
          </p:nvPr>
        </p:nvSpPr>
        <p:spPr/>
        <p:txBody>
          <a:bodyPr/>
          <a:lstStyle/>
          <a:p>
            <a:r>
              <a:rPr lang="pl-PL" dirty="0"/>
              <a:t>Warto obejrzeć (2)</a:t>
            </a:r>
          </a:p>
        </p:txBody>
      </p:sp>
      <p:sp>
        <p:nvSpPr>
          <p:cNvPr id="3" name="Symbol zastępczy zawartości 2">
            <a:extLst>
              <a:ext uri="{FF2B5EF4-FFF2-40B4-BE49-F238E27FC236}">
                <a16:creationId xmlns:a16="http://schemas.microsoft.com/office/drawing/2014/main" id="{F2E6319A-EA5D-D2E8-D578-A1ADCA769197}"/>
              </a:ext>
            </a:extLst>
          </p:cNvPr>
          <p:cNvSpPr>
            <a:spLocks noGrp="1"/>
          </p:cNvSpPr>
          <p:nvPr>
            <p:ph idx="1"/>
          </p:nvPr>
        </p:nvSpPr>
        <p:spPr/>
        <p:txBody>
          <a:bodyPr/>
          <a:lstStyle/>
          <a:p>
            <a:pPr marL="0" indent="0">
              <a:buNone/>
            </a:pPr>
            <a:r>
              <a:rPr lang="pl-PL" dirty="0">
                <a:hlinkClick r:id="rId2"/>
              </a:rPr>
              <a:t>Wystąpienie Stelli Young „Nie jestem twoją inspiracją” </a:t>
            </a:r>
            <a:r>
              <a:rPr lang="pl-PL" dirty="0"/>
              <a:t>(czas trwania 9:16)</a:t>
            </a:r>
          </a:p>
        </p:txBody>
      </p:sp>
      <p:pic>
        <p:nvPicPr>
          <p:cNvPr id="4" name="Obraz 3">
            <a:extLst>
              <a:ext uri="{FF2B5EF4-FFF2-40B4-BE49-F238E27FC236}">
                <a16:creationId xmlns:a16="http://schemas.microsoft.com/office/drawing/2014/main" id="{461AB076-38E4-7E76-5E45-7D2A77C9BCA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600" y="2999474"/>
            <a:ext cx="6481200" cy="3177489"/>
          </a:xfrm>
          <a:prstGeom prst="rect">
            <a:avLst/>
          </a:prstGeom>
        </p:spPr>
      </p:pic>
    </p:spTree>
    <p:extLst>
      <p:ext uri="{BB962C8B-B14F-4D97-AF65-F5344CB8AC3E}">
        <p14:creationId xmlns:p14="http://schemas.microsoft.com/office/powerpoint/2010/main" val="26916086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BE7DB7-CBB9-59DD-DC56-0DA0BBD2F49F}"/>
              </a:ext>
            </a:extLst>
          </p:cNvPr>
          <p:cNvSpPr>
            <a:spLocks noGrp="1"/>
          </p:cNvSpPr>
          <p:nvPr>
            <p:ph type="title"/>
          </p:nvPr>
        </p:nvSpPr>
        <p:spPr/>
        <p:txBody>
          <a:bodyPr/>
          <a:lstStyle/>
          <a:p>
            <a:r>
              <a:rPr lang="pl-PL" sz="3200" dirty="0"/>
              <a:t>Jak mówić o osobach z niepełnosprawnością (1 z 4)</a:t>
            </a:r>
          </a:p>
        </p:txBody>
      </p:sp>
      <p:sp>
        <p:nvSpPr>
          <p:cNvPr id="3" name="Symbol zastępczy tekstu 2">
            <a:extLst>
              <a:ext uri="{FF2B5EF4-FFF2-40B4-BE49-F238E27FC236}">
                <a16:creationId xmlns:a16="http://schemas.microsoft.com/office/drawing/2014/main" id="{18A0CFA9-001C-07EE-486D-ED7B50795643}"/>
              </a:ext>
            </a:extLst>
          </p:cNvPr>
          <p:cNvSpPr>
            <a:spLocks noGrp="1"/>
          </p:cNvSpPr>
          <p:nvPr>
            <p:ph idx="1"/>
          </p:nvPr>
        </p:nvSpPr>
        <p:spPr/>
        <p:txBody>
          <a:bodyPr/>
          <a:lstStyle/>
          <a:p>
            <a:pPr marL="304815" indent="-304815">
              <a:buFont typeface="Arial" panose="020B0604020202020204" pitchFamily="34" charset="0"/>
              <a:buChar char="•"/>
            </a:pPr>
            <a:r>
              <a:rPr lang="pl-PL" dirty="0"/>
              <a:t>Osoba z niepełnosprawnością, indywidualnymi potrzebami</a:t>
            </a:r>
          </a:p>
          <a:p>
            <a:pPr marL="304815" indent="-304815">
              <a:buFont typeface="Arial" panose="020B0604020202020204" pitchFamily="34" charset="0"/>
              <a:buChar char="•"/>
            </a:pPr>
            <a:r>
              <a:rPr lang="pl-PL" dirty="0"/>
              <a:t>Osoby z różnorodnymi potrzebami</a:t>
            </a:r>
          </a:p>
          <a:p>
            <a:pPr marL="304815" indent="-304815">
              <a:buFont typeface="Arial" panose="020B0604020202020204" pitchFamily="34" charset="0"/>
              <a:buChar char="•"/>
            </a:pPr>
            <a:endParaRPr lang="pl-PL" dirty="0"/>
          </a:p>
          <a:p>
            <a:pPr marL="304815" indent="-304815">
              <a:buFont typeface="Arial" panose="020B0604020202020204" pitchFamily="34" charset="0"/>
              <a:buChar char="•"/>
            </a:pPr>
            <a:r>
              <a:rPr lang="pl-PL" dirty="0"/>
              <a:t>Osoba z niepełnosprawnością ruchu</a:t>
            </a:r>
          </a:p>
          <a:p>
            <a:pPr marL="304815" indent="-304815">
              <a:buFont typeface="Arial" panose="020B0604020202020204" pitchFamily="34" charset="0"/>
              <a:buChar char="•"/>
            </a:pPr>
            <a:r>
              <a:rPr lang="pl-PL" dirty="0"/>
              <a:t>Osoba z trudnościami w poruszaniu się</a:t>
            </a:r>
          </a:p>
          <a:p>
            <a:pPr marL="304815" indent="-304815">
              <a:buFont typeface="Arial" panose="020B0604020202020204" pitchFamily="34" charset="0"/>
              <a:buChar char="•"/>
            </a:pPr>
            <a:r>
              <a:rPr lang="pl-PL" dirty="0"/>
              <a:t>Osoba poruszająca się przy pomocy kul</a:t>
            </a:r>
          </a:p>
          <a:p>
            <a:pPr marL="304815" indent="-304815">
              <a:buFont typeface="Arial" panose="020B0604020202020204" pitchFamily="34" charset="0"/>
              <a:buChar char="•"/>
            </a:pPr>
            <a:r>
              <a:rPr lang="pl-PL" dirty="0"/>
              <a:t>Osoba poruszająca się na wózku</a:t>
            </a:r>
          </a:p>
          <a:p>
            <a:endParaRPr lang="pl-PL" dirty="0"/>
          </a:p>
        </p:txBody>
      </p:sp>
    </p:spTree>
    <p:extLst>
      <p:ext uri="{BB962C8B-B14F-4D97-AF65-F5344CB8AC3E}">
        <p14:creationId xmlns:p14="http://schemas.microsoft.com/office/powerpoint/2010/main" val="23669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EF52-BD65-922A-EAED-ED96239AD49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E8416DC-F74E-BE3D-66DA-5ED3D81D82CC}"/>
              </a:ext>
            </a:extLst>
          </p:cNvPr>
          <p:cNvSpPr>
            <a:spLocks noGrp="1"/>
          </p:cNvSpPr>
          <p:nvPr>
            <p:ph type="title"/>
          </p:nvPr>
        </p:nvSpPr>
        <p:spPr/>
        <p:txBody>
          <a:bodyPr/>
          <a:lstStyle/>
          <a:p>
            <a:r>
              <a:rPr lang="pl-PL" sz="3200" dirty="0"/>
              <a:t>Jak mówić o osobach z niepełnosprawnością (2 z 4)</a:t>
            </a:r>
          </a:p>
        </p:txBody>
      </p:sp>
      <p:sp>
        <p:nvSpPr>
          <p:cNvPr id="3" name="Symbol zastępczy tekstu 2">
            <a:extLst>
              <a:ext uri="{FF2B5EF4-FFF2-40B4-BE49-F238E27FC236}">
                <a16:creationId xmlns:a16="http://schemas.microsoft.com/office/drawing/2014/main" id="{E2AE6A72-1477-E3CB-5E17-B3D5E8A7E278}"/>
              </a:ext>
            </a:extLst>
          </p:cNvPr>
          <p:cNvSpPr>
            <a:spLocks noGrp="1"/>
          </p:cNvSpPr>
          <p:nvPr>
            <p:ph idx="1"/>
          </p:nvPr>
        </p:nvSpPr>
        <p:spPr/>
        <p:txBody>
          <a:bodyPr/>
          <a:lstStyle/>
          <a:p>
            <a:r>
              <a:rPr lang="pl-PL" dirty="0"/>
              <a:t>Osoba z niepełnosprawnością wzroku / osoba niewidoma, osoba słabowidząca</a:t>
            </a:r>
          </a:p>
          <a:p>
            <a:pPr marL="304815" indent="-304815">
              <a:buFont typeface="Arial" panose="020B0604020202020204" pitchFamily="34" charset="0"/>
              <a:buChar char="•"/>
            </a:pPr>
            <a:r>
              <a:rPr lang="pl-PL" dirty="0"/>
              <a:t>Osoba z niepełnosprawnością słuchu / osoba niesłysząca, osoba słabosłysząca</a:t>
            </a:r>
          </a:p>
          <a:p>
            <a:pPr marL="304815" indent="-304815">
              <a:buFont typeface="Arial" panose="020B0604020202020204" pitchFamily="34" charset="0"/>
              <a:buChar char="•"/>
            </a:pPr>
            <a:r>
              <a:rPr lang="pl-PL" dirty="0"/>
              <a:t>Osoba Głucha</a:t>
            </a:r>
          </a:p>
          <a:p>
            <a:pPr marL="304815" indent="-304815">
              <a:buFont typeface="Arial" panose="020B0604020202020204" pitchFamily="34" charset="0"/>
              <a:buChar char="•"/>
            </a:pPr>
            <a:r>
              <a:rPr lang="pl-PL" dirty="0"/>
              <a:t>Osoba komunikująca się w języku migowym</a:t>
            </a:r>
          </a:p>
          <a:p>
            <a:endParaRPr lang="pl-PL" dirty="0"/>
          </a:p>
        </p:txBody>
      </p:sp>
    </p:spTree>
    <p:extLst>
      <p:ext uri="{BB962C8B-B14F-4D97-AF65-F5344CB8AC3E}">
        <p14:creationId xmlns:p14="http://schemas.microsoft.com/office/powerpoint/2010/main" val="25737406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26BD2A-8662-AE98-13C4-EA59C7ECCD2A}"/>
              </a:ext>
            </a:extLst>
          </p:cNvPr>
          <p:cNvSpPr>
            <a:spLocks noGrp="1"/>
          </p:cNvSpPr>
          <p:nvPr>
            <p:ph type="title"/>
          </p:nvPr>
        </p:nvSpPr>
        <p:spPr/>
        <p:txBody>
          <a:bodyPr/>
          <a:lstStyle/>
          <a:p>
            <a:r>
              <a:rPr lang="pl-PL" sz="3200" dirty="0"/>
              <a:t>Jak mówić o osobach z niepełnosprawnością (3 z 4)</a:t>
            </a:r>
          </a:p>
        </p:txBody>
      </p:sp>
      <p:sp>
        <p:nvSpPr>
          <p:cNvPr id="3" name="Symbol zastępczy tekstu 2">
            <a:extLst>
              <a:ext uri="{FF2B5EF4-FFF2-40B4-BE49-F238E27FC236}">
                <a16:creationId xmlns:a16="http://schemas.microsoft.com/office/drawing/2014/main" id="{11BB7F1A-7002-49E0-32A8-B65C10AC9E87}"/>
              </a:ext>
            </a:extLst>
          </p:cNvPr>
          <p:cNvSpPr>
            <a:spLocks noGrp="1"/>
          </p:cNvSpPr>
          <p:nvPr>
            <p:ph idx="1"/>
          </p:nvPr>
        </p:nvSpPr>
        <p:spPr/>
        <p:txBody>
          <a:bodyPr/>
          <a:lstStyle/>
          <a:p>
            <a:r>
              <a:rPr lang="pl-PL" dirty="0"/>
              <a:t>Różne podejścia:</a:t>
            </a:r>
          </a:p>
          <a:p>
            <a:pPr marL="304815" indent="-304815">
              <a:buFont typeface="Arial" panose="020B0604020202020204" pitchFamily="34" charset="0"/>
              <a:buChar char="•"/>
            </a:pPr>
            <a:r>
              <a:rPr lang="pl-PL" dirty="0"/>
              <a:t>Osoba w spektrum autyzmu, osoba ze spektrum autyzmu</a:t>
            </a:r>
          </a:p>
          <a:p>
            <a:pPr marL="304815" indent="-304815">
              <a:buFont typeface="Arial" panose="020B0604020202020204" pitchFamily="34" charset="0"/>
              <a:buChar char="•"/>
            </a:pPr>
            <a:r>
              <a:rPr lang="pl-PL" dirty="0" err="1"/>
              <a:t>Autystka</a:t>
            </a:r>
            <a:r>
              <a:rPr lang="pl-PL" dirty="0"/>
              <a:t> / autysta</a:t>
            </a:r>
          </a:p>
          <a:p>
            <a:pPr marL="304815" indent="-304815">
              <a:buFont typeface="Arial" panose="020B0604020202020204" pitchFamily="34" charset="0"/>
              <a:buChar char="•"/>
            </a:pPr>
            <a:r>
              <a:rPr lang="pl-PL" dirty="0"/>
              <a:t>Osoba autystyczna</a:t>
            </a:r>
          </a:p>
          <a:p>
            <a:pPr marL="304815" indent="-304815">
              <a:buFont typeface="Arial" panose="020B0604020202020204" pitchFamily="34" charset="0"/>
              <a:buChar char="•"/>
            </a:pPr>
            <a:endParaRPr lang="pl-PL" dirty="0"/>
          </a:p>
          <a:p>
            <a:pPr marL="304815" indent="-304815">
              <a:buFont typeface="Arial" panose="020B0604020202020204" pitchFamily="34" charset="0"/>
              <a:buChar char="•"/>
            </a:pPr>
            <a:r>
              <a:rPr lang="pl-PL" dirty="0"/>
              <a:t>Osoba </a:t>
            </a:r>
            <a:r>
              <a:rPr lang="pl-PL" dirty="0" err="1"/>
              <a:t>neuroatypowa</a:t>
            </a:r>
            <a:endParaRPr lang="pl-PL" dirty="0"/>
          </a:p>
          <a:p>
            <a:pPr marL="304815" indent="-304815">
              <a:buFont typeface="Arial" panose="020B0604020202020204" pitchFamily="34" charset="0"/>
              <a:buChar char="•"/>
            </a:pPr>
            <a:r>
              <a:rPr lang="pl-PL" dirty="0"/>
              <a:t>Osoby </a:t>
            </a:r>
            <a:r>
              <a:rPr lang="pl-PL" dirty="0" err="1"/>
              <a:t>neuroróżnorodne</a:t>
            </a:r>
            <a:r>
              <a:rPr lang="pl-PL" dirty="0"/>
              <a:t> </a:t>
            </a:r>
          </a:p>
          <a:p>
            <a:endParaRPr lang="pl-PL" dirty="0"/>
          </a:p>
        </p:txBody>
      </p:sp>
    </p:spTree>
    <p:extLst>
      <p:ext uri="{BB962C8B-B14F-4D97-AF65-F5344CB8AC3E}">
        <p14:creationId xmlns:p14="http://schemas.microsoft.com/office/powerpoint/2010/main" val="1007910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D9A629-BFFC-CD34-55D7-B92CD53A6EAF}"/>
              </a:ext>
            </a:extLst>
          </p:cNvPr>
          <p:cNvSpPr>
            <a:spLocks noGrp="1"/>
          </p:cNvSpPr>
          <p:nvPr>
            <p:ph type="title"/>
          </p:nvPr>
        </p:nvSpPr>
        <p:spPr/>
        <p:txBody>
          <a:bodyPr/>
          <a:lstStyle/>
          <a:p>
            <a:r>
              <a:rPr lang="pl-PL" sz="3200" dirty="0"/>
              <a:t>Jak mówić o osobach z niepełnosprawnością (4 z 4)</a:t>
            </a:r>
          </a:p>
        </p:txBody>
      </p:sp>
      <p:sp>
        <p:nvSpPr>
          <p:cNvPr id="3" name="Symbol zastępczy tekstu 2">
            <a:extLst>
              <a:ext uri="{FF2B5EF4-FFF2-40B4-BE49-F238E27FC236}">
                <a16:creationId xmlns:a16="http://schemas.microsoft.com/office/drawing/2014/main" id="{D7E4A35C-3497-6376-B080-46428AAF199D}"/>
              </a:ext>
            </a:extLst>
          </p:cNvPr>
          <p:cNvSpPr>
            <a:spLocks noGrp="1"/>
          </p:cNvSpPr>
          <p:nvPr>
            <p:ph idx="1"/>
          </p:nvPr>
        </p:nvSpPr>
        <p:spPr/>
        <p:txBody>
          <a:bodyPr/>
          <a:lstStyle/>
          <a:p>
            <a:pPr marL="304815" indent="-304815">
              <a:buFont typeface="Arial" panose="020B0604020202020204" pitchFamily="34" charset="0"/>
              <a:buChar char="•"/>
            </a:pPr>
            <a:r>
              <a:rPr lang="pl-PL" dirty="0"/>
              <a:t>Osoba z doświadczeniem kryzysu psychicznego</a:t>
            </a:r>
          </a:p>
          <a:p>
            <a:pPr marL="304815" indent="-304815">
              <a:buFont typeface="Arial" panose="020B0604020202020204" pitchFamily="34" charset="0"/>
              <a:buChar char="•"/>
            </a:pPr>
            <a:r>
              <a:rPr lang="pl-PL" dirty="0"/>
              <a:t>Osoba z diagnozą schizofrenii, osoba z doświadczeniem schizofrenii</a:t>
            </a:r>
          </a:p>
          <a:p>
            <a:pPr marL="304815" indent="-304815">
              <a:buFont typeface="Arial" panose="020B0604020202020204" pitchFamily="34" charset="0"/>
              <a:buChar char="•"/>
            </a:pPr>
            <a:r>
              <a:rPr lang="pl-PL" dirty="0"/>
              <a:t>Osoba z zaburzeniami osobowości, osoba z diagnozą </a:t>
            </a:r>
            <a:r>
              <a:rPr lang="pl-PL" dirty="0" err="1"/>
              <a:t>Borderline</a:t>
            </a:r>
            <a:endParaRPr lang="pl-PL" dirty="0"/>
          </a:p>
          <a:p>
            <a:endParaRPr lang="pl-PL" dirty="0"/>
          </a:p>
        </p:txBody>
      </p:sp>
    </p:spTree>
    <p:extLst>
      <p:ext uri="{BB962C8B-B14F-4D97-AF65-F5344CB8AC3E}">
        <p14:creationId xmlns:p14="http://schemas.microsoft.com/office/powerpoint/2010/main" val="6100319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6ED9D9-6B51-C598-E6F1-8DD241639339}"/>
              </a:ext>
            </a:extLst>
          </p:cNvPr>
          <p:cNvSpPr>
            <a:spLocks noGrp="1"/>
          </p:cNvSpPr>
          <p:nvPr>
            <p:ph type="title"/>
          </p:nvPr>
        </p:nvSpPr>
        <p:spPr/>
        <p:txBody>
          <a:bodyPr/>
          <a:lstStyle/>
          <a:p>
            <a:r>
              <a:rPr lang="pl-PL" dirty="0"/>
              <a:t>Osoby bez niepełnosprawności</a:t>
            </a:r>
          </a:p>
        </p:txBody>
      </p:sp>
      <p:sp>
        <p:nvSpPr>
          <p:cNvPr id="3" name="Symbol zastępczy tekstu 2">
            <a:extLst>
              <a:ext uri="{FF2B5EF4-FFF2-40B4-BE49-F238E27FC236}">
                <a16:creationId xmlns:a16="http://schemas.microsoft.com/office/drawing/2014/main" id="{669854EA-6F35-C3EB-2F53-E74FDD5E054F}"/>
              </a:ext>
            </a:extLst>
          </p:cNvPr>
          <p:cNvSpPr>
            <a:spLocks noGrp="1"/>
          </p:cNvSpPr>
          <p:nvPr>
            <p:ph idx="1"/>
          </p:nvPr>
        </p:nvSpPr>
        <p:spPr/>
        <p:txBody>
          <a:bodyPr>
            <a:normAutofit/>
          </a:bodyPr>
          <a:lstStyle/>
          <a:p>
            <a:pPr marL="304815" indent="-304815">
              <a:buFont typeface="Arial" panose="020B0604020202020204" pitchFamily="34" charset="0"/>
              <a:buChar char="•"/>
            </a:pPr>
            <a:r>
              <a:rPr lang="pl-PL" dirty="0"/>
              <a:t>Osoba bez niepełnosprawności (zamiast osoba „zdrowa”)</a:t>
            </a:r>
          </a:p>
          <a:p>
            <a:pPr marL="304815" indent="-304815">
              <a:buFont typeface="Arial" panose="020B0604020202020204" pitchFamily="34" charset="0"/>
              <a:buChar char="•"/>
            </a:pPr>
            <a:r>
              <a:rPr lang="pl-PL" dirty="0"/>
              <a:t>Można dodać: osoba bez widocznej niepełnosprawności</a:t>
            </a:r>
          </a:p>
          <a:p>
            <a:pPr marL="533427" lvl="1" indent="-304815">
              <a:buFont typeface="Arial" panose="020B0604020202020204" pitchFamily="34" charset="0"/>
              <a:buChar char="•"/>
            </a:pPr>
            <a:r>
              <a:rPr lang="pl-PL" sz="2400" dirty="0">
                <a:latin typeface="+mn-lt"/>
              </a:rPr>
              <a:t>Słonecznik ukrytych niepełnosprawności</a:t>
            </a:r>
          </a:p>
          <a:p>
            <a:pPr marL="304815" indent="-304815">
              <a:buFont typeface="Arial" panose="020B0604020202020204" pitchFamily="34" charset="0"/>
              <a:buChar char="•"/>
            </a:pPr>
            <a:endParaRPr lang="pl-PL" dirty="0"/>
          </a:p>
          <a:p>
            <a:pPr marL="304815" indent="-304815">
              <a:buFont typeface="Arial" panose="020B0604020202020204" pitchFamily="34" charset="0"/>
              <a:buChar char="•"/>
            </a:pPr>
            <a:r>
              <a:rPr lang="pl-PL" dirty="0"/>
              <a:t>O rzeczach, przestrzeni, sposobach funkcjonowania:</a:t>
            </a:r>
          </a:p>
          <a:p>
            <a:pPr marL="533427" lvl="1" indent="-304815">
              <a:buFont typeface="Wingdings" panose="05000000000000000000" pitchFamily="2" charset="2"/>
              <a:buChar char="ü"/>
            </a:pPr>
            <a:r>
              <a:rPr lang="pl-PL" sz="2400" dirty="0">
                <a:latin typeface="+mn-lt"/>
              </a:rPr>
              <a:t>regularny, standardowy, tradycyjny (zamiast „normalny”)</a:t>
            </a:r>
          </a:p>
          <a:p>
            <a:pPr marL="533427" lvl="1" indent="-304815">
              <a:buFont typeface="Wingdings" panose="05000000000000000000" pitchFamily="2" charset="2"/>
              <a:buChar char="ü"/>
            </a:pPr>
            <a:r>
              <a:rPr lang="pl-PL" sz="2400" dirty="0">
                <a:latin typeface="+mn-lt"/>
              </a:rPr>
              <a:t>np. toaleta dostosowana, toaleta standardowa</a:t>
            </a:r>
          </a:p>
          <a:p>
            <a:endParaRPr lang="pl-PL" dirty="0"/>
          </a:p>
        </p:txBody>
      </p:sp>
      <p:pic>
        <p:nvPicPr>
          <p:cNvPr id="5" name="Obraz 4" descr="międzynarodowy symbol ukrytych niepełnosprawności - żółty kwiat słonecznika na zielonym tle, obok napis w języku angielskim &quot;Hidden disabilities&quot; czyli ukryte niepełnosprawności">
            <a:extLst>
              <a:ext uri="{FF2B5EF4-FFF2-40B4-BE49-F238E27FC236}">
                <a16:creationId xmlns:a16="http://schemas.microsoft.com/office/drawing/2014/main" id="{85F9A69D-2265-5B5A-336A-33C61F8E0B1D}"/>
              </a:ext>
            </a:extLst>
          </p:cNvPr>
          <p:cNvPicPr>
            <a:picLocks noChangeAspect="1"/>
          </p:cNvPicPr>
          <p:nvPr/>
        </p:nvPicPr>
        <p:blipFill>
          <a:blip r:embed="rId3"/>
          <a:stretch>
            <a:fillRect/>
          </a:stretch>
        </p:blipFill>
        <p:spPr>
          <a:xfrm>
            <a:off x="7084193" y="2964581"/>
            <a:ext cx="2369954" cy="1182850"/>
          </a:xfrm>
          <a:prstGeom prst="rect">
            <a:avLst/>
          </a:prstGeom>
          <a:ln>
            <a:solidFill>
              <a:schemeClr val="tx1"/>
            </a:solidFill>
          </a:ln>
        </p:spPr>
      </p:pic>
    </p:spTree>
    <p:extLst>
      <p:ext uri="{BB962C8B-B14F-4D97-AF65-F5344CB8AC3E}">
        <p14:creationId xmlns:p14="http://schemas.microsoft.com/office/powerpoint/2010/main" val="4622438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68D8FF-0EF2-BF7A-46A9-206E186F4D09}"/>
              </a:ext>
            </a:extLst>
          </p:cNvPr>
          <p:cNvSpPr>
            <a:spLocks noGrp="1"/>
          </p:cNvSpPr>
          <p:nvPr>
            <p:ph type="title"/>
          </p:nvPr>
        </p:nvSpPr>
        <p:spPr/>
        <p:txBody>
          <a:bodyPr/>
          <a:lstStyle/>
          <a:p>
            <a:r>
              <a:rPr lang="pl-PL" dirty="0"/>
              <a:t>Język inkluzywny – proces</a:t>
            </a:r>
          </a:p>
        </p:txBody>
      </p:sp>
      <p:sp>
        <p:nvSpPr>
          <p:cNvPr id="3" name="Symbol zastępczy tekstu 2">
            <a:extLst>
              <a:ext uri="{FF2B5EF4-FFF2-40B4-BE49-F238E27FC236}">
                <a16:creationId xmlns:a16="http://schemas.microsoft.com/office/drawing/2014/main" id="{2B6EE805-BA3E-E0D9-0BEE-6B0A0F61750D}"/>
              </a:ext>
            </a:extLst>
          </p:cNvPr>
          <p:cNvSpPr>
            <a:spLocks noGrp="1"/>
          </p:cNvSpPr>
          <p:nvPr>
            <p:ph idx="1"/>
          </p:nvPr>
        </p:nvSpPr>
        <p:spPr/>
        <p:txBody>
          <a:bodyPr/>
          <a:lstStyle/>
          <a:p>
            <a:pPr marL="304815" indent="-304815">
              <a:buFont typeface="Arial" panose="020B0604020202020204" pitchFamily="34" charset="0"/>
              <a:buChar char="•"/>
            </a:pPr>
            <a:r>
              <a:rPr lang="pl-PL" dirty="0"/>
              <a:t>Język inkluzywny jest </a:t>
            </a:r>
            <a:r>
              <a:rPr lang="pl-PL" b="1" dirty="0"/>
              <a:t>żywym procesem językowym</a:t>
            </a:r>
          </a:p>
          <a:p>
            <a:pPr marL="304815" indent="-304815">
              <a:buFont typeface="Arial" panose="020B0604020202020204" pitchFamily="34" charset="0"/>
              <a:buChar char="•"/>
            </a:pPr>
            <a:r>
              <a:rPr lang="pl-PL" dirty="0"/>
              <a:t>Nie zawsze panuje powszechna zgoda społeczna na dane określenia</a:t>
            </a:r>
          </a:p>
          <a:p>
            <a:pPr marL="304815" indent="-304815">
              <a:buFont typeface="Arial" panose="020B0604020202020204" pitchFamily="34" charset="0"/>
              <a:buChar char="•"/>
            </a:pPr>
            <a:r>
              <a:rPr lang="pl-PL" dirty="0"/>
              <a:t>Istnieją różne perspektywy i doświadczenia, dlatego dbanie o język inkluzywny nie zawsze jest jednoznaczne</a:t>
            </a:r>
          </a:p>
          <a:p>
            <a:pPr marL="533427" lvl="1" indent="-304815">
              <a:buFont typeface="Wingdings" panose="05000000000000000000" pitchFamily="2" charset="2"/>
              <a:buChar char="ü"/>
            </a:pPr>
            <a:r>
              <a:rPr lang="pl-PL" sz="2133" dirty="0"/>
              <a:t>warto mieć świadomość różnorodności poglądów</a:t>
            </a:r>
          </a:p>
          <a:p>
            <a:pPr marL="533427" lvl="1" indent="-304815">
              <a:buFont typeface="Wingdings" panose="05000000000000000000" pitchFamily="2" charset="2"/>
              <a:buChar char="ü"/>
            </a:pPr>
            <a:r>
              <a:rPr lang="pl-PL" sz="2133" dirty="0"/>
              <a:t>oraz stwarzać okazje do wymiany świadomości i doświadczeń</a:t>
            </a:r>
          </a:p>
          <a:p>
            <a:endParaRPr lang="pl-PL" dirty="0"/>
          </a:p>
        </p:txBody>
      </p:sp>
    </p:spTree>
    <p:extLst>
      <p:ext uri="{BB962C8B-B14F-4D97-AF65-F5344CB8AC3E}">
        <p14:creationId xmlns:p14="http://schemas.microsoft.com/office/powerpoint/2010/main" val="20062105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D0F2CC-E2EE-524A-4694-F22FAB15669C}"/>
              </a:ext>
            </a:extLst>
          </p:cNvPr>
          <p:cNvSpPr>
            <a:spLocks noGrp="1"/>
          </p:cNvSpPr>
          <p:nvPr>
            <p:ph type="title"/>
          </p:nvPr>
        </p:nvSpPr>
        <p:spPr/>
        <p:txBody>
          <a:bodyPr/>
          <a:lstStyle/>
          <a:p>
            <a:r>
              <a:rPr lang="pl-PL" dirty="0"/>
              <a:t>Język inkluzywny – podsumowanie</a:t>
            </a:r>
          </a:p>
        </p:txBody>
      </p:sp>
      <p:sp>
        <p:nvSpPr>
          <p:cNvPr id="3" name="Symbol zastępczy tekstu 2">
            <a:extLst>
              <a:ext uri="{FF2B5EF4-FFF2-40B4-BE49-F238E27FC236}">
                <a16:creationId xmlns:a16="http://schemas.microsoft.com/office/drawing/2014/main" id="{15F0F14C-63FF-119A-D899-B92976143A63}"/>
              </a:ext>
            </a:extLst>
          </p:cNvPr>
          <p:cNvSpPr>
            <a:spLocks noGrp="1"/>
          </p:cNvSpPr>
          <p:nvPr>
            <p:ph idx="1"/>
          </p:nvPr>
        </p:nvSpPr>
        <p:spPr/>
        <p:txBody>
          <a:bodyPr/>
          <a:lstStyle/>
          <a:p>
            <a:pPr marL="304815" indent="-304815">
              <a:buFont typeface="Arial" panose="020B0604020202020204" pitchFamily="34" charset="0"/>
              <a:buChar char="•"/>
            </a:pPr>
            <a:r>
              <a:rPr lang="pl-PL" dirty="0"/>
              <a:t>Stawiaj osobę na pierwszym miejscu – pisz i mów przede wszystkim </a:t>
            </a:r>
            <a:br>
              <a:rPr lang="pl-PL" dirty="0"/>
            </a:br>
            <a:r>
              <a:rPr lang="pl-PL" dirty="0"/>
              <a:t>o osobie: osoba z niepełnosprawnością̨ a nie: niepełnosprawna</a:t>
            </a:r>
          </a:p>
          <a:p>
            <a:pPr marL="533427" lvl="1" indent="-304815">
              <a:buFont typeface="Wingdings" panose="05000000000000000000" pitchFamily="2" charset="2"/>
              <a:buChar char="Ø"/>
            </a:pPr>
            <a:r>
              <a:rPr lang="pl-PL" sz="2133" dirty="0"/>
              <a:t>takie określenia są dłuższe ale nie stygmatyzują</a:t>
            </a:r>
          </a:p>
          <a:p>
            <a:pPr marL="304815" indent="-304815">
              <a:buFont typeface="Arial" panose="020B0604020202020204" pitchFamily="34" charset="0"/>
              <a:buChar char="•"/>
            </a:pPr>
            <a:r>
              <a:rPr lang="pl-PL" dirty="0"/>
              <a:t>Podkreślaj indywidualność i potencjał osoby, a nie jej stan fizyczny</a:t>
            </a:r>
          </a:p>
          <a:p>
            <a:pPr marL="304815" indent="-304815">
              <a:buFont typeface="Arial" panose="020B0604020202020204" pitchFamily="34" charset="0"/>
              <a:buChar char="•"/>
            </a:pPr>
            <a:r>
              <a:rPr lang="pl-PL" dirty="0"/>
              <a:t>Jeżeli nie masz pewności, jakich słów używać – zapytaj </a:t>
            </a:r>
          </a:p>
          <a:p>
            <a:pPr marL="533427" lvl="1" indent="-304815">
              <a:buFont typeface="Wingdings" panose="05000000000000000000" pitchFamily="2" charset="2"/>
              <a:buChar char="Ø"/>
            </a:pPr>
            <a:r>
              <a:rPr lang="pl-PL" sz="2133" dirty="0"/>
              <a:t>zdarza się, że poszczególne osoby mają swoje własne preferencje</a:t>
            </a:r>
          </a:p>
          <a:p>
            <a:endParaRPr lang="pl-PL" dirty="0"/>
          </a:p>
          <a:p>
            <a:endParaRPr lang="pl-PL" dirty="0"/>
          </a:p>
          <a:p>
            <a:endParaRPr lang="pl-PL" dirty="0"/>
          </a:p>
        </p:txBody>
      </p:sp>
    </p:spTree>
    <p:extLst>
      <p:ext uri="{BB962C8B-B14F-4D97-AF65-F5344CB8AC3E}">
        <p14:creationId xmlns:p14="http://schemas.microsoft.com/office/powerpoint/2010/main" val="60344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241AB13-2EF3-DA0B-3C23-C2F823DFD585}"/>
              </a:ext>
            </a:extLst>
          </p:cNvPr>
          <p:cNvSpPr>
            <a:spLocks noGrp="1"/>
          </p:cNvSpPr>
          <p:nvPr>
            <p:ph type="title"/>
          </p:nvPr>
        </p:nvSpPr>
        <p:spPr/>
        <p:txBody>
          <a:bodyPr/>
          <a:lstStyle/>
          <a:p>
            <a:pPr marL="0" indent="0"/>
            <a:r>
              <a:rPr lang="pl-PL" dirty="0"/>
              <a:t>Moduł 1</a:t>
            </a:r>
          </a:p>
        </p:txBody>
      </p:sp>
      <p:sp>
        <p:nvSpPr>
          <p:cNvPr id="3" name="Symbol zastępczy tekstu 2">
            <a:extLst>
              <a:ext uri="{FF2B5EF4-FFF2-40B4-BE49-F238E27FC236}">
                <a16:creationId xmlns:a16="http://schemas.microsoft.com/office/drawing/2014/main" id="{A65336E9-10B5-3E36-DE8C-B907E4B048FC}"/>
              </a:ext>
            </a:extLst>
          </p:cNvPr>
          <p:cNvSpPr>
            <a:spLocks noGrp="1"/>
          </p:cNvSpPr>
          <p:nvPr>
            <p:ph type="body" idx="1"/>
          </p:nvPr>
        </p:nvSpPr>
        <p:spPr/>
        <p:txBody>
          <a:bodyPr>
            <a:normAutofit fontScale="77500" lnSpcReduction="20000"/>
          </a:bodyPr>
          <a:lstStyle/>
          <a:p>
            <a:pPr marL="342900" indent="-342900">
              <a:buFont typeface="Arial" panose="020B0604020202020204" pitchFamily="34" charset="0"/>
              <a:buChar char="•"/>
            </a:pPr>
            <a:r>
              <a:rPr lang="pl-PL" dirty="0"/>
              <a:t>Wprowadzenie do dostępności (czym jest, jak i gdzie ją zapewniać)</a:t>
            </a:r>
          </a:p>
          <a:p>
            <a:pPr marL="342900" indent="-342900">
              <a:buFont typeface="Arial" panose="020B0604020202020204" pitchFamily="34" charset="0"/>
              <a:buChar char="•"/>
            </a:pPr>
            <a:r>
              <a:rPr lang="pl-PL" dirty="0"/>
              <a:t>Wprowadzenie do niepełnosprawności / szczególnych potrzeb (definicje, modele, stereotypy)</a:t>
            </a:r>
          </a:p>
          <a:p>
            <a:pPr marL="342900" indent="-342900">
              <a:buFont typeface="Arial" panose="020B0604020202020204" pitchFamily="34" charset="0"/>
              <a:buChar char="•"/>
            </a:pPr>
            <a:r>
              <a:rPr lang="pl-PL" dirty="0"/>
              <a:t>Język inkluzywny (równościowy, włączający)</a:t>
            </a:r>
          </a:p>
          <a:p>
            <a:endParaRPr lang="pl-PL" dirty="0"/>
          </a:p>
        </p:txBody>
      </p:sp>
    </p:spTree>
    <p:extLst>
      <p:ext uri="{BB962C8B-B14F-4D97-AF65-F5344CB8AC3E}">
        <p14:creationId xmlns:p14="http://schemas.microsoft.com/office/powerpoint/2010/main" val="27379201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C8D37C-D515-BC4A-770B-0E0E70F672D2}"/>
              </a:ext>
            </a:extLst>
          </p:cNvPr>
          <p:cNvSpPr>
            <a:spLocks noGrp="1"/>
          </p:cNvSpPr>
          <p:nvPr>
            <p:ph type="title"/>
          </p:nvPr>
        </p:nvSpPr>
        <p:spPr/>
        <p:txBody>
          <a:bodyPr/>
          <a:lstStyle/>
          <a:p>
            <a:r>
              <a:rPr lang="pl-PL" dirty="0"/>
              <a:t>Moduł 2</a:t>
            </a:r>
          </a:p>
        </p:txBody>
      </p:sp>
      <p:sp>
        <p:nvSpPr>
          <p:cNvPr id="3" name="Symbol zastępczy tekstu 2">
            <a:extLst>
              <a:ext uri="{FF2B5EF4-FFF2-40B4-BE49-F238E27FC236}">
                <a16:creationId xmlns:a16="http://schemas.microsoft.com/office/drawing/2014/main" id="{0B8E8630-E7B2-FA6F-3AAA-DC15C0A18819}"/>
              </a:ext>
            </a:extLst>
          </p:cNvPr>
          <p:cNvSpPr>
            <a:spLocks noGrp="1"/>
          </p:cNvSpPr>
          <p:nvPr>
            <p:ph type="body" idx="1"/>
          </p:nvPr>
        </p:nvSpPr>
        <p:spPr/>
        <p:txBody>
          <a:bodyPr/>
          <a:lstStyle/>
          <a:p>
            <a:r>
              <a:rPr lang="pl-PL" dirty="0"/>
              <a:t>Doświadczenia</a:t>
            </a:r>
          </a:p>
        </p:txBody>
      </p:sp>
    </p:spTree>
    <p:extLst>
      <p:ext uri="{BB962C8B-B14F-4D97-AF65-F5344CB8AC3E}">
        <p14:creationId xmlns:p14="http://schemas.microsoft.com/office/powerpoint/2010/main" val="32545563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C66A5B-9902-3190-CED6-02F18435880C}"/>
              </a:ext>
            </a:extLst>
          </p:cNvPr>
          <p:cNvSpPr>
            <a:spLocks noGrp="1"/>
          </p:cNvSpPr>
          <p:nvPr>
            <p:ph type="title"/>
          </p:nvPr>
        </p:nvSpPr>
        <p:spPr/>
        <p:txBody>
          <a:bodyPr/>
          <a:lstStyle/>
          <a:p>
            <a:r>
              <a:rPr lang="pl-PL" dirty="0"/>
              <a:t>Zapraszam do doświadczeń</a:t>
            </a:r>
          </a:p>
        </p:txBody>
      </p:sp>
      <p:sp>
        <p:nvSpPr>
          <p:cNvPr id="3" name="Symbol zastępczy tekstu 2">
            <a:extLst>
              <a:ext uri="{FF2B5EF4-FFF2-40B4-BE49-F238E27FC236}">
                <a16:creationId xmlns:a16="http://schemas.microsoft.com/office/drawing/2014/main" id="{F89742A9-3F02-983D-E531-74FC92005F98}"/>
              </a:ext>
            </a:extLst>
          </p:cNvPr>
          <p:cNvSpPr>
            <a:spLocks noGrp="1"/>
          </p:cNvSpPr>
          <p:nvPr>
            <p:ph type="body" idx="1"/>
          </p:nvPr>
        </p:nvSpPr>
        <p:spPr/>
        <p:txBody>
          <a:bodyPr/>
          <a:lstStyle/>
          <a:p>
            <a:r>
              <a:rPr lang="pl-PL" dirty="0"/>
              <a:t>Wstęp – zasady doświadczeń</a:t>
            </a:r>
          </a:p>
        </p:txBody>
      </p:sp>
      <p:pic>
        <p:nvPicPr>
          <p:cNvPr id="4" name="Picture 2">
            <a:extLst>
              <a:ext uri="{FF2B5EF4-FFF2-40B4-BE49-F238E27FC236}">
                <a16:creationId xmlns:a16="http://schemas.microsoft.com/office/drawing/2014/main" id="{E1AEE291-EC87-02D0-2BFA-B7D4C86CF16C}"/>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3229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7875E2-EC69-0F28-D4CA-BA297B956D34}"/>
              </a:ext>
            </a:extLst>
          </p:cNvPr>
          <p:cNvSpPr>
            <a:spLocks noGrp="1"/>
          </p:cNvSpPr>
          <p:nvPr>
            <p:ph type="title"/>
          </p:nvPr>
        </p:nvSpPr>
        <p:spPr/>
        <p:txBody>
          <a:bodyPr/>
          <a:lstStyle/>
          <a:p>
            <a:r>
              <a:rPr lang="pl-PL" dirty="0"/>
              <a:t>Omówienie doświadczeń</a:t>
            </a:r>
          </a:p>
        </p:txBody>
      </p:sp>
      <p:sp>
        <p:nvSpPr>
          <p:cNvPr id="3" name="Symbol zastępczy zawartości 2">
            <a:extLst>
              <a:ext uri="{FF2B5EF4-FFF2-40B4-BE49-F238E27FC236}">
                <a16:creationId xmlns:a16="http://schemas.microsoft.com/office/drawing/2014/main" id="{5884BAD6-C4B3-0039-4B6F-10AAB003A1CE}"/>
              </a:ext>
            </a:extLst>
          </p:cNvPr>
          <p:cNvSpPr>
            <a:spLocks noGrp="1"/>
          </p:cNvSpPr>
          <p:nvPr>
            <p:ph idx="1"/>
          </p:nvPr>
        </p:nvSpPr>
        <p:spPr/>
        <p:txBody>
          <a:bodyPr/>
          <a:lstStyle/>
          <a:p>
            <a:r>
              <a:rPr lang="pl-PL" dirty="0"/>
              <a:t>Czy coś było trudne? Jeśli tak, to co to było?</a:t>
            </a:r>
          </a:p>
          <a:p>
            <a:r>
              <a:rPr lang="pl-PL" dirty="0"/>
              <a:t>Wrażenia z doświadczania barier?</a:t>
            </a:r>
          </a:p>
          <a:p>
            <a:r>
              <a:rPr lang="pl-PL" dirty="0"/>
              <a:t>Jakie to były bariery?</a:t>
            </a:r>
          </a:p>
          <a:p>
            <a:endParaRPr lang="pl-PL" dirty="0"/>
          </a:p>
          <a:p>
            <a:r>
              <a:rPr lang="pl-PL" dirty="0"/>
              <a:t>Czy coś pomagało? Jeśli tak, to co to było?</a:t>
            </a:r>
          </a:p>
          <a:p>
            <a:r>
              <a:rPr lang="pl-PL" dirty="0"/>
              <a:t>Co jest potrzebne do niwelowania barier? </a:t>
            </a:r>
          </a:p>
          <a:p>
            <a:endParaRPr lang="pl-PL" dirty="0"/>
          </a:p>
        </p:txBody>
      </p:sp>
    </p:spTree>
    <p:extLst>
      <p:ext uri="{BB962C8B-B14F-4D97-AF65-F5344CB8AC3E}">
        <p14:creationId xmlns:p14="http://schemas.microsoft.com/office/powerpoint/2010/main" val="457478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F9A5DDE-239B-2789-0F06-339D089CD1F5}"/>
              </a:ext>
            </a:extLst>
          </p:cNvPr>
          <p:cNvSpPr>
            <a:spLocks noGrp="1"/>
          </p:cNvSpPr>
          <p:nvPr>
            <p:ph type="title"/>
          </p:nvPr>
        </p:nvSpPr>
        <p:spPr/>
        <p:txBody>
          <a:bodyPr/>
          <a:lstStyle/>
          <a:p>
            <a:r>
              <a:rPr lang="pl-PL" dirty="0"/>
              <a:t>Moduł 3</a:t>
            </a:r>
          </a:p>
        </p:txBody>
      </p:sp>
      <p:sp>
        <p:nvSpPr>
          <p:cNvPr id="3" name="Symbol zastępczy tekstu 2">
            <a:extLst>
              <a:ext uri="{FF2B5EF4-FFF2-40B4-BE49-F238E27FC236}">
                <a16:creationId xmlns:a16="http://schemas.microsoft.com/office/drawing/2014/main" id="{800E7048-78FB-B14B-AF62-B858481D79F3}"/>
              </a:ext>
            </a:extLst>
          </p:cNvPr>
          <p:cNvSpPr>
            <a:spLocks noGrp="1"/>
          </p:cNvSpPr>
          <p:nvPr>
            <p:ph type="body" idx="1"/>
          </p:nvPr>
        </p:nvSpPr>
        <p:spPr/>
        <p:txBody>
          <a:bodyPr>
            <a:normAutofit fontScale="92500" lnSpcReduction="10000"/>
          </a:bodyPr>
          <a:lstStyle/>
          <a:p>
            <a:pPr marL="342900" indent="-342900">
              <a:buFont typeface="Arial" panose="020B0604020202020204" pitchFamily="34" charset="0"/>
              <a:buChar char="•"/>
            </a:pPr>
            <a:r>
              <a:rPr lang="pl-PL" dirty="0"/>
              <a:t>Sposoby funkcjonowania, bariery i potrzeby grup osób z różnymi typami niepełnosprawności, szczególnymi potrzebami w środowisku akademickim</a:t>
            </a:r>
          </a:p>
          <a:p>
            <a:pPr marL="342900" indent="-342900">
              <a:buFont typeface="Arial" panose="020B0604020202020204" pitchFamily="34" charset="0"/>
              <a:buChar char="•"/>
            </a:pPr>
            <a:r>
              <a:rPr lang="pl-PL" dirty="0"/>
              <a:t>Zasady savoir vivre wobec osób z niepełnosprawnościami</a:t>
            </a:r>
          </a:p>
          <a:p>
            <a:endParaRPr lang="pl-PL" dirty="0"/>
          </a:p>
        </p:txBody>
      </p:sp>
    </p:spTree>
    <p:extLst>
      <p:ext uri="{BB962C8B-B14F-4D97-AF65-F5344CB8AC3E}">
        <p14:creationId xmlns:p14="http://schemas.microsoft.com/office/powerpoint/2010/main" val="12253210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782C0B69-DD24-9A8E-9C50-AEE24294C0F7}"/>
              </a:ext>
            </a:extLst>
          </p:cNvPr>
          <p:cNvSpPr>
            <a:spLocks noGrp="1"/>
          </p:cNvSpPr>
          <p:nvPr>
            <p:ph type="title"/>
          </p:nvPr>
        </p:nvSpPr>
        <p:spPr/>
        <p:txBody>
          <a:bodyPr/>
          <a:lstStyle/>
          <a:p>
            <a:r>
              <a:rPr lang="pl-PL" dirty="0"/>
              <a:t>Grupy osób z różnorodnymi potrzebami</a:t>
            </a:r>
          </a:p>
        </p:txBody>
      </p:sp>
      <p:sp>
        <p:nvSpPr>
          <p:cNvPr id="5" name="Symbol zastępczy tekstu 4">
            <a:extLst>
              <a:ext uri="{FF2B5EF4-FFF2-40B4-BE49-F238E27FC236}">
                <a16:creationId xmlns:a16="http://schemas.microsoft.com/office/drawing/2014/main" id="{F447781E-3CC8-0EB3-668A-1FEF5B7A3C0C}"/>
              </a:ext>
            </a:extLst>
          </p:cNvPr>
          <p:cNvSpPr>
            <a:spLocks noGrp="1"/>
          </p:cNvSpPr>
          <p:nvPr>
            <p:ph type="body" idx="1"/>
          </p:nvPr>
        </p:nvSpPr>
        <p:spPr/>
        <p:txBody>
          <a:bodyPr/>
          <a:lstStyle/>
          <a:p>
            <a:r>
              <a:rPr lang="pl-PL" dirty="0"/>
              <a:t>(przykładowe)</a:t>
            </a:r>
          </a:p>
        </p:txBody>
      </p:sp>
      <p:pic>
        <p:nvPicPr>
          <p:cNvPr id="3" name="Picture 2">
            <a:extLst>
              <a:ext uri="{FF2B5EF4-FFF2-40B4-BE49-F238E27FC236}">
                <a16:creationId xmlns:a16="http://schemas.microsoft.com/office/drawing/2014/main" id="{968F5EDA-9557-CBE0-C6B2-6BCACB9FAC75}"/>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8537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DC3665-AD33-EAB6-E27C-E9FDEA31084F}"/>
              </a:ext>
            </a:extLst>
          </p:cNvPr>
          <p:cNvSpPr>
            <a:spLocks noGrp="1"/>
          </p:cNvSpPr>
          <p:nvPr>
            <p:ph type="title"/>
          </p:nvPr>
        </p:nvSpPr>
        <p:spPr/>
        <p:txBody>
          <a:bodyPr/>
          <a:lstStyle/>
          <a:p>
            <a:r>
              <a:rPr lang="pl-PL" sz="3200" dirty="0"/>
              <a:t>Zróżnicowanie potrzeb i sposób funkcjonowania</a:t>
            </a:r>
          </a:p>
        </p:txBody>
      </p:sp>
      <p:sp>
        <p:nvSpPr>
          <p:cNvPr id="3" name="Symbol zastępczy tekstu 2">
            <a:extLst>
              <a:ext uri="{FF2B5EF4-FFF2-40B4-BE49-F238E27FC236}">
                <a16:creationId xmlns:a16="http://schemas.microsoft.com/office/drawing/2014/main" id="{0EDC0B8A-C5E2-99D6-9FBF-F8A26031B440}"/>
              </a:ext>
            </a:extLst>
          </p:cNvPr>
          <p:cNvSpPr>
            <a:spLocks noGrp="1"/>
          </p:cNvSpPr>
          <p:nvPr>
            <p:ph idx="1"/>
          </p:nvPr>
        </p:nvSpPr>
        <p:spPr/>
        <p:txBody>
          <a:bodyPr/>
          <a:lstStyle/>
          <a:p>
            <a:pPr marL="304815" indent="-304815">
              <a:spcAft>
                <a:spcPts val="400"/>
              </a:spcAft>
              <a:buFont typeface="Arial" panose="020B0604020202020204" pitchFamily="34" charset="0"/>
              <a:buChar char="•"/>
            </a:pPr>
            <a:r>
              <a:rPr lang="pl-PL" dirty="0"/>
              <a:t>Każda grupa społeczna jest wewnętrznie zróżnicowana. </a:t>
            </a:r>
          </a:p>
          <a:p>
            <a:pPr marL="304815" indent="-304815">
              <a:spcAft>
                <a:spcPts val="400"/>
              </a:spcAft>
              <a:buFont typeface="Arial" panose="020B0604020202020204" pitchFamily="34" charset="0"/>
              <a:buChar char="•"/>
            </a:pPr>
            <a:r>
              <a:rPr lang="pl-PL" dirty="0"/>
              <a:t>Grupy osób ze szczególnymi potrzebami również. </a:t>
            </a:r>
          </a:p>
          <a:p>
            <a:pPr marL="304815" indent="-304815">
              <a:spcAft>
                <a:spcPts val="400"/>
              </a:spcAft>
              <a:buFont typeface="Arial" panose="020B0604020202020204" pitchFamily="34" charset="0"/>
              <a:buChar char="•"/>
            </a:pPr>
            <a:r>
              <a:rPr lang="pl-PL" dirty="0"/>
              <a:t>Osoby z tym samym rodzajem i stopniem niepełnosprawności mogą mieć bardzo różne potrzeby i zupełnie inaczej funkcjonować. </a:t>
            </a:r>
          </a:p>
          <a:p>
            <a:pPr marL="304815" indent="-304815">
              <a:spcAft>
                <a:spcPts val="400"/>
              </a:spcAft>
              <a:buFont typeface="Arial" panose="020B0604020202020204" pitchFamily="34" charset="0"/>
              <a:buChar char="•"/>
            </a:pPr>
            <a:r>
              <a:rPr lang="pl-PL" dirty="0"/>
              <a:t>To ma wpływ na to, jakich barier osoby doświadczają na co dzień i jakie rozwiązania są im potrzebne (np. technologie asystujące).</a:t>
            </a:r>
          </a:p>
          <a:p>
            <a:endParaRPr lang="pl-PL" dirty="0"/>
          </a:p>
        </p:txBody>
      </p:sp>
    </p:spTree>
    <p:extLst>
      <p:ext uri="{BB962C8B-B14F-4D97-AF65-F5344CB8AC3E}">
        <p14:creationId xmlns:p14="http://schemas.microsoft.com/office/powerpoint/2010/main" val="18446185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AE8C20-FBC8-1140-92C2-7197E88F53FA}"/>
              </a:ext>
            </a:extLst>
          </p:cNvPr>
          <p:cNvSpPr>
            <a:spLocks noGrp="1"/>
          </p:cNvSpPr>
          <p:nvPr>
            <p:ph type="title"/>
          </p:nvPr>
        </p:nvSpPr>
        <p:spPr/>
        <p:txBody>
          <a:bodyPr/>
          <a:lstStyle/>
          <a:p>
            <a:r>
              <a:rPr lang="pl-PL" dirty="0"/>
              <a:t>Osoby z niepełnosprawnością ruchu</a:t>
            </a:r>
          </a:p>
        </p:txBody>
      </p:sp>
      <p:sp>
        <p:nvSpPr>
          <p:cNvPr id="4" name="Symbol zastępczy tekstu 3">
            <a:extLst>
              <a:ext uri="{FF2B5EF4-FFF2-40B4-BE49-F238E27FC236}">
                <a16:creationId xmlns:a16="http://schemas.microsoft.com/office/drawing/2014/main" id="{BD44C671-8065-2B0D-90A8-8855B7A2BFC6}"/>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1069744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0D193C-D74D-33D3-7235-523CB439559E}"/>
              </a:ext>
            </a:extLst>
          </p:cNvPr>
          <p:cNvSpPr>
            <a:spLocks noGrp="1"/>
          </p:cNvSpPr>
          <p:nvPr>
            <p:ph type="title"/>
          </p:nvPr>
        </p:nvSpPr>
        <p:spPr/>
        <p:txBody>
          <a:bodyPr/>
          <a:lstStyle/>
          <a:p>
            <a:r>
              <a:rPr lang="pl-PL" dirty="0"/>
              <a:t>Zróżnicowanie grupy osób z niepełnosprawnością ruchu</a:t>
            </a:r>
          </a:p>
        </p:txBody>
      </p:sp>
      <p:sp>
        <p:nvSpPr>
          <p:cNvPr id="3" name="Symbol zastępczy tekstu 2">
            <a:extLst>
              <a:ext uri="{FF2B5EF4-FFF2-40B4-BE49-F238E27FC236}">
                <a16:creationId xmlns:a16="http://schemas.microsoft.com/office/drawing/2014/main" id="{2E8C59BA-D26E-F92A-6825-807EB774FAB3}"/>
              </a:ext>
            </a:extLst>
          </p:cNvPr>
          <p:cNvSpPr>
            <a:spLocks noGrp="1"/>
          </p:cNvSpPr>
          <p:nvPr>
            <p:ph idx="1"/>
          </p:nvPr>
        </p:nvSpPr>
        <p:spPr/>
        <p:txBody>
          <a:bodyPr>
            <a:normAutofit lnSpcReduction="10000"/>
          </a:bodyPr>
          <a:lstStyle/>
          <a:p>
            <a:pPr marL="304815" indent="-304815">
              <a:buFont typeface="Arial" panose="020B0604020202020204" pitchFamily="34" charset="0"/>
              <a:buChar char="•"/>
            </a:pPr>
            <a:r>
              <a:rPr lang="pl-PL" dirty="0"/>
              <a:t>z niepełnosprawnością:</a:t>
            </a:r>
          </a:p>
          <a:p>
            <a:pPr marL="533427" lvl="1" indent="-304815">
              <a:buFont typeface="Wingdings" panose="05000000000000000000" pitchFamily="2" charset="2"/>
              <a:buChar char="Ø"/>
            </a:pPr>
            <a:r>
              <a:rPr lang="pl-PL" sz="2133" dirty="0"/>
              <a:t>rąk lub nóg (paraplegia)</a:t>
            </a:r>
          </a:p>
          <a:p>
            <a:pPr marL="533427" lvl="1" indent="-304815">
              <a:buFont typeface="Wingdings" panose="05000000000000000000" pitchFamily="2" charset="2"/>
              <a:buChar char="Ø"/>
            </a:pPr>
            <a:r>
              <a:rPr lang="pl-PL" sz="2133" dirty="0"/>
              <a:t>rąk i nóg (</a:t>
            </a:r>
            <a:r>
              <a:rPr lang="pl-PL" sz="2133" dirty="0" err="1"/>
              <a:t>tetraplegia</a:t>
            </a:r>
            <a:r>
              <a:rPr lang="pl-PL" sz="2133" dirty="0"/>
              <a:t>)</a:t>
            </a:r>
          </a:p>
          <a:p>
            <a:pPr marL="304815" indent="-304815">
              <a:buFont typeface="Arial" panose="020B0604020202020204" pitchFamily="34" charset="0"/>
              <a:buChar char="•"/>
            </a:pPr>
            <a:r>
              <a:rPr lang="pl-PL" dirty="0"/>
              <a:t>poruszające się na wózkach:</a:t>
            </a:r>
          </a:p>
          <a:p>
            <a:pPr marL="533427" lvl="1" indent="-304815">
              <a:buFont typeface="Wingdings" panose="05000000000000000000" pitchFamily="2" charset="2"/>
              <a:buChar char="Ø"/>
            </a:pPr>
            <a:r>
              <a:rPr lang="pl-PL" sz="2133" dirty="0"/>
              <a:t>ręcznych (aktywnych, półaktywnych, ortopedycznych)</a:t>
            </a:r>
          </a:p>
          <a:p>
            <a:pPr marL="533427" lvl="1" indent="-304815">
              <a:buFont typeface="Wingdings" panose="05000000000000000000" pitchFamily="2" charset="2"/>
              <a:buChar char="Ø"/>
            </a:pPr>
            <a:r>
              <a:rPr lang="pl-PL" sz="2133" dirty="0"/>
              <a:t>elektrycznych</a:t>
            </a:r>
          </a:p>
          <a:p>
            <a:pPr marL="342901" indent="-342900">
              <a:buFont typeface="Arial" panose="020B0604020202020204" pitchFamily="34" charset="0"/>
              <a:buChar char="•"/>
            </a:pPr>
            <a:r>
              <a:rPr lang="pl-PL" dirty="0"/>
              <a:t>poruszające się przy pomocy kul, chodzików, itp. </a:t>
            </a:r>
          </a:p>
          <a:p>
            <a:pPr marL="304815" indent="-304815">
              <a:buFont typeface="Arial" panose="020B0604020202020204" pitchFamily="34" charset="0"/>
              <a:buChar char="•"/>
            </a:pPr>
            <a:r>
              <a:rPr lang="pl-PL" dirty="0"/>
              <a:t>osoby z chorobą Parkinsona</a:t>
            </a:r>
          </a:p>
          <a:p>
            <a:endParaRPr lang="pl-PL" dirty="0"/>
          </a:p>
        </p:txBody>
      </p:sp>
    </p:spTree>
    <p:extLst>
      <p:ext uri="{BB962C8B-B14F-4D97-AF65-F5344CB8AC3E}">
        <p14:creationId xmlns:p14="http://schemas.microsoft.com/office/powerpoint/2010/main" val="29798419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C3345-443E-41A1-B85A-AC7D8DA0099A}"/>
              </a:ext>
            </a:extLst>
          </p:cNvPr>
          <p:cNvSpPr>
            <a:spLocks noGrp="1"/>
          </p:cNvSpPr>
          <p:nvPr>
            <p:ph type="title"/>
          </p:nvPr>
        </p:nvSpPr>
        <p:spPr/>
        <p:txBody>
          <a:bodyPr>
            <a:normAutofit/>
          </a:bodyPr>
          <a:lstStyle/>
          <a:p>
            <a:r>
              <a:rPr lang="pl-PL" sz="2800" dirty="0"/>
              <a:t>Z czego korzystają osoby z niepełnosprawnością ruchu (1 z 5)</a:t>
            </a:r>
          </a:p>
        </p:txBody>
      </p:sp>
      <p:pic>
        <p:nvPicPr>
          <p:cNvPr id="13" name="Symbol zastępczy zawartości 3">
            <a:extLst>
              <a:ext uri="{FF2B5EF4-FFF2-40B4-BE49-F238E27FC236}">
                <a16:creationId xmlns:a16="http://schemas.microsoft.com/office/drawing/2014/main" id="{89CC605E-9DFB-461F-B82A-E196D49D7498}"/>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70721" y="1690688"/>
            <a:ext cx="3058304" cy="3285781"/>
          </a:xfrm>
          <a:prstGeom prst="rect">
            <a:avLst/>
          </a:prstGeom>
          <a:noFill/>
          <a:ln>
            <a:noFill/>
          </a:ln>
        </p:spPr>
      </p:pic>
      <p:sp>
        <p:nvSpPr>
          <p:cNvPr id="3" name="pole tekstowe 2">
            <a:extLst>
              <a:ext uri="{FF2B5EF4-FFF2-40B4-BE49-F238E27FC236}">
                <a16:creationId xmlns:a16="http://schemas.microsoft.com/office/drawing/2014/main" id="{21D49982-4DBB-475D-BC26-FFA7C7978DCD}"/>
              </a:ext>
            </a:extLst>
          </p:cNvPr>
          <p:cNvSpPr txBox="1"/>
          <p:nvPr/>
        </p:nvSpPr>
        <p:spPr>
          <a:xfrm>
            <a:off x="3921654" y="2276653"/>
            <a:ext cx="2348089" cy="461665"/>
          </a:xfrm>
          <a:prstGeom prst="rect">
            <a:avLst/>
          </a:prstGeom>
          <a:noFill/>
        </p:spPr>
        <p:txBody>
          <a:bodyPr wrap="square" rtlCol="0">
            <a:spAutoFit/>
          </a:bodyPr>
          <a:lstStyle/>
          <a:p>
            <a:r>
              <a:rPr lang="pl-PL" sz="2400" dirty="0"/>
              <a:t>wózek aktywny</a:t>
            </a:r>
          </a:p>
        </p:txBody>
      </p:sp>
      <p:pic>
        <p:nvPicPr>
          <p:cNvPr id="14" name="Obraz 13">
            <a:extLst>
              <a:ext uri="{FF2B5EF4-FFF2-40B4-BE49-F238E27FC236}">
                <a16:creationId xmlns:a16="http://schemas.microsoft.com/office/drawing/2014/main" id="{4B5E64E9-D258-4531-ACEB-91ACB0D6AEE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8430191" y="3363000"/>
            <a:ext cx="3191088" cy="2933501"/>
          </a:xfrm>
          <a:prstGeom prst="rect">
            <a:avLst/>
          </a:prstGeom>
          <a:noFill/>
          <a:ln>
            <a:noFill/>
          </a:ln>
        </p:spPr>
      </p:pic>
      <p:sp>
        <p:nvSpPr>
          <p:cNvPr id="8" name="pole tekstowe 7">
            <a:extLst>
              <a:ext uri="{FF2B5EF4-FFF2-40B4-BE49-F238E27FC236}">
                <a16:creationId xmlns:a16="http://schemas.microsoft.com/office/drawing/2014/main" id="{7EF3A9EF-B6A4-40DC-935C-4A53636044EF}"/>
              </a:ext>
            </a:extLst>
          </p:cNvPr>
          <p:cNvSpPr txBox="1"/>
          <p:nvPr/>
        </p:nvSpPr>
        <p:spPr>
          <a:xfrm>
            <a:off x="5540156" y="4598917"/>
            <a:ext cx="2890035" cy="461665"/>
          </a:xfrm>
          <a:prstGeom prst="rect">
            <a:avLst/>
          </a:prstGeom>
          <a:noFill/>
        </p:spPr>
        <p:txBody>
          <a:bodyPr wrap="square" rtlCol="0">
            <a:spAutoFit/>
          </a:bodyPr>
          <a:lstStyle/>
          <a:p>
            <a:r>
              <a:rPr lang="pl-PL" sz="2400" dirty="0"/>
              <a:t>wózek półaktywny</a:t>
            </a:r>
          </a:p>
        </p:txBody>
      </p:sp>
    </p:spTree>
    <p:extLst>
      <p:ext uri="{BB962C8B-B14F-4D97-AF65-F5344CB8AC3E}">
        <p14:creationId xmlns:p14="http://schemas.microsoft.com/office/powerpoint/2010/main" val="15243737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C3345-443E-41A1-B85A-AC7D8DA0099A}"/>
              </a:ext>
            </a:extLst>
          </p:cNvPr>
          <p:cNvSpPr>
            <a:spLocks noGrp="1"/>
          </p:cNvSpPr>
          <p:nvPr>
            <p:ph type="title"/>
          </p:nvPr>
        </p:nvSpPr>
        <p:spPr/>
        <p:txBody>
          <a:bodyPr>
            <a:normAutofit/>
          </a:bodyPr>
          <a:lstStyle/>
          <a:p>
            <a:r>
              <a:rPr lang="pl-PL" sz="2800" dirty="0"/>
              <a:t>Z czego korzystają osoby z niepełnosprawnością ruchu (2 z 5)</a:t>
            </a:r>
          </a:p>
        </p:txBody>
      </p:sp>
      <p:pic>
        <p:nvPicPr>
          <p:cNvPr id="15" name="Picture 2">
            <a:extLst>
              <a:ext uri="{FF2B5EF4-FFF2-40B4-BE49-F238E27FC236}">
                <a16:creationId xmlns:a16="http://schemas.microsoft.com/office/drawing/2014/main" id="{B5BB2A48-47E6-454A-9EAF-D42F5F9AC96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9" r="7287"/>
          <a:stretch/>
        </p:blipFill>
        <p:spPr bwMode="auto">
          <a:xfrm flipH="1">
            <a:off x="418259" y="1965434"/>
            <a:ext cx="3948070" cy="3036137"/>
          </a:xfrm>
          <a:prstGeom prst="rect">
            <a:avLst/>
          </a:prstGeom>
          <a:noFill/>
          <a:ln>
            <a:noFill/>
          </a:ln>
          <a:effectLst/>
        </p:spPr>
      </p:pic>
      <p:sp>
        <p:nvSpPr>
          <p:cNvPr id="9" name="pole tekstowe 8">
            <a:extLst>
              <a:ext uri="{FF2B5EF4-FFF2-40B4-BE49-F238E27FC236}">
                <a16:creationId xmlns:a16="http://schemas.microsoft.com/office/drawing/2014/main" id="{337897CD-EE4A-4673-90E4-D5A24725860F}"/>
              </a:ext>
            </a:extLst>
          </p:cNvPr>
          <p:cNvSpPr txBox="1"/>
          <p:nvPr/>
        </p:nvSpPr>
        <p:spPr>
          <a:xfrm>
            <a:off x="4036374" y="2340666"/>
            <a:ext cx="3400462" cy="461665"/>
          </a:xfrm>
          <a:prstGeom prst="rect">
            <a:avLst/>
          </a:prstGeom>
          <a:noFill/>
        </p:spPr>
        <p:txBody>
          <a:bodyPr wrap="square" rtlCol="0">
            <a:spAutoFit/>
          </a:bodyPr>
          <a:lstStyle/>
          <a:p>
            <a:r>
              <a:rPr lang="pl-PL" sz="2400" dirty="0"/>
              <a:t>wózek ortopedyczny</a:t>
            </a:r>
          </a:p>
        </p:txBody>
      </p:sp>
      <p:pic>
        <p:nvPicPr>
          <p:cNvPr id="16" name="Obraz 15">
            <a:extLst>
              <a:ext uri="{FF2B5EF4-FFF2-40B4-BE49-F238E27FC236}">
                <a16:creationId xmlns:a16="http://schemas.microsoft.com/office/drawing/2014/main" id="{3D707EA6-A401-432B-A361-FB19279EFD8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3227" y="3170021"/>
            <a:ext cx="2750573" cy="3322854"/>
          </a:xfrm>
          <a:prstGeom prst="rect">
            <a:avLst/>
          </a:prstGeom>
          <a:noFill/>
          <a:ln>
            <a:noFill/>
          </a:ln>
        </p:spPr>
      </p:pic>
      <p:sp>
        <p:nvSpPr>
          <p:cNvPr id="10" name="pole tekstowe 9">
            <a:extLst>
              <a:ext uri="{FF2B5EF4-FFF2-40B4-BE49-F238E27FC236}">
                <a16:creationId xmlns:a16="http://schemas.microsoft.com/office/drawing/2014/main" id="{A7F040F0-7776-4967-8374-C485B5B86509}"/>
              </a:ext>
            </a:extLst>
          </p:cNvPr>
          <p:cNvSpPr txBox="1"/>
          <p:nvPr/>
        </p:nvSpPr>
        <p:spPr>
          <a:xfrm>
            <a:off x="5557801" y="5582308"/>
            <a:ext cx="2750573" cy="461665"/>
          </a:xfrm>
          <a:prstGeom prst="rect">
            <a:avLst/>
          </a:prstGeom>
          <a:noFill/>
        </p:spPr>
        <p:txBody>
          <a:bodyPr wrap="square" rtlCol="0">
            <a:spAutoFit/>
          </a:bodyPr>
          <a:lstStyle/>
          <a:p>
            <a:r>
              <a:rPr lang="pl-PL" sz="2400" dirty="0"/>
              <a:t>wózek elektryczny</a:t>
            </a:r>
          </a:p>
        </p:txBody>
      </p:sp>
    </p:spTree>
    <p:extLst>
      <p:ext uri="{BB962C8B-B14F-4D97-AF65-F5344CB8AC3E}">
        <p14:creationId xmlns:p14="http://schemas.microsoft.com/office/powerpoint/2010/main" val="2874173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BA105F35-BC7E-EFBC-8B44-74974DA3043D}"/>
              </a:ext>
            </a:extLst>
          </p:cNvPr>
          <p:cNvSpPr>
            <a:spLocks noGrp="1"/>
          </p:cNvSpPr>
          <p:nvPr>
            <p:ph type="title"/>
          </p:nvPr>
        </p:nvSpPr>
        <p:spPr>
          <a:xfrm>
            <a:off x="831850" y="1736726"/>
            <a:ext cx="10515600" cy="2852737"/>
          </a:xfrm>
        </p:spPr>
        <p:txBody>
          <a:bodyPr/>
          <a:lstStyle/>
          <a:p>
            <a:r>
              <a:rPr lang="pl-PL" dirty="0"/>
              <a:t>Wprowadzenie do dostępności</a:t>
            </a:r>
          </a:p>
        </p:txBody>
      </p:sp>
      <p:sp>
        <p:nvSpPr>
          <p:cNvPr id="5" name="Symbol zastępczy tekstu 4">
            <a:extLst>
              <a:ext uri="{FF2B5EF4-FFF2-40B4-BE49-F238E27FC236}">
                <a16:creationId xmlns:a16="http://schemas.microsoft.com/office/drawing/2014/main" id="{8508895F-02CD-8D1E-7974-B99436F24B3C}"/>
              </a:ext>
            </a:extLst>
          </p:cNvPr>
          <p:cNvSpPr>
            <a:spLocks noGrp="1"/>
          </p:cNvSpPr>
          <p:nvPr>
            <p:ph type="body" idx="1"/>
          </p:nvPr>
        </p:nvSpPr>
        <p:spPr/>
        <p:txBody>
          <a:bodyPr/>
          <a:lstStyle/>
          <a:p>
            <a:endParaRPr lang="pl-PL" dirty="0"/>
          </a:p>
        </p:txBody>
      </p:sp>
      <p:pic>
        <p:nvPicPr>
          <p:cNvPr id="2" name="Picture 2">
            <a:extLst>
              <a:ext uri="{FF2B5EF4-FFF2-40B4-BE49-F238E27FC236}">
                <a16:creationId xmlns:a16="http://schemas.microsoft.com/office/drawing/2014/main" id="{550C540B-A91B-0013-527E-CD7EFB634796}"/>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420" y="186056"/>
            <a:ext cx="2385060"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3973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12DC66-57FB-4136-A33A-666667DCCA9A}"/>
              </a:ext>
            </a:extLst>
          </p:cNvPr>
          <p:cNvSpPr>
            <a:spLocks noGrp="1"/>
          </p:cNvSpPr>
          <p:nvPr>
            <p:ph type="title"/>
          </p:nvPr>
        </p:nvSpPr>
        <p:spPr/>
        <p:txBody>
          <a:bodyPr>
            <a:normAutofit/>
          </a:bodyPr>
          <a:lstStyle/>
          <a:p>
            <a:r>
              <a:rPr lang="pl-PL" sz="2800" dirty="0"/>
              <a:t>Z czego korzystają osoby z niepełnosprawnością ruchu (3 z 5)</a:t>
            </a:r>
          </a:p>
        </p:txBody>
      </p:sp>
      <p:pic>
        <p:nvPicPr>
          <p:cNvPr id="1028" name="Picture 4">
            <a:extLst>
              <a:ext uri="{FF2B5EF4-FFF2-40B4-BE49-F238E27FC236}">
                <a16:creationId xmlns:a16="http://schemas.microsoft.com/office/drawing/2014/main" id="{E618E765-6AA5-4C95-B810-55C025BEDF1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46" t="12276" r="22448" b="13350"/>
          <a:stretch/>
        </p:blipFill>
        <p:spPr bwMode="auto">
          <a:xfrm>
            <a:off x="466538" y="1938339"/>
            <a:ext cx="2117055" cy="2695853"/>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BD491D94-2053-4A21-B433-E01DDFA4976C}"/>
              </a:ext>
            </a:extLst>
          </p:cNvPr>
          <p:cNvSpPr txBox="1"/>
          <p:nvPr/>
        </p:nvSpPr>
        <p:spPr>
          <a:xfrm>
            <a:off x="575734" y="4919661"/>
            <a:ext cx="1789950" cy="369332"/>
          </a:xfrm>
          <a:prstGeom prst="rect">
            <a:avLst/>
          </a:prstGeom>
          <a:noFill/>
        </p:spPr>
        <p:txBody>
          <a:bodyPr wrap="square" rtlCol="0">
            <a:spAutoFit/>
          </a:bodyPr>
          <a:lstStyle/>
          <a:p>
            <a:r>
              <a:rPr lang="pl-PL" dirty="0"/>
              <a:t>kule łokciowe</a:t>
            </a:r>
          </a:p>
        </p:txBody>
      </p:sp>
      <p:pic>
        <p:nvPicPr>
          <p:cNvPr id="1030" name="Picture 6">
            <a:extLst>
              <a:ext uri="{FF2B5EF4-FFF2-40B4-BE49-F238E27FC236}">
                <a16:creationId xmlns:a16="http://schemas.microsoft.com/office/drawing/2014/main" id="{F23E786B-73F7-465F-B7ED-C9771281028F}"/>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7000"/>
                    </a14:imgEffect>
                    <a14:imgEffect>
                      <a14:brightnessContrast contrast="-46000"/>
                    </a14:imgEffect>
                  </a14:imgLayer>
                </a14:imgProps>
              </a:ext>
              <a:ext uri="{28A0092B-C50C-407E-A947-70E740481C1C}">
                <a14:useLocalDpi xmlns:a14="http://schemas.microsoft.com/office/drawing/2010/main" val="0"/>
              </a:ext>
            </a:extLst>
          </a:blip>
          <a:srcRect l="27062" t="-2166" r="27322" b="3697"/>
          <a:stretch/>
        </p:blipFill>
        <p:spPr bwMode="auto">
          <a:xfrm>
            <a:off x="3142211" y="1815743"/>
            <a:ext cx="1359950" cy="2813756"/>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a16="http://schemas.microsoft.com/office/drawing/2014/main" id="{6F1AD59B-2F71-4072-B4B5-0A81A1279833}"/>
              </a:ext>
            </a:extLst>
          </p:cNvPr>
          <p:cNvSpPr txBox="1"/>
          <p:nvPr/>
        </p:nvSpPr>
        <p:spPr>
          <a:xfrm>
            <a:off x="2927211" y="4919661"/>
            <a:ext cx="1789950" cy="369332"/>
          </a:xfrm>
          <a:prstGeom prst="rect">
            <a:avLst/>
          </a:prstGeom>
          <a:noFill/>
        </p:spPr>
        <p:txBody>
          <a:bodyPr wrap="square" rtlCol="0">
            <a:spAutoFit/>
          </a:bodyPr>
          <a:lstStyle/>
          <a:p>
            <a:r>
              <a:rPr lang="pl-PL" dirty="0"/>
              <a:t>kule pachowe</a:t>
            </a:r>
          </a:p>
        </p:txBody>
      </p:sp>
      <p:sp>
        <p:nvSpPr>
          <p:cNvPr id="4" name="pole tekstowe 3">
            <a:extLst>
              <a:ext uri="{FF2B5EF4-FFF2-40B4-BE49-F238E27FC236}">
                <a16:creationId xmlns:a16="http://schemas.microsoft.com/office/drawing/2014/main" id="{65FBE417-3585-4DDE-B603-750C61CA5BA6}"/>
              </a:ext>
            </a:extLst>
          </p:cNvPr>
          <p:cNvSpPr txBox="1"/>
          <p:nvPr/>
        </p:nvSpPr>
        <p:spPr>
          <a:xfrm>
            <a:off x="5390322" y="3069022"/>
            <a:ext cx="2585155" cy="369332"/>
          </a:xfrm>
          <a:prstGeom prst="rect">
            <a:avLst/>
          </a:prstGeom>
          <a:noFill/>
        </p:spPr>
        <p:txBody>
          <a:bodyPr wrap="square" rtlCol="0">
            <a:spAutoFit/>
          </a:bodyPr>
          <a:lstStyle/>
          <a:p>
            <a:r>
              <a:rPr lang="pl-PL" dirty="0"/>
              <a:t>balkonik dwukołowy</a:t>
            </a:r>
          </a:p>
        </p:txBody>
      </p:sp>
      <p:pic>
        <p:nvPicPr>
          <p:cNvPr id="1032" name="Picture 8">
            <a:extLst>
              <a:ext uri="{FF2B5EF4-FFF2-40B4-BE49-F238E27FC236}">
                <a16:creationId xmlns:a16="http://schemas.microsoft.com/office/drawing/2014/main" id="{43C2FCF3-F723-4184-B845-0728A843EB0E}"/>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6929" y="3631615"/>
            <a:ext cx="3187376" cy="2390532"/>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2AAEEB01-6C86-4B9D-A1E0-434859020CBF}"/>
              </a:ext>
            </a:extLst>
          </p:cNvPr>
          <p:cNvSpPr txBox="1"/>
          <p:nvPr/>
        </p:nvSpPr>
        <p:spPr>
          <a:xfrm>
            <a:off x="8803887" y="3059665"/>
            <a:ext cx="2861824" cy="369332"/>
          </a:xfrm>
          <a:prstGeom prst="rect">
            <a:avLst/>
          </a:prstGeom>
          <a:noFill/>
        </p:spPr>
        <p:txBody>
          <a:bodyPr wrap="square" rtlCol="0">
            <a:spAutoFit/>
          </a:bodyPr>
          <a:lstStyle/>
          <a:p>
            <a:r>
              <a:rPr lang="pl-PL" dirty="0"/>
              <a:t>podpórka czterokołowa</a:t>
            </a:r>
          </a:p>
        </p:txBody>
      </p:sp>
      <p:pic>
        <p:nvPicPr>
          <p:cNvPr id="1034" name="Picture 10">
            <a:extLst>
              <a:ext uri="{FF2B5EF4-FFF2-40B4-BE49-F238E27FC236}">
                <a16:creationId xmlns:a16="http://schemas.microsoft.com/office/drawing/2014/main" id="{1747BA43-CC75-478E-A831-27BFCDA77955}"/>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9185" y="3511550"/>
            <a:ext cx="2981325"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449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60E6B9-D851-E78F-16A7-CB9BCD993871}"/>
              </a:ext>
            </a:extLst>
          </p:cNvPr>
          <p:cNvSpPr>
            <a:spLocks noGrp="1"/>
          </p:cNvSpPr>
          <p:nvPr>
            <p:ph type="title"/>
          </p:nvPr>
        </p:nvSpPr>
        <p:spPr/>
        <p:txBody>
          <a:bodyPr>
            <a:normAutofit/>
          </a:bodyPr>
          <a:lstStyle/>
          <a:p>
            <a:r>
              <a:rPr lang="pl-PL" sz="2800" dirty="0"/>
              <a:t>Z czego korzystają osoby z niepełnosprawnością ruchu (4 z 5)</a:t>
            </a:r>
          </a:p>
        </p:txBody>
      </p:sp>
      <p:sp>
        <p:nvSpPr>
          <p:cNvPr id="3" name="pole tekstowe 2">
            <a:extLst>
              <a:ext uri="{FF2B5EF4-FFF2-40B4-BE49-F238E27FC236}">
                <a16:creationId xmlns:a16="http://schemas.microsoft.com/office/drawing/2014/main" id="{7980E959-4763-AFFA-9CA6-57AB324D4B86}"/>
              </a:ext>
            </a:extLst>
          </p:cNvPr>
          <p:cNvSpPr txBox="1"/>
          <p:nvPr/>
        </p:nvSpPr>
        <p:spPr>
          <a:xfrm>
            <a:off x="3382790" y="4742876"/>
            <a:ext cx="3180118" cy="1323439"/>
          </a:xfrm>
          <a:prstGeom prst="rect">
            <a:avLst/>
          </a:prstGeom>
          <a:noFill/>
        </p:spPr>
        <p:txBody>
          <a:bodyPr wrap="square" rtlCol="0">
            <a:spAutoFit/>
          </a:bodyPr>
          <a:lstStyle/>
          <a:p>
            <a:r>
              <a:rPr lang="pl-PL" sz="2000" dirty="0">
                <a:latin typeface="Verdana" panose="020B0604030504040204" pitchFamily="34" charset="0"/>
                <a:ea typeface="Verdana" panose="020B0604030504040204" pitchFamily="34" charset="0"/>
              </a:rPr>
              <a:t>Klawiatura dostosowana do potrzeb osób o niskiej sprawności dłoni</a:t>
            </a:r>
          </a:p>
        </p:txBody>
      </p:sp>
      <p:sp>
        <p:nvSpPr>
          <p:cNvPr id="10" name="pole tekstowe 9">
            <a:extLst>
              <a:ext uri="{FF2B5EF4-FFF2-40B4-BE49-F238E27FC236}">
                <a16:creationId xmlns:a16="http://schemas.microsoft.com/office/drawing/2014/main" id="{ECA086CA-6F31-8BA5-3C40-FD17A8A6EC47}"/>
              </a:ext>
            </a:extLst>
          </p:cNvPr>
          <p:cNvSpPr txBox="1"/>
          <p:nvPr/>
        </p:nvSpPr>
        <p:spPr>
          <a:xfrm>
            <a:off x="8173682" y="3243877"/>
            <a:ext cx="3180118" cy="1323439"/>
          </a:xfrm>
          <a:prstGeom prst="rect">
            <a:avLst/>
          </a:prstGeom>
          <a:noFill/>
        </p:spPr>
        <p:txBody>
          <a:bodyPr wrap="square" rtlCol="0">
            <a:spAutoFit/>
          </a:bodyPr>
          <a:lstStyle/>
          <a:p>
            <a:r>
              <a:rPr lang="pl-PL" sz="2000" dirty="0" err="1">
                <a:latin typeface="Verdana" panose="020B0604030504040204" pitchFamily="34" charset="0"/>
                <a:ea typeface="Verdana" panose="020B0604030504040204" pitchFamily="34" charset="0"/>
              </a:rPr>
              <a:t>Eyetracker</a:t>
            </a:r>
            <a:r>
              <a:rPr lang="pl-PL" sz="2000" dirty="0">
                <a:latin typeface="Verdana" panose="020B0604030504040204" pitchFamily="34" charset="0"/>
                <a:ea typeface="Verdana" panose="020B0604030504040204" pitchFamily="34" charset="0"/>
              </a:rPr>
              <a:t> – sterowanie ekranem za pomocą ruchu gałek ocznych</a:t>
            </a:r>
          </a:p>
        </p:txBody>
      </p:sp>
      <p:pic>
        <p:nvPicPr>
          <p:cNvPr id="4" name="Symbol zastępczy zawartości 3">
            <a:extLst>
              <a:ext uri="{FF2B5EF4-FFF2-40B4-BE49-F238E27FC236}">
                <a16:creationId xmlns:a16="http://schemas.microsoft.com/office/drawing/2014/main" id="{132C3FF8-51A9-E73D-4209-7F1D11FD28B6}"/>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6459" t="20487" b="21606"/>
          <a:stretch/>
        </p:blipFill>
        <p:spPr>
          <a:xfrm>
            <a:off x="838200" y="1690688"/>
            <a:ext cx="4875335" cy="3379371"/>
          </a:xfrm>
          <a:prstGeom prst="rect">
            <a:avLst/>
          </a:prstGeom>
        </p:spPr>
      </p:pic>
      <p:pic>
        <p:nvPicPr>
          <p:cNvPr id="6" name="Picture 2">
            <a:extLst>
              <a:ext uri="{FF2B5EF4-FFF2-40B4-BE49-F238E27FC236}">
                <a16:creationId xmlns:a16="http://schemas.microsoft.com/office/drawing/2014/main" id="{32C9ABD2-6072-4D7C-D490-478FD0DCBC7F}"/>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99" r="-1080" b="29322"/>
          <a:stretch/>
        </p:blipFill>
        <p:spPr bwMode="auto">
          <a:xfrm>
            <a:off x="7638385" y="1690688"/>
            <a:ext cx="3078424" cy="143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584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A61715-1AD8-44DA-B166-026BE40F1683}"/>
              </a:ext>
            </a:extLst>
          </p:cNvPr>
          <p:cNvSpPr>
            <a:spLocks noGrp="1"/>
          </p:cNvSpPr>
          <p:nvPr>
            <p:ph type="title"/>
          </p:nvPr>
        </p:nvSpPr>
        <p:spPr/>
        <p:txBody>
          <a:bodyPr>
            <a:normAutofit/>
          </a:bodyPr>
          <a:lstStyle/>
          <a:p>
            <a:r>
              <a:rPr lang="pl-PL" sz="2800" dirty="0"/>
              <a:t>Z czego korzystają osoby z niepełnosprawnością ruchu (5 z 5)</a:t>
            </a:r>
          </a:p>
        </p:txBody>
      </p:sp>
      <p:sp>
        <p:nvSpPr>
          <p:cNvPr id="5" name="pole tekstowe 4">
            <a:extLst>
              <a:ext uri="{FF2B5EF4-FFF2-40B4-BE49-F238E27FC236}">
                <a16:creationId xmlns:a16="http://schemas.microsoft.com/office/drawing/2014/main" id="{345E1A82-23E3-4FB1-BD7B-F3DED472C809}"/>
              </a:ext>
            </a:extLst>
          </p:cNvPr>
          <p:cNvSpPr txBox="1"/>
          <p:nvPr/>
        </p:nvSpPr>
        <p:spPr>
          <a:xfrm>
            <a:off x="1331618" y="5011133"/>
            <a:ext cx="4036448" cy="707886"/>
          </a:xfrm>
          <a:prstGeom prst="rect">
            <a:avLst/>
          </a:prstGeom>
          <a:noFill/>
        </p:spPr>
        <p:txBody>
          <a:bodyPr wrap="square" rtlCol="0">
            <a:spAutoFit/>
          </a:bodyPr>
          <a:lstStyle/>
          <a:p>
            <a:r>
              <a:rPr lang="pl-PL" sz="2000" dirty="0">
                <a:latin typeface="Verdana" panose="020B0604030504040204" pitchFamily="34" charset="0"/>
                <a:ea typeface="Verdana" panose="020B0604030504040204" pitchFamily="34" charset="0"/>
              </a:rPr>
              <a:t>trackball – dostosowana mysz z dodatkowymi przyciskami</a:t>
            </a:r>
          </a:p>
        </p:txBody>
      </p:sp>
      <p:sp>
        <p:nvSpPr>
          <p:cNvPr id="8" name="pole tekstowe 7">
            <a:extLst>
              <a:ext uri="{FF2B5EF4-FFF2-40B4-BE49-F238E27FC236}">
                <a16:creationId xmlns:a16="http://schemas.microsoft.com/office/drawing/2014/main" id="{2766D8B1-7999-4631-AE3C-FBED701CE96E}"/>
              </a:ext>
            </a:extLst>
          </p:cNvPr>
          <p:cNvSpPr txBox="1"/>
          <p:nvPr/>
        </p:nvSpPr>
        <p:spPr>
          <a:xfrm>
            <a:off x="7543463" y="4611023"/>
            <a:ext cx="1214493" cy="400110"/>
          </a:xfrm>
          <a:prstGeom prst="rect">
            <a:avLst/>
          </a:prstGeom>
          <a:noFill/>
        </p:spPr>
        <p:txBody>
          <a:bodyPr wrap="square" rtlCol="0">
            <a:spAutoFit/>
          </a:bodyPr>
          <a:lstStyle/>
          <a:p>
            <a:r>
              <a:rPr lang="pl-PL" sz="2000" dirty="0">
                <a:latin typeface="Verdana" panose="020B0604030504040204" pitchFamily="34" charset="0"/>
                <a:ea typeface="Verdana" panose="020B0604030504040204" pitchFamily="34" charset="0"/>
              </a:rPr>
              <a:t>joystick</a:t>
            </a:r>
          </a:p>
        </p:txBody>
      </p:sp>
      <p:pic>
        <p:nvPicPr>
          <p:cNvPr id="4" name="Obraz 3">
            <a:extLst>
              <a:ext uri="{FF2B5EF4-FFF2-40B4-BE49-F238E27FC236}">
                <a16:creationId xmlns:a16="http://schemas.microsoft.com/office/drawing/2014/main" id="{A8D525A0-9D95-449A-82E8-E5A408DE6023}"/>
              </a:ext>
              <a:ext uri="{C183D7F6-B498-43B3-948B-1728B52AA6E4}">
                <adec:decorative xmlns:adec="http://schemas.microsoft.com/office/drawing/2017/decorative" val="1"/>
              </a:ext>
            </a:extLst>
          </p:cNvPr>
          <p:cNvPicPr>
            <a:picLocks noChangeAspect="1"/>
          </p:cNvPicPr>
          <p:nvPr/>
        </p:nvPicPr>
        <p:blipFill rotWithShape="1">
          <a:blip r:embed="rId3"/>
          <a:srcRect l="9018" t="25714" r="56391" b="15714"/>
          <a:stretch/>
        </p:blipFill>
        <p:spPr>
          <a:xfrm>
            <a:off x="1883805" y="2181969"/>
            <a:ext cx="2618530" cy="2494061"/>
          </a:xfrm>
          <a:prstGeom prst="rect">
            <a:avLst/>
          </a:prstGeom>
        </p:spPr>
      </p:pic>
      <p:pic>
        <p:nvPicPr>
          <p:cNvPr id="6" name="Obraz 5">
            <a:extLst>
              <a:ext uri="{FF2B5EF4-FFF2-40B4-BE49-F238E27FC236}">
                <a16:creationId xmlns:a16="http://schemas.microsoft.com/office/drawing/2014/main" id="{ECFAB25A-BCC5-4A16-B54D-102CF1B135BD}"/>
              </a:ext>
              <a:ext uri="{C183D7F6-B498-43B3-948B-1728B52AA6E4}">
                <adec:decorative xmlns:adec="http://schemas.microsoft.com/office/drawing/2017/decorative" val="1"/>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4096"/>
          <a:stretch/>
        </p:blipFill>
        <p:spPr bwMode="auto">
          <a:xfrm>
            <a:off x="7076732" y="2277698"/>
            <a:ext cx="2618529" cy="2139862"/>
          </a:xfrm>
          <a:prstGeom prst="rect">
            <a:avLst/>
          </a:prstGeom>
          <a:ln w="28575">
            <a:noFill/>
          </a:ln>
        </p:spPr>
      </p:pic>
    </p:spTree>
    <p:extLst>
      <p:ext uri="{BB962C8B-B14F-4D97-AF65-F5344CB8AC3E}">
        <p14:creationId xmlns:p14="http://schemas.microsoft.com/office/powerpoint/2010/main" val="35550891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DF065-359A-663F-3789-07EB5906C83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69C41F3-54F2-835B-C065-A9B8B5DED34E}"/>
              </a:ext>
            </a:extLst>
          </p:cNvPr>
          <p:cNvSpPr>
            <a:spLocks noGrp="1"/>
          </p:cNvSpPr>
          <p:nvPr>
            <p:ph type="title"/>
          </p:nvPr>
        </p:nvSpPr>
        <p:spPr/>
        <p:txBody>
          <a:bodyPr>
            <a:normAutofit fontScale="90000"/>
          </a:bodyPr>
          <a:lstStyle/>
          <a:p>
            <a:r>
              <a:rPr lang="pl-PL" dirty="0"/>
              <a:t>Bariery architektoniczne dla osób z niepełnosprawnością ruchu (przykłady) (1 z 2) </a:t>
            </a:r>
          </a:p>
        </p:txBody>
      </p:sp>
      <p:sp>
        <p:nvSpPr>
          <p:cNvPr id="3" name="Symbol zastępczy zawartości 2">
            <a:extLst>
              <a:ext uri="{FF2B5EF4-FFF2-40B4-BE49-F238E27FC236}">
                <a16:creationId xmlns:a16="http://schemas.microsoft.com/office/drawing/2014/main" id="{681FDF61-FBEC-FB26-5DB2-3CC0B7036D43}"/>
              </a:ext>
            </a:extLst>
          </p:cNvPr>
          <p:cNvSpPr>
            <a:spLocks noGrp="1"/>
          </p:cNvSpPr>
          <p:nvPr>
            <p:ph idx="1"/>
          </p:nvPr>
        </p:nvSpPr>
        <p:spPr>
          <a:xfrm>
            <a:off x="838200" y="1825624"/>
            <a:ext cx="10515600" cy="4778375"/>
          </a:xfrm>
        </p:spPr>
        <p:txBody>
          <a:bodyPr>
            <a:normAutofit/>
          </a:bodyPr>
          <a:lstStyle/>
          <a:p>
            <a:pPr marL="0" indent="0">
              <a:lnSpc>
                <a:spcPct val="120000"/>
              </a:lnSpc>
              <a:spcAft>
                <a:spcPts val="600"/>
              </a:spcAft>
              <a:buNone/>
            </a:pPr>
            <a:r>
              <a:rPr lang="pl-PL" dirty="0">
                <a:effectLst/>
                <a:ea typeface="Calibri" panose="020F0502020204030204" pitchFamily="34" charset="0"/>
                <a:cs typeface="Times New Roman" panose="02020603050405020304" pitchFamily="18" charset="0"/>
              </a:rPr>
              <a:t>Osoby te mogą napotkać trudności m.in. w:</a:t>
            </a:r>
          </a:p>
          <a:p>
            <a:pPr marL="342900" lvl="0" indent="-342900">
              <a:lnSpc>
                <a:spcPct val="120000"/>
              </a:lnSpc>
              <a:spcAft>
                <a:spcPts val="2400"/>
              </a:spcAft>
              <a:buFont typeface="Symbol" panose="05050102010706020507" pitchFamily="18" charset="2"/>
              <a:buChar char=""/>
            </a:pPr>
            <a:r>
              <a:rPr lang="pl-PL" b="1" dirty="0">
                <a:ea typeface="Calibri" panose="020F0502020204030204" pitchFamily="34" charset="0"/>
                <a:cs typeface="Times New Roman" panose="02020603050405020304" pitchFamily="18" charset="0"/>
              </a:rPr>
              <a:t>d</a:t>
            </a:r>
            <a:r>
              <a:rPr lang="pl-PL" b="1" dirty="0">
                <a:effectLst/>
                <a:ea typeface="Calibri" panose="020F0502020204030204" pitchFamily="34" charset="0"/>
                <a:cs typeface="Times New Roman" panose="02020603050405020304" pitchFamily="18" charset="0"/>
              </a:rPr>
              <a:t>otarciu do budynku </a:t>
            </a:r>
            <a:r>
              <a:rPr lang="pl-PL" dirty="0">
                <a:effectLst/>
                <a:ea typeface="Calibri" panose="020F0502020204030204" pitchFamily="34" charset="0"/>
                <a:cs typeface="Times New Roman" panose="02020603050405020304" pitchFamily="18" charset="0"/>
              </a:rPr>
              <a:t>m.in.: wysokie krawężniki przy przejściach dla pieszych, nawierzchnia wyłożona kostką brukową/ łupaną, nierówny (np.</a:t>
            </a:r>
            <a:r>
              <a:rPr lang="pl-PL" dirty="0">
                <a:ea typeface="Calibri" panose="020F0502020204030204" pitchFamily="34" charset="0"/>
                <a:cs typeface="Times New Roman" panose="02020603050405020304" pitchFamily="18" charset="0"/>
              </a:rPr>
              <a:t> </a:t>
            </a:r>
            <a:r>
              <a:rPr lang="pl-PL" dirty="0">
                <a:effectLst/>
                <a:ea typeface="Calibri" panose="020F0502020204030204" pitchFamily="34" charset="0"/>
                <a:cs typeface="Times New Roman" panose="02020603050405020304" pitchFamily="18" charset="0"/>
              </a:rPr>
              <a:t>zniszczony) chodnik, nachylenia nawierzchni, wąskie ciągi komunikacyjne </a:t>
            </a:r>
          </a:p>
          <a:p>
            <a:pPr marL="342900" lvl="0" indent="-342900">
              <a:lnSpc>
                <a:spcPct val="120000"/>
              </a:lnSpc>
              <a:buFont typeface="Symbol" panose="05050102010706020507" pitchFamily="18" charset="2"/>
              <a:buChar char=""/>
            </a:pPr>
            <a:r>
              <a:rPr lang="pl-PL" b="1" dirty="0">
                <a:ea typeface="Calibri" panose="020F0502020204030204" pitchFamily="34" charset="0"/>
                <a:cs typeface="Times New Roman" panose="02020603050405020304" pitchFamily="18" charset="0"/>
              </a:rPr>
              <a:t>wejściu</a:t>
            </a:r>
            <a:r>
              <a:rPr lang="pl-PL" b="1" dirty="0">
                <a:effectLst/>
                <a:ea typeface="Calibri" panose="020F0502020204030204" pitchFamily="34" charset="0"/>
                <a:cs typeface="Times New Roman" panose="02020603050405020304" pitchFamily="18" charset="0"/>
              </a:rPr>
              <a:t> do budynku </a:t>
            </a:r>
            <a:r>
              <a:rPr lang="pl-PL" dirty="0">
                <a:effectLst/>
                <a:ea typeface="Calibri" panose="020F0502020204030204" pitchFamily="34" charset="0"/>
                <a:cs typeface="Times New Roman" panose="02020603050405020304" pitchFamily="18" charset="0"/>
              </a:rPr>
              <a:t>m.in.: brak podjazdu, wysokie schody, brak poręczy przy schodach, śliskie nawierzchnie (niedostosowane do warunków zewnętrznych), ciężkie drzwi, itp.</a:t>
            </a:r>
          </a:p>
        </p:txBody>
      </p:sp>
    </p:spTree>
    <p:extLst>
      <p:ext uri="{BB962C8B-B14F-4D97-AF65-F5344CB8AC3E}">
        <p14:creationId xmlns:p14="http://schemas.microsoft.com/office/powerpoint/2010/main" val="3449570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B20D005B-41B6-8E21-3BE2-BA09C14DFCFA}"/>
              </a:ext>
            </a:extLst>
          </p:cNvPr>
          <p:cNvSpPr>
            <a:spLocks noGrp="1"/>
          </p:cNvSpPr>
          <p:nvPr>
            <p:ph type="title"/>
          </p:nvPr>
        </p:nvSpPr>
        <p:spPr/>
        <p:txBody>
          <a:bodyPr/>
          <a:lstStyle/>
          <a:p>
            <a:r>
              <a:rPr lang="pl-PL" dirty="0"/>
              <a:t>Przykłady wejść</a:t>
            </a:r>
          </a:p>
        </p:txBody>
      </p:sp>
      <p:pic>
        <p:nvPicPr>
          <p:cNvPr id="4" name="Symbol zastępczy zawartości 3" descr="szerokie schody na wejściu do budynku, zamontowana obu stronna śródporęcz">
            <a:extLst>
              <a:ext uri="{FF2B5EF4-FFF2-40B4-BE49-F238E27FC236}">
                <a16:creationId xmlns:a16="http://schemas.microsoft.com/office/drawing/2014/main" id="{73A50B3A-9E64-8195-95F4-84E0921D5FF8}"/>
              </a:ext>
            </a:extLst>
          </p:cNvPr>
          <p:cNvPicPr>
            <a:picLocks noGrp="1" noChangeAspect="1"/>
          </p:cNvPicPr>
          <p:nvPr>
            <p:ph idx="1"/>
          </p:nvPr>
        </p:nvPicPr>
        <p:blipFill>
          <a:blip r:embed="rId3"/>
          <a:stretch>
            <a:fillRect/>
          </a:stretch>
        </p:blipFill>
        <p:spPr>
          <a:xfrm>
            <a:off x="387441" y="1724025"/>
            <a:ext cx="5562600" cy="4171950"/>
          </a:xfrm>
          <a:prstGeom prst="rect">
            <a:avLst/>
          </a:prstGeom>
          <a:ln w="19050">
            <a:solidFill>
              <a:schemeClr val="tx1"/>
            </a:solidFill>
          </a:ln>
        </p:spPr>
      </p:pic>
      <p:pic>
        <p:nvPicPr>
          <p:cNvPr id="7" name="Obraz 6" descr="wejście do bloku, dwa stopnie, obok nieprawidłowa pochylnia">
            <a:extLst>
              <a:ext uri="{FF2B5EF4-FFF2-40B4-BE49-F238E27FC236}">
                <a16:creationId xmlns:a16="http://schemas.microsoft.com/office/drawing/2014/main" id="{F6D870AA-B1EE-8389-6C3F-B3CE898BC03E}"/>
              </a:ext>
            </a:extLst>
          </p:cNvPr>
          <p:cNvPicPr>
            <a:picLocks noChangeAspect="1"/>
          </p:cNvPicPr>
          <p:nvPr/>
        </p:nvPicPr>
        <p:blipFill>
          <a:blip r:embed="rId4"/>
          <a:stretch>
            <a:fillRect/>
          </a:stretch>
        </p:blipFill>
        <p:spPr>
          <a:xfrm>
            <a:off x="6146761" y="1724026"/>
            <a:ext cx="5770548" cy="4171950"/>
          </a:xfrm>
          <a:prstGeom prst="rect">
            <a:avLst/>
          </a:prstGeom>
          <a:ln w="19050">
            <a:solidFill>
              <a:schemeClr val="tx1"/>
            </a:solidFill>
          </a:ln>
        </p:spPr>
      </p:pic>
    </p:spTree>
    <p:extLst>
      <p:ext uri="{BB962C8B-B14F-4D97-AF65-F5344CB8AC3E}">
        <p14:creationId xmlns:p14="http://schemas.microsoft.com/office/powerpoint/2010/main" val="37773557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DE9BA2AA-46DF-EE9D-6844-424F36BD1254}"/>
              </a:ext>
            </a:extLst>
          </p:cNvPr>
          <p:cNvSpPr>
            <a:spLocks noGrp="1"/>
          </p:cNvSpPr>
          <p:nvPr>
            <p:ph type="title"/>
          </p:nvPr>
        </p:nvSpPr>
        <p:spPr/>
        <p:txBody>
          <a:bodyPr/>
          <a:lstStyle/>
          <a:p>
            <a:r>
              <a:rPr lang="pl-PL" dirty="0" err="1"/>
              <a:t>Przykłądy</a:t>
            </a:r>
            <a:r>
              <a:rPr lang="pl-PL" dirty="0"/>
              <a:t> pochylni</a:t>
            </a:r>
          </a:p>
        </p:txBody>
      </p:sp>
      <p:sp>
        <p:nvSpPr>
          <p:cNvPr id="3" name="Symbol zastępczy zawartości 2">
            <a:extLst>
              <a:ext uri="{FF2B5EF4-FFF2-40B4-BE49-F238E27FC236}">
                <a16:creationId xmlns:a16="http://schemas.microsoft.com/office/drawing/2014/main" id="{21FFF633-BF04-3D2B-87EA-63F32463C36D}"/>
              </a:ext>
            </a:extLst>
          </p:cNvPr>
          <p:cNvSpPr>
            <a:spLocks noGrp="1"/>
          </p:cNvSpPr>
          <p:nvPr>
            <p:ph idx="1"/>
          </p:nvPr>
        </p:nvSpPr>
        <p:spPr/>
        <p:txBody>
          <a:bodyPr/>
          <a:lstStyle/>
          <a:p>
            <a:endParaRPr lang="pl-PL"/>
          </a:p>
        </p:txBody>
      </p:sp>
      <p:pic>
        <p:nvPicPr>
          <p:cNvPr id="4" name="Symbol zastępczy zawartości 3" descr="nieprawidłowa pochylnia, brak poręczy, krawężników, nawierzchnia z kostki łupanej">
            <a:extLst>
              <a:ext uri="{FF2B5EF4-FFF2-40B4-BE49-F238E27FC236}">
                <a16:creationId xmlns:a16="http://schemas.microsoft.com/office/drawing/2014/main" id="{31D193A3-37E9-BDC3-68B6-8CE8A7EDEE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50" y="1332790"/>
            <a:ext cx="6246151" cy="4685579"/>
          </a:xfrm>
          <a:prstGeom prst="rect">
            <a:avLst/>
          </a:prstGeom>
          <a:ln w="19050">
            <a:solidFill>
              <a:schemeClr val="tx1"/>
            </a:solidFill>
          </a:ln>
        </p:spPr>
      </p:pic>
      <p:pic>
        <p:nvPicPr>
          <p:cNvPr id="8" name="Obraz 7" descr="poprawnie zainstalowana pochylnia: poręcze na dwóch wysokościach, rozstaw poręczy prawidłowy, nachylenie również, prawidłowo wykonane spoczniki przy zmianie kierunku pochylni, krawężniki po obu stronach, nawierzchnia - kostka bez fazy ">
            <a:extLst>
              <a:ext uri="{FF2B5EF4-FFF2-40B4-BE49-F238E27FC236}">
                <a16:creationId xmlns:a16="http://schemas.microsoft.com/office/drawing/2014/main" id="{8FDACEAC-B5DF-92EA-881D-91B81FF4575C}"/>
              </a:ext>
            </a:extLst>
          </p:cNvPr>
          <p:cNvPicPr>
            <a:picLocks noChangeAspect="1"/>
          </p:cNvPicPr>
          <p:nvPr/>
        </p:nvPicPr>
        <p:blipFill>
          <a:blip r:embed="rId4"/>
          <a:stretch>
            <a:fillRect/>
          </a:stretch>
        </p:blipFill>
        <p:spPr>
          <a:xfrm rot="5400000">
            <a:off x="6235080" y="1107834"/>
            <a:ext cx="5612040" cy="4209030"/>
          </a:xfrm>
          <a:prstGeom prst="rect">
            <a:avLst/>
          </a:prstGeom>
          <a:ln w="19050">
            <a:solidFill>
              <a:schemeClr val="tx1"/>
            </a:solidFill>
          </a:ln>
        </p:spPr>
      </p:pic>
    </p:spTree>
    <p:extLst>
      <p:ext uri="{BB962C8B-B14F-4D97-AF65-F5344CB8AC3E}">
        <p14:creationId xmlns:p14="http://schemas.microsoft.com/office/powerpoint/2010/main" val="39179344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7505BB88-4B63-B355-E938-1F1BC11C2FCB}"/>
              </a:ext>
            </a:extLst>
          </p:cNvPr>
          <p:cNvSpPr>
            <a:spLocks noGrp="1"/>
          </p:cNvSpPr>
          <p:nvPr>
            <p:ph type="title"/>
          </p:nvPr>
        </p:nvSpPr>
        <p:spPr/>
        <p:txBody>
          <a:bodyPr/>
          <a:lstStyle/>
          <a:p>
            <a:r>
              <a:rPr lang="pl-PL" dirty="0"/>
              <a:t>Przykłady podnośników</a:t>
            </a:r>
          </a:p>
        </p:txBody>
      </p:sp>
      <p:pic>
        <p:nvPicPr>
          <p:cNvPr id="4" name="Symbol zastępczy zawartości 3" descr="Podnośnik pionowy umożlwiający osobie na wózku pokonanie schodów.">
            <a:extLst>
              <a:ext uri="{FF2B5EF4-FFF2-40B4-BE49-F238E27FC236}">
                <a16:creationId xmlns:a16="http://schemas.microsoft.com/office/drawing/2014/main" id="{91A12C15-0A1A-C4C5-A3EA-D2A46FFB73F9}"/>
              </a:ext>
            </a:extLst>
          </p:cNvPr>
          <p:cNvPicPr>
            <a:picLocks noGrp="1" noChangeAspect="1"/>
          </p:cNvPicPr>
          <p:nvPr>
            <p:ph idx="1"/>
          </p:nvPr>
        </p:nvPicPr>
        <p:blipFill rotWithShape="1">
          <a:blip r:embed="rId3"/>
          <a:srcRect l="-74" t="281" r="74" b="7310"/>
          <a:stretch/>
        </p:blipFill>
        <p:spPr>
          <a:xfrm>
            <a:off x="806710" y="341842"/>
            <a:ext cx="5491787" cy="5554133"/>
          </a:xfrm>
          <a:prstGeom prst="rect">
            <a:avLst/>
          </a:prstGeom>
          <a:ln w="19050">
            <a:solidFill>
              <a:schemeClr val="tx1"/>
            </a:solidFill>
          </a:ln>
        </p:spPr>
      </p:pic>
      <p:pic>
        <p:nvPicPr>
          <p:cNvPr id="5" name="Obraz 4" descr="platforma przyschodowa">
            <a:extLst>
              <a:ext uri="{FF2B5EF4-FFF2-40B4-BE49-F238E27FC236}">
                <a16:creationId xmlns:a16="http://schemas.microsoft.com/office/drawing/2014/main" id="{8399F209-8AF4-1A25-4BD3-53282DA0C921}"/>
              </a:ext>
            </a:extLst>
          </p:cNvPr>
          <p:cNvPicPr>
            <a:picLocks noChangeAspect="1"/>
          </p:cNvPicPr>
          <p:nvPr/>
        </p:nvPicPr>
        <p:blipFill>
          <a:blip r:embed="rId4"/>
          <a:stretch>
            <a:fillRect/>
          </a:stretch>
        </p:blipFill>
        <p:spPr>
          <a:xfrm>
            <a:off x="6421120" y="352002"/>
            <a:ext cx="4165600" cy="5554133"/>
          </a:xfrm>
          <a:prstGeom prst="rect">
            <a:avLst/>
          </a:prstGeom>
          <a:ln w="19050">
            <a:solidFill>
              <a:schemeClr val="tx1"/>
            </a:solidFill>
          </a:ln>
        </p:spPr>
      </p:pic>
    </p:spTree>
    <p:extLst>
      <p:ext uri="{BB962C8B-B14F-4D97-AF65-F5344CB8AC3E}">
        <p14:creationId xmlns:p14="http://schemas.microsoft.com/office/powerpoint/2010/main" val="14095471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1A777F-CCF2-39C4-60BB-198EC6534775}"/>
              </a:ext>
            </a:extLst>
          </p:cNvPr>
          <p:cNvSpPr>
            <a:spLocks noGrp="1"/>
          </p:cNvSpPr>
          <p:nvPr>
            <p:ph type="title"/>
          </p:nvPr>
        </p:nvSpPr>
        <p:spPr/>
        <p:txBody>
          <a:bodyPr/>
          <a:lstStyle/>
          <a:p>
            <a:r>
              <a:rPr lang="pl-PL" dirty="0"/>
              <a:t>Warto obejrzeć (3)</a:t>
            </a:r>
          </a:p>
        </p:txBody>
      </p:sp>
      <p:sp>
        <p:nvSpPr>
          <p:cNvPr id="3" name="Symbol zastępczy zawartości 2">
            <a:extLst>
              <a:ext uri="{FF2B5EF4-FFF2-40B4-BE49-F238E27FC236}">
                <a16:creationId xmlns:a16="http://schemas.microsoft.com/office/drawing/2014/main" id="{E58E053E-397D-6B7B-A3FC-3D9219CDC322}"/>
              </a:ext>
            </a:extLst>
          </p:cNvPr>
          <p:cNvSpPr>
            <a:spLocks noGrp="1"/>
          </p:cNvSpPr>
          <p:nvPr>
            <p:ph idx="1"/>
          </p:nvPr>
        </p:nvSpPr>
        <p:spPr/>
        <p:txBody>
          <a:bodyPr/>
          <a:lstStyle/>
          <a:p>
            <a:r>
              <a:rPr lang="pl-PL" dirty="0" err="1">
                <a:hlinkClick r:id="rId2"/>
              </a:rPr>
              <a:t>Schodołaz</a:t>
            </a:r>
            <a:r>
              <a:rPr lang="pl-PL" dirty="0">
                <a:hlinkClick r:id="rId2"/>
              </a:rPr>
              <a:t> – film pokazujący, dlaczego </a:t>
            </a:r>
            <a:r>
              <a:rPr lang="pl-PL" dirty="0" err="1">
                <a:hlinkClick r:id="rId2"/>
              </a:rPr>
              <a:t>schodołaz</a:t>
            </a:r>
            <a:r>
              <a:rPr lang="pl-PL" dirty="0">
                <a:hlinkClick r:id="rId2"/>
              </a:rPr>
              <a:t> nie jest rozwiązaniem </a:t>
            </a:r>
            <a:r>
              <a:rPr lang="pl-PL" dirty="0" err="1">
                <a:hlinkClick r:id="rId2"/>
              </a:rPr>
              <a:t>dostępnościowym</a:t>
            </a:r>
            <a:endParaRPr lang="pl-PL" dirty="0"/>
          </a:p>
        </p:txBody>
      </p:sp>
      <p:pic>
        <p:nvPicPr>
          <p:cNvPr id="4" name="Obraz 3">
            <a:extLst>
              <a:ext uri="{FF2B5EF4-FFF2-40B4-BE49-F238E27FC236}">
                <a16:creationId xmlns:a16="http://schemas.microsoft.com/office/drawing/2014/main" id="{A16699A4-5801-2497-2E09-A9CA6C0C14F9}"/>
              </a:ext>
              <a:ext uri="{C183D7F6-B498-43B3-948B-1728B52AA6E4}">
                <adec:decorative xmlns:adec="http://schemas.microsoft.com/office/drawing/2017/decorative" val="1"/>
              </a:ext>
            </a:extLst>
          </p:cNvPr>
          <p:cNvPicPr>
            <a:picLocks noChangeAspect="1"/>
          </p:cNvPicPr>
          <p:nvPr/>
        </p:nvPicPr>
        <p:blipFill rotWithShape="1">
          <a:blip r:embed="rId3"/>
          <a:srcRect l="10478"/>
          <a:stretch/>
        </p:blipFill>
        <p:spPr>
          <a:xfrm>
            <a:off x="5566044" y="2918129"/>
            <a:ext cx="5787756" cy="3258834"/>
          </a:xfrm>
          <a:prstGeom prst="rect">
            <a:avLst/>
          </a:prstGeom>
          <a:ln>
            <a:solidFill>
              <a:schemeClr val="tx1"/>
            </a:solidFill>
          </a:ln>
        </p:spPr>
      </p:pic>
    </p:spTree>
    <p:extLst>
      <p:ext uri="{BB962C8B-B14F-4D97-AF65-F5344CB8AC3E}">
        <p14:creationId xmlns:p14="http://schemas.microsoft.com/office/powerpoint/2010/main" val="5101561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3ACCA2-6839-455D-98A1-E7227A22EE80}"/>
              </a:ext>
            </a:extLst>
          </p:cNvPr>
          <p:cNvSpPr>
            <a:spLocks noGrp="1"/>
          </p:cNvSpPr>
          <p:nvPr>
            <p:ph type="title"/>
          </p:nvPr>
        </p:nvSpPr>
        <p:spPr/>
        <p:txBody>
          <a:bodyPr>
            <a:normAutofit fontScale="90000"/>
          </a:bodyPr>
          <a:lstStyle/>
          <a:p>
            <a:r>
              <a:rPr lang="pl-PL" dirty="0"/>
              <a:t>Bariery architektoniczne dla osób z niepełnosprawnością ruchu (przykłady) (2 z 2)</a:t>
            </a:r>
          </a:p>
        </p:txBody>
      </p:sp>
      <p:sp>
        <p:nvSpPr>
          <p:cNvPr id="3" name="Symbol zastępczy zawartości 2">
            <a:extLst>
              <a:ext uri="{FF2B5EF4-FFF2-40B4-BE49-F238E27FC236}">
                <a16:creationId xmlns:a16="http://schemas.microsoft.com/office/drawing/2014/main" id="{FDF53349-6886-451B-B869-8A14CE6291D3}"/>
              </a:ext>
            </a:extLst>
          </p:cNvPr>
          <p:cNvSpPr>
            <a:spLocks noGrp="1"/>
          </p:cNvSpPr>
          <p:nvPr>
            <p:ph idx="1"/>
          </p:nvPr>
        </p:nvSpPr>
        <p:spPr>
          <a:xfrm>
            <a:off x="838200" y="1825624"/>
            <a:ext cx="10515600" cy="4778375"/>
          </a:xfrm>
        </p:spPr>
        <p:txBody>
          <a:bodyPr>
            <a:normAutofit/>
          </a:bodyPr>
          <a:lstStyle/>
          <a:p>
            <a:pPr marL="0" indent="0">
              <a:lnSpc>
                <a:spcPct val="120000"/>
              </a:lnSpc>
              <a:spcAft>
                <a:spcPts val="600"/>
              </a:spcAft>
              <a:buNone/>
            </a:pPr>
            <a:r>
              <a:rPr lang="pl-PL" dirty="0">
                <a:effectLst/>
                <a:ea typeface="Calibri" panose="020F0502020204030204" pitchFamily="34" charset="0"/>
                <a:cs typeface="Times New Roman" panose="02020603050405020304" pitchFamily="18" charset="0"/>
              </a:rPr>
              <a:t>Osoby te mogą napotkać trudności m.in. w (cd.):</a:t>
            </a:r>
          </a:p>
          <a:p>
            <a:pPr marL="342900" lvl="0" indent="-342900">
              <a:lnSpc>
                <a:spcPct val="120000"/>
              </a:lnSpc>
              <a:spcAft>
                <a:spcPts val="2400"/>
              </a:spcAft>
              <a:buFont typeface="Symbol" panose="05050102010706020507" pitchFamily="18" charset="2"/>
              <a:buChar char=""/>
            </a:pPr>
            <a:r>
              <a:rPr lang="pl-PL" b="1" dirty="0">
                <a:effectLst/>
                <a:ea typeface="Calibri" panose="020F0502020204030204" pitchFamily="34" charset="0"/>
                <a:cs typeface="Times New Roman" panose="02020603050405020304" pitchFamily="18" charset="0"/>
              </a:rPr>
              <a:t>poruszaniu się po budynku</a:t>
            </a:r>
            <a:r>
              <a:rPr lang="pl-PL" dirty="0">
                <a:effectLst/>
                <a:ea typeface="Calibri" panose="020F0502020204030204" pitchFamily="34" charset="0"/>
                <a:cs typeface="Times New Roman" panose="02020603050405020304" pitchFamily="18" charset="0"/>
              </a:rPr>
              <a:t> m.in.: brak windy, </a:t>
            </a:r>
            <a:r>
              <a:rPr lang="pl-PL" dirty="0">
                <a:ea typeface="Calibri" panose="020F0502020204030204" pitchFamily="34" charset="0"/>
                <a:cs typeface="Times New Roman" panose="02020603050405020304" pitchFamily="18" charset="0"/>
              </a:rPr>
              <a:t>grube wykładziny</a:t>
            </a:r>
            <a:r>
              <a:rPr lang="pl-PL" dirty="0">
                <a:effectLst/>
                <a:ea typeface="Calibri" panose="020F0502020204030204" pitchFamily="34" charset="0"/>
                <a:cs typeface="Times New Roman" panose="02020603050405020304" pitchFamily="18" charset="0"/>
              </a:rPr>
              <a:t>, wysokie progi, za wąskie przejścia/ drzwi/ pomieszczenia</a:t>
            </a:r>
          </a:p>
          <a:p>
            <a:pPr marL="342900" lvl="0" indent="-342900">
              <a:lnSpc>
                <a:spcPct val="120000"/>
              </a:lnSpc>
              <a:buFont typeface="Symbol" panose="05050102010706020507" pitchFamily="18" charset="2"/>
              <a:buChar char=""/>
            </a:pPr>
            <a:r>
              <a:rPr lang="pl-PL" b="1" dirty="0">
                <a:effectLst/>
                <a:ea typeface="Calibri" panose="020F0502020204030204" pitchFamily="34" charset="0"/>
                <a:cs typeface="Times New Roman" panose="02020603050405020304" pitchFamily="18" charset="0"/>
              </a:rPr>
              <a:t>korzystaniu z przestrzeni</a:t>
            </a:r>
            <a:r>
              <a:rPr lang="pl-PL" dirty="0">
                <a:effectLst/>
                <a:ea typeface="Calibri" panose="020F0502020204030204" pitchFamily="34" charset="0"/>
                <a:cs typeface="Times New Roman" panose="02020603050405020304" pitchFamily="18" charset="0"/>
              </a:rPr>
              <a:t>, </a:t>
            </a:r>
            <a:r>
              <a:rPr lang="pl-PL" b="1" dirty="0">
                <a:effectLst/>
                <a:ea typeface="Calibri" panose="020F0502020204030204" pitchFamily="34" charset="0"/>
                <a:cs typeface="Times New Roman" panose="02020603050405020304" pitchFamily="18" charset="0"/>
              </a:rPr>
              <a:t>przedmiotów</a:t>
            </a:r>
            <a:r>
              <a:rPr lang="pl-PL" dirty="0">
                <a:effectLst/>
                <a:ea typeface="Calibri" panose="020F0502020204030204" pitchFamily="34" charset="0"/>
                <a:cs typeface="Times New Roman" panose="02020603050405020304" pitchFamily="18" charset="0"/>
              </a:rPr>
              <a:t> </a:t>
            </a:r>
            <a:r>
              <a:rPr lang="pl-PL" dirty="0">
                <a:ea typeface="Calibri" panose="020F0502020204030204" pitchFamily="34" charset="0"/>
                <a:cs typeface="Times New Roman" panose="02020603050405020304" pitchFamily="18" charset="0"/>
              </a:rPr>
              <a:t>m.in.: </a:t>
            </a:r>
            <a:r>
              <a:rPr lang="pl-PL" dirty="0">
                <a:effectLst/>
                <a:ea typeface="Calibri" panose="020F0502020204030204" pitchFamily="34" charset="0"/>
                <a:cs typeface="Times New Roman" panose="02020603050405020304" pitchFamily="18" charset="0"/>
              </a:rPr>
              <a:t>za wysokie blaty np. w punktach obsługi, brak dostosowanego miejsca w sali szkoleniowej, brak dostosowanej toalety, za wysoko umieszczone przedmioty/ włączniki światła, itp.</a:t>
            </a:r>
          </a:p>
        </p:txBody>
      </p:sp>
    </p:spTree>
    <p:extLst>
      <p:ext uri="{BB962C8B-B14F-4D97-AF65-F5344CB8AC3E}">
        <p14:creationId xmlns:p14="http://schemas.microsoft.com/office/powerpoint/2010/main" val="5583704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hidden="1">
            <a:extLst>
              <a:ext uri="{FF2B5EF4-FFF2-40B4-BE49-F238E27FC236}">
                <a16:creationId xmlns:a16="http://schemas.microsoft.com/office/drawing/2014/main" id="{DF85B726-5EB0-ED82-1301-7FC7149E15DC}"/>
              </a:ext>
            </a:extLst>
          </p:cNvPr>
          <p:cNvSpPr>
            <a:spLocks noGrp="1"/>
          </p:cNvSpPr>
          <p:nvPr>
            <p:ph type="title"/>
          </p:nvPr>
        </p:nvSpPr>
        <p:spPr/>
        <p:txBody>
          <a:bodyPr/>
          <a:lstStyle/>
          <a:p>
            <a:r>
              <a:rPr lang="pl-PL" dirty="0" err="1"/>
              <a:t>Przykłądy</a:t>
            </a:r>
            <a:r>
              <a:rPr lang="pl-PL" dirty="0"/>
              <a:t> wind</a:t>
            </a:r>
          </a:p>
        </p:txBody>
      </p:sp>
      <p:pic>
        <p:nvPicPr>
          <p:cNvPr id="4" name="Symbol zastępczy zawartości 4" descr="przykład niedostosowanej windy - brak lustra, zbyt małe wymiary, nieprawidłowy panel sterowania">
            <a:extLst>
              <a:ext uri="{FF2B5EF4-FFF2-40B4-BE49-F238E27FC236}">
                <a16:creationId xmlns:a16="http://schemas.microsoft.com/office/drawing/2014/main" id="{ACD999A6-D887-264C-7DD1-2DBAC73B7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807" y="1032510"/>
            <a:ext cx="3593632" cy="4792980"/>
          </a:xfrm>
          <a:prstGeom prst="rect">
            <a:avLst/>
          </a:prstGeom>
          <a:ln w="19050">
            <a:solidFill>
              <a:schemeClr val="tx1"/>
            </a:solidFill>
          </a:ln>
        </p:spPr>
      </p:pic>
      <p:pic>
        <p:nvPicPr>
          <p:cNvPr id="6" name="Symbol zastępczy zawartości 5" descr="Widna przystosowana dla osób na wózkach. Szerkie automatyczne drzwi, porecze po oby stronach. lustro naprzeciwko.">
            <a:extLst>
              <a:ext uri="{FF2B5EF4-FFF2-40B4-BE49-F238E27FC236}">
                <a16:creationId xmlns:a16="http://schemas.microsoft.com/office/drawing/2014/main" id="{23EE4BB2-B4F6-9CFB-4FC6-50E6A354EF3B}"/>
              </a:ext>
            </a:extLst>
          </p:cNvPr>
          <p:cNvPicPr>
            <a:picLocks noGrp="1" noChangeAspect="1"/>
          </p:cNvPicPr>
          <p:nvPr>
            <p:ph idx="1"/>
          </p:nvPr>
        </p:nvPicPr>
        <p:blipFill>
          <a:blip r:embed="rId4"/>
          <a:stretch>
            <a:fillRect/>
          </a:stretch>
        </p:blipFill>
        <p:spPr>
          <a:xfrm>
            <a:off x="4747005" y="1030164"/>
            <a:ext cx="2697990" cy="4793855"/>
          </a:xfrm>
          <a:prstGeom prst="rect">
            <a:avLst/>
          </a:prstGeom>
          <a:ln w="19050">
            <a:solidFill>
              <a:schemeClr val="tx1"/>
            </a:solidFill>
          </a:ln>
        </p:spPr>
      </p:pic>
      <p:pic>
        <p:nvPicPr>
          <p:cNvPr id="5" name="Obraz 4" descr="prawidłowa kabina windy">
            <a:extLst>
              <a:ext uri="{FF2B5EF4-FFF2-40B4-BE49-F238E27FC236}">
                <a16:creationId xmlns:a16="http://schemas.microsoft.com/office/drawing/2014/main" id="{B831A533-1E8F-01D1-BCFC-1B22CAC890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8563" y="1032510"/>
            <a:ext cx="3593632" cy="4791509"/>
          </a:xfrm>
          <a:prstGeom prst="rect">
            <a:avLst/>
          </a:prstGeom>
          <a:ln w="19050">
            <a:solidFill>
              <a:schemeClr val="tx1"/>
            </a:solidFill>
          </a:ln>
        </p:spPr>
      </p:pic>
    </p:spTree>
    <p:extLst>
      <p:ext uri="{BB962C8B-B14F-4D97-AF65-F5344CB8AC3E}">
        <p14:creationId xmlns:p14="http://schemas.microsoft.com/office/powerpoint/2010/main" val="326798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2A2B8450-D67A-45F3-81D6-1CAC46C59238}:1093"/>
</p:tagLst>
</file>

<file path=ppt/tags/tag2.xml><?xml version="1.0" encoding="utf-8"?>
<p:tagLst xmlns:a="http://schemas.openxmlformats.org/drawingml/2006/main" xmlns:r="http://schemas.openxmlformats.org/officeDocument/2006/relationships" xmlns:p="http://schemas.openxmlformats.org/presentationml/2006/main">
  <p:tag name="GENSWF_SLIDE_UID" val="{3E4B1EC9-F98F-4AC0-842C-C313D3C47897}:1067"/>
</p:tagLst>
</file>

<file path=ppt/tags/tag3.xml><?xml version="1.0" encoding="utf-8"?>
<p:tagLst xmlns:a="http://schemas.openxmlformats.org/drawingml/2006/main" xmlns:r="http://schemas.openxmlformats.org/officeDocument/2006/relationships" xmlns:p="http://schemas.openxmlformats.org/presentationml/2006/main">
  <p:tag name="GENSWF_SLIDE_UID" val="{83DFCE90-869B-47D8-B819-9A302C497F00}:1068"/>
</p:tagLst>
</file>

<file path=ppt/tags/tag4.xml><?xml version="1.0" encoding="utf-8"?>
<p:tagLst xmlns:a="http://schemas.openxmlformats.org/drawingml/2006/main" xmlns:r="http://schemas.openxmlformats.org/officeDocument/2006/relationships" xmlns:p="http://schemas.openxmlformats.org/presentationml/2006/main">
  <p:tag name="GENSWF_SLIDE_UID" val="{ACFB5755-FD5B-4937-862B-FDE6C77C5410}:1069"/>
</p:tagLst>
</file>

<file path=ppt/tags/tag5.xml><?xml version="1.0" encoding="utf-8"?>
<p:tagLst xmlns:a="http://schemas.openxmlformats.org/drawingml/2006/main" xmlns:r="http://schemas.openxmlformats.org/officeDocument/2006/relationships" xmlns:p="http://schemas.openxmlformats.org/presentationml/2006/main">
  <p:tag name="GENSWF_SLIDE_UID" val="{25CD74A5-4E3A-4A7F-BF4E-8AB52CC6C4BC}:1070"/>
</p:tagLst>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B wzór">
      <a:majorFont>
        <a:latin typeface="Verdana"/>
        <a:ea typeface=""/>
        <a:cs typeface=""/>
      </a:majorFont>
      <a:minorFont>
        <a:latin typeface="Tahoma"/>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15513</TotalTime>
  <Words>16010</Words>
  <Application>Microsoft Office PowerPoint</Application>
  <PresentationFormat>Panoramiczny</PresentationFormat>
  <Paragraphs>1742</Paragraphs>
  <Slides>360</Slides>
  <Notes>75</Notes>
  <HiddenSlides>0</HiddenSlides>
  <MMClips>0</MMClips>
  <ScaleCrop>false</ScaleCrop>
  <HeadingPairs>
    <vt:vector size="6" baseType="variant">
      <vt:variant>
        <vt:lpstr>Używane czcionki</vt:lpstr>
      </vt:variant>
      <vt:variant>
        <vt:i4>11</vt:i4>
      </vt:variant>
      <vt:variant>
        <vt:lpstr>Motyw</vt:lpstr>
      </vt:variant>
      <vt:variant>
        <vt:i4>1</vt:i4>
      </vt:variant>
      <vt:variant>
        <vt:lpstr>Tytuły slajdów</vt:lpstr>
      </vt:variant>
      <vt:variant>
        <vt:i4>360</vt:i4>
      </vt:variant>
    </vt:vector>
  </HeadingPairs>
  <TitlesOfParts>
    <vt:vector size="372" baseType="lpstr">
      <vt:lpstr>Microsoft YaHei</vt:lpstr>
      <vt:lpstr>Arial</vt:lpstr>
      <vt:lpstr>Calibri</vt:lpstr>
      <vt:lpstr>Open Sans</vt:lpstr>
      <vt:lpstr>Open Sans Bold</vt:lpstr>
      <vt:lpstr>Open Sans ExtraBold</vt:lpstr>
      <vt:lpstr>Symbol</vt:lpstr>
      <vt:lpstr>Tahoma</vt:lpstr>
      <vt:lpstr>Times New Roman</vt:lpstr>
      <vt:lpstr>Verdana</vt:lpstr>
      <vt:lpstr>Wingdings</vt:lpstr>
      <vt:lpstr>Motyw pakietu Office</vt:lpstr>
      <vt:lpstr>Warsztaty  dla Liderów Dostępności</vt:lpstr>
      <vt:lpstr>O projekcie</vt:lpstr>
      <vt:lpstr>Plan szkolenia (1 z 5)</vt:lpstr>
      <vt:lpstr>Plan szkolenia (2 z 5)</vt:lpstr>
      <vt:lpstr>Plan szkolenia (3 z 5)</vt:lpstr>
      <vt:lpstr>Plan szkolenia (4 z 5)</vt:lpstr>
      <vt:lpstr>Plan szkolenia (5 z 5)</vt:lpstr>
      <vt:lpstr>Moduł 1</vt:lpstr>
      <vt:lpstr>Wprowadzenie do dostępności</vt:lpstr>
      <vt:lpstr>O czym mówimy, kiedy mówimy o dostępności?</vt:lpstr>
      <vt:lpstr>O czym NIE mówimy, kiedy mówimy o dostępności? </vt:lpstr>
      <vt:lpstr>Najważniejsza zasada dostępności </vt:lpstr>
      <vt:lpstr>„Niezbędna dla niektórych, użyteczna dla wszystkich” (1 z 2)</vt:lpstr>
      <vt:lpstr>„Niezbędna dla niektórych, użyteczna dla wszystkich” (2 z 2)</vt:lpstr>
      <vt:lpstr>Dostępność usług edukacyjnych  (1 z 2)</vt:lpstr>
      <vt:lpstr>Dostępność usług edukacyjnych  (2 z 2)</vt:lpstr>
      <vt:lpstr>Dostępność – podsumowanie </vt:lpstr>
      <vt:lpstr>Sposoby zapewniania dostępności</vt:lpstr>
      <vt:lpstr>Projektowanie uniwersalne</vt:lpstr>
      <vt:lpstr>Zasady projektowania uniwersalnego</vt:lpstr>
      <vt:lpstr>Identyczne zastosowanie</vt:lpstr>
      <vt:lpstr>Elastyczność użycia</vt:lpstr>
      <vt:lpstr>Prosta i intuicyjna obsługa</vt:lpstr>
      <vt:lpstr>Zauważalna informacja</vt:lpstr>
      <vt:lpstr>Tolerancja dla błędów</vt:lpstr>
      <vt:lpstr>Niski poziom wysiłku</vt:lpstr>
      <vt:lpstr>Wymiary i przestrzeń dla podejścia i użycia</vt:lpstr>
      <vt:lpstr>Percepcja równości</vt:lpstr>
      <vt:lpstr>Racjonalne usprawnienia (1 z 2)</vt:lpstr>
      <vt:lpstr>Racjonalne usprawnienia (2 z 2)</vt:lpstr>
      <vt:lpstr>Projektowanie uniwersalne a racjonalne usprawnienia</vt:lpstr>
      <vt:lpstr>Dostęp alternatywny (1 z 2)</vt:lpstr>
      <vt:lpstr>Dostęp alternatywny (2 z 2)</vt:lpstr>
      <vt:lpstr>Ważne, żeby odróżniać:</vt:lpstr>
      <vt:lpstr>Kto naprawdę potrzebuje dostępności?</vt:lpstr>
      <vt:lpstr>Przykłady usług / produktów</vt:lpstr>
      <vt:lpstr>A zatem…</vt:lpstr>
      <vt:lpstr>Obszary zapewniania dostępności</vt:lpstr>
      <vt:lpstr>Trzy obszary dostępności</vt:lpstr>
      <vt:lpstr>Dostępność architektoniczna – wymagania minimalne</vt:lpstr>
      <vt:lpstr>Przykładowe grupy użytkowników dostępności</vt:lpstr>
      <vt:lpstr>Czym jest dostępność cyfrowa?</vt:lpstr>
      <vt:lpstr>Czego dotyczy dostępność cyfrowa?</vt:lpstr>
      <vt:lpstr>Dostępność cyfrowa – wymagania minimalne (1 z 2)</vt:lpstr>
      <vt:lpstr>Dostępność cyfrowa – wymagania minimalne (2 z 2)</vt:lpstr>
      <vt:lpstr>Postrzegalność – przykłady zastosowania</vt:lpstr>
      <vt:lpstr>Funkcjonalność – przykłady zastosowania</vt:lpstr>
      <vt:lpstr>Zrozumiałość – przykłady zastosowania </vt:lpstr>
      <vt:lpstr>Kompatybilność – przykłady zastosowania</vt:lpstr>
      <vt:lpstr>Dostępność informacyjno-komunikacyjna – wymagania minimalne (1 z 2)</vt:lpstr>
      <vt:lpstr>Dostępność informacyjno-komunikacyjna – wymagania minimalne (2 z 2)</vt:lpstr>
      <vt:lpstr>Obszary dostępności uczelni</vt:lpstr>
      <vt:lpstr>Podsumowanie (1)</vt:lpstr>
      <vt:lpstr>Wstęp do niepełnosprawności  / szczególnych potrzeb</vt:lpstr>
      <vt:lpstr>Medyczny model niepełnosprawności</vt:lpstr>
      <vt:lpstr>Łańcuch dyskryminacji</vt:lpstr>
      <vt:lpstr>Ableizm – dyskryminacja ze względu na niepełnosprawność</vt:lpstr>
      <vt:lpstr>Społeczny model niepełnosprawności</vt:lpstr>
      <vt:lpstr>Porównanie modeli niepełnosprawności</vt:lpstr>
      <vt:lpstr>Osoba ze szczególnymi potrzebami</vt:lpstr>
      <vt:lpstr>Warto obejrzeć (1)</vt:lpstr>
      <vt:lpstr>Potrzeby </vt:lpstr>
      <vt:lpstr>Osoby z różnorodnymi potrzebami (1 z 2)</vt:lpstr>
      <vt:lpstr>Osoby z różnorodnymi potrzebami (2 z 2)</vt:lpstr>
      <vt:lpstr>Język ma znaczenie</vt:lpstr>
      <vt:lpstr>Znaczenie języka</vt:lpstr>
      <vt:lpstr>Czym jest język inkluzywny (włączający)?</vt:lpstr>
      <vt:lpstr>Jak NIE mówić o osobach z niepełnosprawnością (1 z 4)</vt:lpstr>
      <vt:lpstr>Jak NIE mówić o osobach z niepełnosprawnością (2 z 4)</vt:lpstr>
      <vt:lpstr>Jak NIE mówić o osobach z niepełnosprawnością (3 z 4)</vt:lpstr>
      <vt:lpstr>Jak NIE mówić o osobach z niepełnosprawnością (4 z 4)</vt:lpstr>
      <vt:lpstr>Warto obejrzeć (2)</vt:lpstr>
      <vt:lpstr>Jak mówić o osobach z niepełnosprawnością (1 z 4)</vt:lpstr>
      <vt:lpstr>Jak mówić o osobach z niepełnosprawnością (2 z 4)</vt:lpstr>
      <vt:lpstr>Jak mówić o osobach z niepełnosprawnością (3 z 4)</vt:lpstr>
      <vt:lpstr>Jak mówić o osobach z niepełnosprawnością (4 z 4)</vt:lpstr>
      <vt:lpstr>Osoby bez niepełnosprawności</vt:lpstr>
      <vt:lpstr>Język inkluzywny – proces</vt:lpstr>
      <vt:lpstr>Język inkluzywny – podsumowanie</vt:lpstr>
      <vt:lpstr>Moduł 2</vt:lpstr>
      <vt:lpstr>Zapraszam do doświadczeń</vt:lpstr>
      <vt:lpstr>Omówienie doświadczeń</vt:lpstr>
      <vt:lpstr>Moduł 3</vt:lpstr>
      <vt:lpstr>Grupy osób z różnorodnymi potrzebami</vt:lpstr>
      <vt:lpstr>Zróżnicowanie potrzeb i sposób funkcjonowania</vt:lpstr>
      <vt:lpstr>Osoby z niepełnosprawnością ruchu</vt:lpstr>
      <vt:lpstr>Zróżnicowanie grupy osób z niepełnosprawnością ruchu</vt:lpstr>
      <vt:lpstr>Z czego korzystają osoby z niepełnosprawnością ruchu (1 z 5)</vt:lpstr>
      <vt:lpstr>Z czego korzystają osoby z niepełnosprawnością ruchu (2 z 5)</vt:lpstr>
      <vt:lpstr>Z czego korzystają osoby z niepełnosprawnością ruchu (3 z 5)</vt:lpstr>
      <vt:lpstr>Z czego korzystają osoby z niepełnosprawnością ruchu (4 z 5)</vt:lpstr>
      <vt:lpstr>Z czego korzystają osoby z niepełnosprawnością ruchu (5 z 5)</vt:lpstr>
      <vt:lpstr>Bariery architektoniczne dla osób z niepełnosprawnością ruchu (przykłady) (1 z 2) </vt:lpstr>
      <vt:lpstr>Przykłady wejść</vt:lpstr>
      <vt:lpstr>Przykłądy pochylni</vt:lpstr>
      <vt:lpstr>Przykłady podnośników</vt:lpstr>
      <vt:lpstr>Warto obejrzeć (3)</vt:lpstr>
      <vt:lpstr>Bariery architektoniczne dla osób z niepełnosprawnością ruchu (przykłady) (2 z 2)</vt:lpstr>
      <vt:lpstr>Przykłądy wind</vt:lpstr>
      <vt:lpstr>Przykłady toalet</vt:lpstr>
      <vt:lpstr>Przykład dostosowanej toalety</vt:lpstr>
      <vt:lpstr>Ewakuacja </vt:lpstr>
      <vt:lpstr>Rozwiązania architektoniczne dla osób z niepełnosprawnością ruchu (przykłady)</vt:lpstr>
      <vt:lpstr>Bariery cyfrowe dla osób z niepełnosprawnością ruchu (przykłady)</vt:lpstr>
      <vt:lpstr>Rozwiązania cyfrowe dla osób z niepełnosprawnością ruchu (przykłady)</vt:lpstr>
      <vt:lpstr>Bariery informacyjno-komunikacyjne dla osób z niepełnosprawnością ruchu (przykłady)</vt:lpstr>
      <vt:lpstr>Rozwiązania informacyjno-komunikacyjne dla osób z niepełnosprawnością ruchu (przykłady)</vt:lpstr>
      <vt:lpstr>Savoir vivre wobec osób z niepełnosprawnością ruchu (1 z 3)</vt:lpstr>
      <vt:lpstr>Savoir vivre wobec osób z niepełnosprawnością ruchu (2 z 3)</vt:lpstr>
      <vt:lpstr>Savoir vivre wobec osób z niepełnosprawnością ruchu (3 z 3)</vt:lpstr>
      <vt:lpstr>Podsumowanie (2) </vt:lpstr>
      <vt:lpstr>Osoby z niepełnosprawnością wzroku</vt:lpstr>
      <vt:lpstr>Osoby z niepełnosprawnością wzroku (1 z 2)</vt:lpstr>
      <vt:lpstr>Osoby z niepełnosprawnością wzroku (2 z 2)</vt:lpstr>
      <vt:lpstr>Przykłady widzenia (1 z 2)</vt:lpstr>
      <vt:lpstr>Przykłady widzenia (2 z 2)</vt:lpstr>
      <vt:lpstr>Porównanie sposobów widzenia</vt:lpstr>
      <vt:lpstr>Z czego korzystają osoby z niepełnosprawnością wzroku (1 z 6)</vt:lpstr>
      <vt:lpstr>Z czego korzystają osoby z niepełnosprawnością wzroku (2 z 6)</vt:lpstr>
      <vt:lpstr>Z czego korzystają osoby z niepełnosprawnością wzroku (3 z 6)</vt:lpstr>
      <vt:lpstr>Z czego korzystają osoby z niepełnosprawnością wzroku (4 z 6)</vt:lpstr>
      <vt:lpstr>Warto obejrzeć (4)</vt:lpstr>
      <vt:lpstr>Z czego korzystają osoby z niepełnosprawnością wzroku (5 z 6)</vt:lpstr>
      <vt:lpstr>Przykład znaczników dźwiękowych</vt:lpstr>
      <vt:lpstr>Z czego korzystają osoby z niepełnosprawnością wzroku (6 z 6)</vt:lpstr>
      <vt:lpstr>Wejście z psem asystującym</vt:lpstr>
      <vt:lpstr>Rodzaje psów asystujących</vt:lpstr>
      <vt:lpstr>Bariery: architektoniczne dla osób z niepełnosprawnością wzroku (przykłady)</vt:lpstr>
      <vt:lpstr>Dostępność architektoniczna </vt:lpstr>
      <vt:lpstr>Przykłady nieoznaczonych przegród szklanych</vt:lpstr>
      <vt:lpstr>Nieoznaczone schody</vt:lpstr>
      <vt:lpstr>Przykłady poprawnych oznaczeń schodów (1 z 2)</vt:lpstr>
      <vt:lpstr>Przykłady poprawnych oznaczeń schodów (2 z 2)</vt:lpstr>
      <vt:lpstr>Ścieżki prowadzące</vt:lpstr>
      <vt:lpstr>Panale sterujące wind</vt:lpstr>
      <vt:lpstr>Informacja o rozkładzie pomieszczeń – tablica i tyflomapa</vt:lpstr>
      <vt:lpstr>Przykłady poprawnych oznaczeń</vt:lpstr>
      <vt:lpstr>Rozwiązania: architektoniczne dla osób z niepełnosprawnością wzroku (przykłady) </vt:lpstr>
      <vt:lpstr>Bariery cyfrowe dla osób z niepełnosprawnością wzroku(przykłady)</vt:lpstr>
      <vt:lpstr>Rozwiązania cyfrowe dla osób z niepełnosprawnością wzroku (przykłady)</vt:lpstr>
      <vt:lpstr>Dostępność dokumentów cyfrowych (1 z 2)</vt:lpstr>
      <vt:lpstr>Dostępność dokumentów cyfrowych (2 z 2)</vt:lpstr>
      <vt:lpstr>Eksport DOC do PDF</vt:lpstr>
      <vt:lpstr>Materiały o dostępności dokumentów elektronicznych </vt:lpstr>
      <vt:lpstr>Bariery: informacyjno-komunikacyjne dla osób z niepełnosprawnością wzroku (przykłady)</vt:lpstr>
      <vt:lpstr>Rozwiązania: informacyjno-komunikacyjne dla osób z niepełnosprawnością wzroku (przykłady)</vt:lpstr>
      <vt:lpstr>Savoir vivre wobec OzN wzroku (1 z 3)</vt:lpstr>
      <vt:lpstr>Savoir vivre wobec OzN wzroku (2 z 3)</vt:lpstr>
      <vt:lpstr>Savoir vivre wobec OzN wzroku (3 z 3) </vt:lpstr>
      <vt:lpstr>Podsumowanie (3) </vt:lpstr>
      <vt:lpstr>Materiały dodatkowe:</vt:lpstr>
      <vt:lpstr>Osoby z niepełnosprawnością słuchu</vt:lpstr>
      <vt:lpstr>Osoby Głuche</vt:lpstr>
      <vt:lpstr>Kultura Głuchych</vt:lpstr>
      <vt:lpstr>Zróżnicowanie społeczności</vt:lpstr>
      <vt:lpstr>Osoby g/Głuche i słabosłyszące – bariery (informacyjno-komunikacyjne) </vt:lpstr>
      <vt:lpstr>Rozwiązania – osoby słabosłyszące</vt:lpstr>
      <vt:lpstr>Technologie wspomagające (1 z 3)</vt:lpstr>
      <vt:lpstr>Technologie wspomagające (2 z 3)</vt:lpstr>
      <vt:lpstr>Technologie wspomagające (3 z 3)</vt:lpstr>
      <vt:lpstr>Rozwiązania – osoby Głuche</vt:lpstr>
      <vt:lpstr>Wniosek:</vt:lpstr>
      <vt:lpstr>Technologie wspomagające (wideotłumacz)</vt:lpstr>
      <vt:lpstr>A jeśli nie ma tłumacza PJM?</vt:lpstr>
      <vt:lpstr>Zasady języka prostego</vt:lpstr>
      <vt:lpstr>Język prosty – dla osób Głuchych (1 z 3)</vt:lpstr>
      <vt:lpstr>Język prosty – dla osób Głuchych (2 z 3)</vt:lpstr>
      <vt:lpstr>Język prosty – dla osób Głuchych (3 z 3)</vt:lpstr>
      <vt:lpstr>Przydatne narzędzia – logios i jasnopis</vt:lpstr>
      <vt:lpstr>Napisy w materiałach multimedialnych</vt:lpstr>
      <vt:lpstr>Tłumaczenie PJM w materiałach multimedialnych</vt:lpstr>
      <vt:lpstr>Osoby g/Głuche i słabosłyszące – zasady komunikacji</vt:lpstr>
      <vt:lpstr>Komunikacja z osobami Głuchymi (1 z 2)</vt:lpstr>
      <vt:lpstr>Komunikacja z osobami Głuchymi (2 z 2)</vt:lpstr>
      <vt:lpstr>Savoir vivre w Kulturze Głuchych (1 z 2)</vt:lpstr>
      <vt:lpstr>Savoir vivre w Kulturze Głuchych (2 z 2) </vt:lpstr>
      <vt:lpstr>Słownik PJM</vt:lpstr>
      <vt:lpstr>Osoby g/Głuche i słabosłyszące – inne rozwiązania</vt:lpstr>
      <vt:lpstr>Podsumowanie (4)</vt:lpstr>
      <vt:lpstr>Dodatkowe materiały </vt:lpstr>
      <vt:lpstr>Osoby w spektrum autyzmu</vt:lpstr>
      <vt:lpstr>Warto obejrzeć (5)</vt:lpstr>
      <vt:lpstr>Neuroróżnorodność</vt:lpstr>
      <vt:lpstr>Osoby w spektrum autyzmu (1 z 4)</vt:lpstr>
      <vt:lpstr>Osoby w spektrum autyzmu (2 z 4)</vt:lpstr>
      <vt:lpstr>Osoby w spektrum autyzmu (3 z 4)</vt:lpstr>
      <vt:lpstr>Osoby w spektrum autyzmu (4 z 4)</vt:lpstr>
      <vt:lpstr>Warto obejrzeć (6)</vt:lpstr>
      <vt:lpstr>Wskazówki do komunikacji (1 z 2)</vt:lpstr>
      <vt:lpstr>Wskazówki do komunikacji (2 z 2)</vt:lpstr>
      <vt:lpstr>Przykładowe rozwiązania dla osób w spektrum autyzmu</vt:lpstr>
      <vt:lpstr>Osoby z doświadczeniem kryzysu psychicznego</vt:lpstr>
      <vt:lpstr>Warto obejrzeć (7)</vt:lpstr>
      <vt:lpstr>Osoby z doświadczeniem kryzysu psychicznego (1 z 2)</vt:lpstr>
      <vt:lpstr>Osoby z doświadczeniem kryzysu psychicznego (2 z 2)</vt:lpstr>
      <vt:lpstr>Wskazówki do komunikacji</vt:lpstr>
      <vt:lpstr>Przykładowe rozwiązania dla osób z doświadczeniem kryzysu psychicznego (1 z 2)</vt:lpstr>
      <vt:lpstr>Przykładowe rozwiązania dla osób z doświadczeniem kryzysu psychicznego (2 z 2)</vt:lpstr>
      <vt:lpstr>Osoby z niepełnosprawnością intelektualną </vt:lpstr>
      <vt:lpstr>Warto obejrzeć (8)</vt:lpstr>
      <vt:lpstr>Osoby z niepełnosprawnością intelektualną (1 z 2)</vt:lpstr>
      <vt:lpstr>Osoby z niepełnosprawnością intelektualną (2 z 2)</vt:lpstr>
      <vt:lpstr>Trudności (przykłady)</vt:lpstr>
      <vt:lpstr>Wskazówki do komunikacji / savoir vivre (1 z 4)</vt:lpstr>
      <vt:lpstr>Wskazówki do komunikacji / savoir vivre (2 z 4)</vt:lpstr>
      <vt:lpstr>Wskazówki do komunikacji / savoir vivre (3 z 4)</vt:lpstr>
      <vt:lpstr>Wskazówki do komunikacji / savoir vivre (4 z 4)</vt:lpstr>
      <vt:lpstr>Tekst ETR</vt:lpstr>
      <vt:lpstr>Przykłady tekstów ETR dla Ministerstwa Funduszy i Poityki Regionalnej i dla Konwencji o Prawach Osób z Niepełnosprawnościami</vt:lpstr>
      <vt:lpstr>Przykładowe rozwiązania dla tych grup</vt:lpstr>
      <vt:lpstr>Podsumowanie (5)</vt:lpstr>
      <vt:lpstr>Moduł 4</vt:lpstr>
      <vt:lpstr>Ogólne zasady komunikacji z osobą  z niepełnosprawnością</vt:lpstr>
      <vt:lpstr>Zasady ogólne (1 z 7) </vt:lpstr>
      <vt:lpstr>Zasady ogólne (2 z 7) </vt:lpstr>
      <vt:lpstr>Zasady ogólne (3 z 7) </vt:lpstr>
      <vt:lpstr>Zasady ogólne (4 z 7)</vt:lpstr>
      <vt:lpstr>Zasady ogólne (5 z 7) </vt:lpstr>
      <vt:lpstr>Zasady ogólne (6 z 7) </vt:lpstr>
      <vt:lpstr>Zasady ogólne (7 z 7) </vt:lpstr>
      <vt:lpstr>Odbieranie informacji przez osobę  z niepełnosprawnością (1 z 2)</vt:lpstr>
      <vt:lpstr>Odbieranie informacji przez osobę  z niepełnosprawnością (2 z 2)</vt:lpstr>
      <vt:lpstr>Przekazywanie informacji przez osobę z niepełnosprawnością (1 z 6)</vt:lpstr>
      <vt:lpstr>Przekazywanie informacji przez osobę z niepełnosprawnością (2 z 6)</vt:lpstr>
      <vt:lpstr>Przekazywanie informacji przez osobę z niepełnosprawnością (3 z 6)</vt:lpstr>
      <vt:lpstr>Przekazywanie informacji przez osobę z niepełnosprawnością (4 z 6)</vt:lpstr>
      <vt:lpstr>Przekazywanie informacji przez osobę z niepełnosprawnością (5 z 6)</vt:lpstr>
      <vt:lpstr>Przekazywanie informacji przez osobę z niepełnosprawnością (6 z 6)</vt:lpstr>
      <vt:lpstr>Ograniczanie hałasu (1 z 2)</vt:lpstr>
      <vt:lpstr>Ograniczanie hałasu (2 z 2)</vt:lpstr>
      <vt:lpstr>Ograniczanie czynników stresogennych (1 z 4)</vt:lpstr>
      <vt:lpstr>Ograniczanie czynników stresogennych (2 z 4)</vt:lpstr>
      <vt:lpstr>Ograniczanie czynników stresogennych (3 z 4)</vt:lpstr>
      <vt:lpstr>Ograniczanie czynników stresogennych (4 z 4)</vt:lpstr>
      <vt:lpstr>Wybór miejsca komunikacji </vt:lpstr>
      <vt:lpstr>Komunikacja werbalna (1 z 8) </vt:lpstr>
      <vt:lpstr>Komunikacja werbalna (2 z 8) </vt:lpstr>
      <vt:lpstr>Komunikacja werbalna (3 z 8) </vt:lpstr>
      <vt:lpstr>Komunikacja werbalna (4 z 8) </vt:lpstr>
      <vt:lpstr>Komunikacja werbalna (5 z 8) </vt:lpstr>
      <vt:lpstr>Komunikacja werbalna (6 z 8) </vt:lpstr>
      <vt:lpstr>Komunikacja werbalna (7 z 8) </vt:lpstr>
      <vt:lpstr>Komunikacja werbalna (8 z 8) </vt:lpstr>
      <vt:lpstr>Udział osoby asystenckiej (1 z 2)</vt:lpstr>
      <vt:lpstr>Udział osoby asystenckiej (2 z 2)</vt:lpstr>
      <vt:lpstr>Obecność psa asystującego </vt:lpstr>
      <vt:lpstr>Podsumowanie (6)</vt:lpstr>
      <vt:lpstr>Moduł 5 </vt:lpstr>
      <vt:lpstr>Organizacja wsparcia edukacyjnego</vt:lpstr>
      <vt:lpstr>Dostępność usług edukacyjnych (1 z 2)</vt:lpstr>
      <vt:lpstr>Dostępność usług edukacyjnych (2 z 2)</vt:lpstr>
      <vt:lpstr>Zasady organizowania wsparcia </vt:lpstr>
      <vt:lpstr>Obszary wsparcia (1 z 2)</vt:lpstr>
      <vt:lpstr>Obszary wsparcia (2 z 2)</vt:lpstr>
      <vt:lpstr>7 zasad wsparcia edukacyjnego</vt:lpstr>
      <vt:lpstr>7 zasad wsparcia edukacyjnego (1 z 5)</vt:lpstr>
      <vt:lpstr>7 zasad wsparcia edukacyjnego (2 z 5)</vt:lpstr>
      <vt:lpstr>7 zasad wsparcia edukacyjnego (3 z 5)</vt:lpstr>
      <vt:lpstr>7 zasad wsparcia edukacyjnego (4 z 5)</vt:lpstr>
      <vt:lpstr>7 zasad wsparcia edukacyjnego (5 z 5)</vt:lpstr>
      <vt:lpstr>Decyzje </vt:lpstr>
      <vt:lpstr>Osoba z niepełnosprawnością (1 z 2)</vt:lpstr>
      <vt:lpstr>Osoba z niepełnosprawnością (2 z 2)</vt:lpstr>
      <vt:lpstr>Wspierane osoby</vt:lpstr>
      <vt:lpstr>Co i jak weryfikować?</vt:lpstr>
      <vt:lpstr>Jednostka ds. wsparcia</vt:lpstr>
      <vt:lpstr>Proces decyzyjny przyznawania wsparcia</vt:lpstr>
      <vt:lpstr>Proces rozproszony (1 z 2)</vt:lpstr>
      <vt:lpstr>Proces rozproszony (2 z 2)</vt:lpstr>
      <vt:lpstr>Proces scentralizowany (1 z 2)</vt:lpstr>
      <vt:lpstr>Proces scentralizowany (2 z 2)</vt:lpstr>
      <vt:lpstr>Proces mieszany (1 z 3)</vt:lpstr>
      <vt:lpstr>Proces mieszany (2 z 3)</vt:lpstr>
      <vt:lpstr>Proces mieszany (3 z 3)</vt:lpstr>
      <vt:lpstr>Trójkąt wsparcia edukacyjnego</vt:lpstr>
      <vt:lpstr>Opis trójkąta wsparcia akademickiego</vt:lpstr>
      <vt:lpstr>Adaptacje</vt:lpstr>
      <vt:lpstr>Przykładowe formy wsparcia dla studentów / studentek z niepełnosprawnością</vt:lpstr>
      <vt:lpstr>Przykładowe formy wsparcia na uczelni (1 z 2)</vt:lpstr>
      <vt:lpstr>Przykładowe formy wsparcia na uczelni (2 z 2)</vt:lpstr>
      <vt:lpstr>Przykładowe dostosowania procesu rekrutacji (1 z 2)</vt:lpstr>
      <vt:lpstr>Przykładowe dostosowania procesu rekrutacji (2 z 2)</vt:lpstr>
      <vt:lpstr>Przykładowe adaptacje zajęć (1 z 2)</vt:lpstr>
      <vt:lpstr>Przykładowe adaptacje zajęć (2 z 2)</vt:lpstr>
      <vt:lpstr>Przykładowe adaptacje egzaminów i zaliczeń (1 z 2)</vt:lpstr>
      <vt:lpstr>Przykładowe adaptacje egzaminów i zaliczeń (2 z 2)</vt:lpstr>
      <vt:lpstr>Podsumowanie (7)</vt:lpstr>
      <vt:lpstr>Moduł 6 </vt:lpstr>
      <vt:lpstr>Dostępność w prawie i standardach</vt:lpstr>
      <vt:lpstr>Najważniejsze akty prawne (1)</vt:lpstr>
      <vt:lpstr>Konstytucja RP</vt:lpstr>
      <vt:lpstr>Konstytucja RP. Prawo do nauki</vt:lpstr>
      <vt:lpstr>Konwencja ONZ o prawach osób  z niepełnosprawnościami</vt:lpstr>
      <vt:lpstr>Konwencja. Edukacja (1 z 2)</vt:lpstr>
      <vt:lpstr>Konwencja. Edukacja (2 z 2)</vt:lpstr>
      <vt:lpstr>Najważniejsze akty prawne (2)</vt:lpstr>
      <vt:lpstr>Ustawa o języku migowym </vt:lpstr>
      <vt:lpstr>Ustawa o dostępności cyfrowej</vt:lpstr>
      <vt:lpstr>Ustawa o zapewnianiu dostępności…</vt:lpstr>
      <vt:lpstr>Ustawa Prawo o szkolnictwie wyższym i nauce (1 z 2)</vt:lpstr>
      <vt:lpstr>Ustawa Prawo o szkolnictwie wyższym i nauce (2 z 2)</vt:lpstr>
      <vt:lpstr>Standardy dostępności dla polityki spójności</vt:lpstr>
      <vt:lpstr>Inne standardy dostępności </vt:lpstr>
      <vt:lpstr>Aspekty prawne związane z dyskryminacją</vt:lpstr>
      <vt:lpstr>Mechanizm – łańcuch dyskryminacji</vt:lpstr>
      <vt:lpstr>Dyskryminacja (1 z 3)</vt:lpstr>
      <vt:lpstr>Dyskryminacja (2 z 3)</vt:lpstr>
      <vt:lpstr>Dyskryminacja (3 z 3)</vt:lpstr>
      <vt:lpstr>Poziomy dyskryminacji</vt:lpstr>
      <vt:lpstr>Rodzaje dyskryminacji (1 z 2)</vt:lpstr>
      <vt:lpstr>Rodzaje dyskryminacji (2 z 2)</vt:lpstr>
      <vt:lpstr>Przykłady dyskryminacji</vt:lpstr>
      <vt:lpstr>Dyskryminacja ze względu na niepełnosprawność</vt:lpstr>
      <vt:lpstr>Przykłady dyskryminacji na uczelni</vt:lpstr>
      <vt:lpstr>Konsekwencje dyskryminacji (przykłady)</vt:lpstr>
      <vt:lpstr>Moduł 7 </vt:lpstr>
      <vt:lpstr>Zaprojektuj działania zwiększające świadomość dostępności na uczelni</vt:lpstr>
      <vt:lpstr>Przykładowe działania zwiększające świadomość dostępności na uczelni (1 z 6)</vt:lpstr>
      <vt:lpstr>Przykładowe działania zwiększające świadomość dostępności na uczelni (2 z 6)</vt:lpstr>
      <vt:lpstr>Przykładowe działania zwiększające świadomość dostępności na uczelni (3 z 6)</vt:lpstr>
      <vt:lpstr>Przykładowe działania zwiększające świadomość dostępności na uczelni (4 z 6)</vt:lpstr>
      <vt:lpstr>Przykładowe działania zwiększające świadomość dostępności na uczelni (5 z 6)</vt:lpstr>
      <vt:lpstr>Przykładowe działania zwiększające świadomość dostępności na uczelni (6 z 6)</vt:lpstr>
      <vt:lpstr>Moduł 8</vt:lpstr>
      <vt:lpstr>Organizacja procesu wdrażania dostępności (1 z 4)</vt:lpstr>
      <vt:lpstr>Organizacja procesu wdrażania dostępności (2 z 4)</vt:lpstr>
      <vt:lpstr>Organizacja procesu wdrażania dostępności (3 z 4)</vt:lpstr>
      <vt:lpstr>Organizacja procesu wdrażania dostępności (4 z 4)</vt:lpstr>
      <vt:lpstr>Planowanie szkoleń (1 z 2)</vt:lpstr>
      <vt:lpstr>Planowanie szkoleń (2 z 2)</vt:lpstr>
      <vt:lpstr>Dokumentacja dostępności </vt:lpstr>
      <vt:lpstr>Monitorowanie </vt:lpstr>
      <vt:lpstr>Przydatne narzędzia</vt:lpstr>
      <vt:lpstr>Rola i zadania liderów dostępności</vt:lpstr>
      <vt:lpstr>Obszary dostępności wg Regulaminu DOS</vt:lpstr>
      <vt:lpstr>Rola liderów dostępności na uczelni (1 z 2) </vt:lpstr>
      <vt:lpstr>Rola liderów dostępności na uczelni (2 z 2) </vt:lpstr>
      <vt:lpstr>Koordynowanie wdrażania dostępności </vt:lpstr>
      <vt:lpstr>Współpraca między jednostkami uczelni </vt:lpstr>
      <vt:lpstr>Budowanie świadomości i edukacja kadry</vt:lpstr>
      <vt:lpstr>Audyty i analiza potrzeb </vt:lpstr>
      <vt:lpstr>Wsparcie dla studentów i pracowników</vt:lpstr>
      <vt:lpstr>Wdrażanie dostępności architektonicznej</vt:lpstr>
      <vt:lpstr>Wdrażanie dostępności cyfrowej</vt:lpstr>
      <vt:lpstr>Wdrażanie dostępności informacyjno-komunikacyjnej</vt:lpstr>
      <vt:lpstr>Reagowanie na zgłoszenia</vt:lpstr>
      <vt:lpstr>Udział w pozyskiwaniu środków</vt:lpstr>
      <vt:lpstr>Promowanie kultury dostępności</vt:lpstr>
      <vt:lpstr>Podsumowanie szkolenia</vt:lpstr>
      <vt:lpstr>Podsumowanie szkolenia (1 z 4)</vt:lpstr>
      <vt:lpstr>Podsumowanie szkolenia (2 z 4)</vt:lpstr>
      <vt:lpstr>Podsumowanie szkolenia (3 z 4)</vt:lpstr>
      <vt:lpstr>Podsumowanie szkolenia (4 z 4)</vt:lpstr>
      <vt:lpstr>Materiały źródłowe i polecane</vt:lpstr>
      <vt:lpstr>Materiały źródłowe</vt:lpstr>
      <vt:lpstr>Materiały źródłowe i polecane (1 z 4)</vt:lpstr>
      <vt:lpstr>Materiały źródłowe i polecane (2 z 4) </vt:lpstr>
      <vt:lpstr>Materiały źródłowe i polecane (3 z 4) </vt:lpstr>
      <vt:lpstr>Materiały źródłowe i polecane (4 z 4) </vt:lpstr>
      <vt:lpstr>Dodatkowe materiały – Kultura Głuchych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szkolenie dla Liderów Dostępności na Politechnice Lubelskiej</dc:title>
  <dc:creator>Iwona Boguszyńska</dc:creator>
  <cp:lastModifiedBy>Iwona Boguszynska</cp:lastModifiedBy>
  <cp:revision>409</cp:revision>
  <dcterms:created xsi:type="dcterms:W3CDTF">2017-01-27T09:40:49Z</dcterms:created>
  <dcterms:modified xsi:type="dcterms:W3CDTF">2025-12-07T12:30:49Z</dcterms:modified>
</cp:coreProperties>
</file>