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23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ink/ink14.xml" ContentType="application/inkml+xml"/>
  <Override PartName="/ppt/notesSlides/notesSlide26.xml" ContentType="application/vnd.openxmlformats-officedocument.presentationml.notesSlide+xml"/>
  <Override PartName="/ppt/ink/ink15.xml" ContentType="application/inkml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161"/>
  </p:notesMasterIdLst>
  <p:sldIdLst>
    <p:sldId id="256" r:id="rId5"/>
    <p:sldId id="257" r:id="rId6"/>
    <p:sldId id="258" r:id="rId7"/>
    <p:sldId id="259" r:id="rId8"/>
    <p:sldId id="260" r:id="rId9"/>
    <p:sldId id="426" r:id="rId10"/>
    <p:sldId id="427" r:id="rId11"/>
    <p:sldId id="428" r:id="rId12"/>
    <p:sldId id="429" r:id="rId13"/>
    <p:sldId id="430" r:id="rId14"/>
    <p:sldId id="431" r:id="rId15"/>
    <p:sldId id="261" r:id="rId16"/>
    <p:sldId id="262" r:id="rId17"/>
    <p:sldId id="263" r:id="rId18"/>
    <p:sldId id="408" r:id="rId19"/>
    <p:sldId id="409" r:id="rId20"/>
    <p:sldId id="410" r:id="rId21"/>
    <p:sldId id="411" r:id="rId22"/>
    <p:sldId id="412" r:id="rId23"/>
    <p:sldId id="413" r:id="rId24"/>
    <p:sldId id="414" r:id="rId25"/>
    <p:sldId id="415" r:id="rId26"/>
    <p:sldId id="416" r:id="rId27"/>
    <p:sldId id="417" r:id="rId28"/>
    <p:sldId id="418" r:id="rId29"/>
    <p:sldId id="433" r:id="rId30"/>
    <p:sldId id="432" r:id="rId31"/>
    <p:sldId id="420" r:id="rId32"/>
    <p:sldId id="421" r:id="rId33"/>
    <p:sldId id="422" r:id="rId34"/>
    <p:sldId id="423" r:id="rId35"/>
    <p:sldId id="424" r:id="rId36"/>
    <p:sldId id="442" r:id="rId37"/>
    <p:sldId id="425" r:id="rId38"/>
    <p:sldId id="271" r:id="rId39"/>
    <p:sldId id="389" r:id="rId40"/>
    <p:sldId id="390" r:id="rId41"/>
    <p:sldId id="272" r:id="rId42"/>
    <p:sldId id="273" r:id="rId43"/>
    <p:sldId id="274" r:id="rId44"/>
    <p:sldId id="268" r:id="rId45"/>
    <p:sldId id="275" r:id="rId46"/>
    <p:sldId id="276" r:id="rId47"/>
    <p:sldId id="443" r:id="rId48"/>
    <p:sldId id="277" r:id="rId49"/>
    <p:sldId id="278" r:id="rId50"/>
    <p:sldId id="279" r:id="rId51"/>
    <p:sldId id="280" r:id="rId52"/>
    <p:sldId id="391" r:id="rId53"/>
    <p:sldId id="392" r:id="rId54"/>
    <p:sldId id="393" r:id="rId55"/>
    <p:sldId id="397" r:id="rId56"/>
    <p:sldId id="281" r:id="rId57"/>
    <p:sldId id="282" r:id="rId58"/>
    <p:sldId id="406" r:id="rId59"/>
    <p:sldId id="440" r:id="rId60"/>
    <p:sldId id="350" r:id="rId61"/>
    <p:sldId id="435" r:id="rId62"/>
    <p:sldId id="436" r:id="rId63"/>
    <p:sldId id="437" r:id="rId64"/>
    <p:sldId id="352" r:id="rId65"/>
    <p:sldId id="438" r:id="rId66"/>
    <p:sldId id="439" r:id="rId67"/>
    <p:sldId id="296" r:id="rId68"/>
    <p:sldId id="297" r:id="rId69"/>
    <p:sldId id="308" r:id="rId70"/>
    <p:sldId id="298" r:id="rId71"/>
    <p:sldId id="299" r:id="rId72"/>
    <p:sldId id="264" r:id="rId73"/>
    <p:sldId id="301" r:id="rId74"/>
    <p:sldId id="303" r:id="rId75"/>
    <p:sldId id="304" r:id="rId76"/>
    <p:sldId id="309" r:id="rId77"/>
    <p:sldId id="302" r:id="rId78"/>
    <p:sldId id="369" r:id="rId79"/>
    <p:sldId id="265" r:id="rId80"/>
    <p:sldId id="310" r:id="rId81"/>
    <p:sldId id="311" r:id="rId82"/>
    <p:sldId id="339" r:id="rId83"/>
    <p:sldId id="340" r:id="rId84"/>
    <p:sldId id="341" r:id="rId85"/>
    <p:sldId id="343" r:id="rId86"/>
    <p:sldId id="344" r:id="rId87"/>
    <p:sldId id="370" r:id="rId88"/>
    <p:sldId id="353" r:id="rId89"/>
    <p:sldId id="354" r:id="rId90"/>
    <p:sldId id="355" r:id="rId91"/>
    <p:sldId id="345" r:id="rId92"/>
    <p:sldId id="347" r:id="rId93"/>
    <p:sldId id="349" r:id="rId94"/>
    <p:sldId id="351" r:id="rId95"/>
    <p:sldId id="356" r:id="rId96"/>
    <p:sldId id="357" r:id="rId97"/>
    <p:sldId id="358" r:id="rId98"/>
    <p:sldId id="359" r:id="rId99"/>
    <p:sldId id="360" r:id="rId100"/>
    <p:sldId id="362" r:id="rId101"/>
    <p:sldId id="363" r:id="rId102"/>
    <p:sldId id="336" r:id="rId103"/>
    <p:sldId id="364" r:id="rId104"/>
    <p:sldId id="365" r:id="rId105"/>
    <p:sldId id="366" r:id="rId106"/>
    <p:sldId id="367" r:id="rId107"/>
    <p:sldId id="368" r:id="rId108"/>
    <p:sldId id="388" r:id="rId109"/>
    <p:sldId id="434" r:id="rId110"/>
    <p:sldId id="318" r:id="rId111"/>
    <p:sldId id="319" r:id="rId112"/>
    <p:sldId id="315" r:id="rId113"/>
    <p:sldId id="441" r:id="rId114"/>
    <p:sldId id="269" r:id="rId115"/>
    <p:sldId id="270" r:id="rId116"/>
    <p:sldId id="371" r:id="rId117"/>
    <p:sldId id="372" r:id="rId118"/>
    <p:sldId id="373" r:id="rId119"/>
    <p:sldId id="374" r:id="rId120"/>
    <p:sldId id="375" r:id="rId121"/>
    <p:sldId id="376" r:id="rId122"/>
    <p:sldId id="267" r:id="rId123"/>
    <p:sldId id="381" r:id="rId124"/>
    <p:sldId id="380" r:id="rId125"/>
    <p:sldId id="266" r:id="rId126"/>
    <p:sldId id="377" r:id="rId127"/>
    <p:sldId id="378" r:id="rId128"/>
    <p:sldId id="382" r:id="rId129"/>
    <p:sldId id="379" r:id="rId130"/>
    <p:sldId id="384" r:id="rId131"/>
    <p:sldId id="386" r:id="rId132"/>
    <p:sldId id="387" r:id="rId133"/>
    <p:sldId id="444" r:id="rId134"/>
    <p:sldId id="312" r:id="rId135"/>
    <p:sldId id="291" r:id="rId136"/>
    <p:sldId id="292" r:id="rId137"/>
    <p:sldId id="399" r:id="rId138"/>
    <p:sldId id="400" r:id="rId139"/>
    <p:sldId id="398" r:id="rId140"/>
    <p:sldId id="401" r:id="rId141"/>
    <p:sldId id="293" r:id="rId142"/>
    <p:sldId id="294" r:id="rId143"/>
    <p:sldId id="283" r:id="rId144"/>
    <p:sldId id="284" r:id="rId145"/>
    <p:sldId id="285" r:id="rId146"/>
    <p:sldId id="445" r:id="rId147"/>
    <p:sldId id="286" r:id="rId148"/>
    <p:sldId id="446" r:id="rId149"/>
    <p:sldId id="288" r:id="rId150"/>
    <p:sldId id="289" r:id="rId151"/>
    <p:sldId id="449" r:id="rId152"/>
    <p:sldId id="290" r:id="rId153"/>
    <p:sldId id="447" r:id="rId154"/>
    <p:sldId id="448" r:id="rId155"/>
    <p:sldId id="287" r:id="rId156"/>
    <p:sldId id="450" r:id="rId157"/>
    <p:sldId id="333" r:id="rId158"/>
    <p:sldId id="334" r:id="rId159"/>
    <p:sldId id="295" r:id="rId160"/>
  </p:sldIdLst>
  <p:sldSz cx="12192000" cy="6858000"/>
  <p:notesSz cx="9926638" cy="6858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162" roundtripDataSignature="AMtx7mgt5tQ9CvvUKJGhRNcRYfAw71yI3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743AC9-1157-4072-84EC-4E5FF2AE9659}" v="3620" dt="2026-01-30T07:40:17.954"/>
    <p1510:client id="{1C01A7DD-4B5D-5D46-AC77-AD326E013196}" v="6075" dt="2026-01-29T19:49:33.714"/>
    <p1510:client id="{6B1C6B3F-80A9-928A-786E-1B3F1C8D9805}" v="12" dt="2026-01-29T15:17:27.962"/>
    <p1510:client id="{B9E98E9F-BD53-41FB-AFEE-2122B3FAD06E}" v="298" dt="2026-01-29T11:49:26.473"/>
    <p1510:client id="{C1B02279-0C3A-3991-DBC9-032DFCDA4F76}" v="327" dt="2026-01-29T11:48:39.5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4" d="100"/>
          <a:sy n="94" d="100"/>
        </p:scale>
        <p:origin x="354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61" Type="http://schemas.openxmlformats.org/officeDocument/2006/relationships/notesMaster" Target="notesMasters/notesMaster1.xml"/><Relationship Id="rId16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slide" Target="slides/slide147.xml"/><Relationship Id="rId156" Type="http://schemas.openxmlformats.org/officeDocument/2006/relationships/slide" Target="slides/slide152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microsoft.com/office/2015/10/relationships/revisionInfo" Target="revisionInfo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customschemas.google.com/relationships/presentationmetadata" Target="metadata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presProps" Target="presProps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theme" Target="theme/theme1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8T18:15:05.3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5196 495 24575,'-302'-18'0,"110"3"0,-573-21-1864,-45-2-162,534 20 2002,-743-25 283,790 59 3258,29-1-3379,125-14-138,15-1 0,-1 3 0,1 2 0,-71 15 0,5 9 0,1-1 0,-150 55 0,232-66 0,1 3 0,1 1 0,-76 53 0,87-52 0,1 2 0,1 1 0,2 0 0,0 3 0,-31 42 0,50-58 0,1-1 0,0 1 0,0 0 0,1 0 0,1 0 0,0 0 0,1 1 0,1 0 0,-3 23 0,3 11 0,4 65 0,0-61 0,0-36-242,0 1 0,0 0-1,2-1 1,0 1 0,1-1 0,0 0-1,1-1 1,1 1 0,0-1-1,1 0 1,0-1 0,1 0 0,17 18-1,0-2-435,3-1-1,0-1 1,1-2 0,44 27-1,-17-16 679,2-3 0,116 47 0,139 30 0,-244-87 0,229 67-189,4-13-1,3-13 0,2-13 1,563 18-1,461-82-390,-544-4 189,-6 27 656,-543-1 5580,-3-3-3421,459-13-2255,-624 3-1865,95-16 0,-129 12 1018,0-1-1,-1-1 1,-1-2 0,45-22-1,-25 8 1810,0 4 0,116-32-1,-74 33 566,100-8 0,836-63-1696,-795 85 0,-46 2 0,-176 3 0,0 0 0,-1-2 0,1 1 0,0-2 0,-1 0 0,0-1 0,-1-1 0,1 0 0,-1-1 0,0-1 0,-1 0 0,0 0 0,18-19 0,-20 16 0,0-1 0,-1 0 0,0 0 0,-2-1 0,1-1 0,-2 1 0,0-1 0,0-1 0,-2 1 0,0-1 0,0 0 0,-2 0 0,2-17 0,-3 6 0,-2 0 0,-1 0 0,-1 0 0,-1 0 0,-2 0 0,0 1 0,-2-1 0,-15-38 0,-14-19 0,-52-91 0,80 160 0,-14-24 0,-1 1 0,-2 1 0,-1 2 0,-2 0 0,-1 2 0,-2 0 0,-1 3 0,-72-53 0,61 58 0,-1 3 0,-59-22 0,46 20 0,-42-13 0,-193-47 0,171 45 0,82 25 0,-57-13 0,-354-56-3392,-2 35 0,-151 43 8603,330 8-3638,203 0-1573,1 4 0,0 3 0,1 3 0,-83 26 0,122-33 0,1-2 0,-1 0 0,0-2 0,-42-3 0,40 0 0,-1 2 0,1 1 0,-46 8 0,10 3 0,1-2 0,-72 1 0,-133-9 0,157-3 0,49 0 0,-39-1 0,1 4 0,-161 27 0,177-18 0,0-4 0,-172-6 0,128-4 0,-21 1 0,-171 3 0,152 10 0,-39 1 0,86-11 0,-295 22 0,295 1 0,16-2 0,30-10 0,-1-4 0,0-4 0,0-3 0,0-3 0,-126-19 0,169 14 0,-246-35 0,236 38 0,-1 1 0,0 3 0,1 1 0,-50 10 0,63-5 0,0 2 0,-45 19 0,1 0 0,-504 156 0,546-174 0,-106 37 0,117-38 0,0 2 0,1 1 0,-35 24 0,51-31 0,0 1 0,1 0 0,-1 0 0,1 0 0,1 1 0,-1 0 0,1 0 0,0 1 0,1-1 0,0 1 0,0 0 0,1 0 0,-4 12 0,0 8 0,1-1 0,-3 52 0,0 0 0,5-59 0,-1 3 0,1 0 0,1 1 0,1-1 0,1 0 0,1 1 0,1-1 0,7 42 0,0-40 0,1 0 0,1 0 0,1-1 0,2-1 0,23 36 0,25 45 0,-54-87 0,2-1 0,0-1 0,0 1 0,2-2 0,0 1 0,1-1 0,17 16 0,-21-23 0,1-1 0,0 1 0,0-1 0,1-1 0,-1 0 0,1 0 0,0-1 0,1 0 0,-1-1 0,1 0 0,-1-1 0,1 0 0,16 1 0,19 2 0,72 18 0,-16-2 0,439 22 0,-419-37 0,124 7 0,315 10 0,855-24 0,-1325 3 0,0 4 0,0 5 0,0 3 0,120 35 0,-125-28 0,1-3 0,108 7 0,177-7 0,572-16 0,-479-4 0,-18-32 0,-313 19 0,256 7 0,-262 9 0,-49 0 0,663-21 0,-468-11 0,-190 18 0,103-30 0,-84 8 0,26-8 0,-54 27 0,-27 6 0,62-21 0,-95 26 0,0-1 0,-1-1 0,1 0 0,-2-1 0,1-1 0,-1 0 0,0-1 0,13-13 0,9-15 0,-2 0 0,52-82 0,38-96 0,-113 192 0,-1-1 0,-1 0 0,-1 0 0,-1-1 0,3-34 0,-5 32 0,1-8 0,-2 0 0,-1 0 0,-4-55 0,0 79 0,0 1 0,-1-1 0,-1 0 0,1 1 0,-2-1 0,0 1 0,0 1 0,-1-1 0,0 1 0,-1 0 0,-13-16 0,-9-6 0,-61-54 0,-125-85 0,6 4 0,185 149 0,0 2 0,-1 1 0,0 1 0,-1 1 0,-33-11 0,12 4 0,-251-101 0,249 100 0,-1 2 0,0 2 0,-1 3 0,-1 1 0,0 3 0,0 3 0,-1 1 0,-73 3 0,-821 8 0,530-7 0,-88 2 0,495 0 0,0 0 0,-1 1 0,1 1 0,0-1 0,0 2 0,0 0 0,0 0 0,-16 8 0,11-3 0,0 2 0,0-1 0,0 2 0,-15 15 0,-9 5 0,-51 33 0,12-11 0,45-31 24,-1-3-1,-1-1 0,-61 23 0,-15 7-1481,89-36-5368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8T18:16:19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8T18:16:19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8T18:16:20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8T18:16:21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8T18:16:51.9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8T18:16:51.9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8T18:15:12.0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8T18:15:12.8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8T18:15:14.2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8T18:15:28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8T18:15:33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8T18:15:33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8T18:15:35.9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1-28T18:16:03.8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4302624" cy="343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21697" y="0"/>
            <a:ext cx="4302624" cy="343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38" cy="2700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6514716"/>
            <a:ext cx="4302624" cy="343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24" cy="343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8" name="Google Shape;13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>
          <a:extLst>
            <a:ext uri="{FF2B5EF4-FFF2-40B4-BE49-F238E27FC236}">
              <a16:creationId xmlns:a16="http://schemas.microsoft.com/office/drawing/2014/main" id="{C4725944-4491-792A-1CEF-21584813A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166ab540ef_0_6:notes">
            <a:extLst>
              <a:ext uri="{FF2B5EF4-FFF2-40B4-BE49-F238E27FC236}">
                <a16:creationId xmlns:a16="http://schemas.microsoft.com/office/drawing/2014/main" id="{4D91692F-17C5-040A-DE21-105737E5081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g3166ab540ef_0_6:notes">
            <a:extLst>
              <a:ext uri="{FF2B5EF4-FFF2-40B4-BE49-F238E27FC236}">
                <a16:creationId xmlns:a16="http://schemas.microsoft.com/office/drawing/2014/main" id="{F456433E-31FB-70A7-DABA-31BA856520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g3166ab540ef_0_6:notes">
            <a:extLst>
              <a:ext uri="{FF2B5EF4-FFF2-40B4-BE49-F238E27FC236}">
                <a16:creationId xmlns:a16="http://schemas.microsoft.com/office/drawing/2014/main" id="{071B1A86-D825-DFE0-065F-BE6424D1B48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652197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3198557072c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5" name="Google Shape;485;g3198557072c_1_35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6" name="Google Shape;486;g3198557072c_1_35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101</a:t>
            </a:fld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3198557072c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2" name="Google Shape;492;g3198557072c_1_42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3" name="Google Shape;493;g3198557072c_1_42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102</a:t>
            </a:fld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3198557072c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9" name="Google Shape;499;g3198557072c_1_48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0" name="Google Shape;500;g3198557072c_1_48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103</a:t>
            </a:fld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3198557072c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6" name="Google Shape;506;g3198557072c_1_29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7" name="Google Shape;507;g3198557072c_1_29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104</a:t>
            </a:fld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:a16="http://schemas.microsoft.com/office/drawing/2014/main" id="{6E2B8445-2426-764E-024D-31BC1CB84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18c010dcb6_0_24:notes">
            <a:extLst>
              <a:ext uri="{FF2B5EF4-FFF2-40B4-BE49-F238E27FC236}">
                <a16:creationId xmlns:a16="http://schemas.microsoft.com/office/drawing/2014/main" id="{1BC64F51-A920-E08E-48F9-1C8E939E0B0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g318c010dcb6_0_24:notes">
            <a:extLst>
              <a:ext uri="{FF2B5EF4-FFF2-40B4-BE49-F238E27FC236}">
                <a16:creationId xmlns:a16="http://schemas.microsoft.com/office/drawing/2014/main" id="{6853F16D-110C-C9BF-BFAF-0DB563A032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g318c010dcb6_0_24:notes">
            <a:extLst>
              <a:ext uri="{FF2B5EF4-FFF2-40B4-BE49-F238E27FC236}">
                <a16:creationId xmlns:a16="http://schemas.microsoft.com/office/drawing/2014/main" id="{5CF69593-28DD-0A4C-8013-1348DD53565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106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3807628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2dd7778a15a_1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8" name="Google Shape;588;g2dd7778a15a_1_54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9" name="Google Shape;589;g2dd7778a15a_1_54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107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6671010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2dd7778a15a_1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5" name="Google Shape;595;g2dd7778a15a_1_60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6" name="Google Shape;596;g2dd7778a15a_1_60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108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9753690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2dd7778a15a_1_44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9" name="Google Shape;569;g2dd7778a15a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96724680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1491b4fb2c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g31491b4fb2c_0_37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4" name="Google Shape;334;g31491b4fb2c_0_37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110</a:t>
            </a:fld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18c010dcb6_0_821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9" name="Google Shape;229;g318c010dcb6_0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54585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>
          <a:extLst>
            <a:ext uri="{FF2B5EF4-FFF2-40B4-BE49-F238E27FC236}">
              <a16:creationId xmlns:a16="http://schemas.microsoft.com/office/drawing/2014/main" id="{4DF23180-71E0-D60D-8167-C4593F3D4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166ab540ef_0_6:notes">
            <a:extLst>
              <a:ext uri="{FF2B5EF4-FFF2-40B4-BE49-F238E27FC236}">
                <a16:creationId xmlns:a16="http://schemas.microsoft.com/office/drawing/2014/main" id="{BCB8B136-B0C9-C3E7-C8FD-5C383D0C61C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g3166ab540ef_0_6:notes">
            <a:extLst>
              <a:ext uri="{FF2B5EF4-FFF2-40B4-BE49-F238E27FC236}">
                <a16:creationId xmlns:a16="http://schemas.microsoft.com/office/drawing/2014/main" id="{8A7E2E0D-AC71-542C-8E74-5A20CCE0A7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g3166ab540ef_0_6:notes">
            <a:extLst>
              <a:ext uri="{FF2B5EF4-FFF2-40B4-BE49-F238E27FC236}">
                <a16:creationId xmlns:a16="http://schemas.microsoft.com/office/drawing/2014/main" id="{5C11C0E3-14DC-5CF4-2AA2-5673F326B2F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219885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18c010dcb6_0_976:notes"/>
          <p:cNvSpPr txBox="1">
            <a:spLocks noGrp="1"/>
          </p:cNvSpPr>
          <p:nvPr>
            <p:ph type="body" idx="1"/>
          </p:nvPr>
        </p:nvSpPr>
        <p:spPr>
          <a:xfrm>
            <a:off x="992663" y="3300413"/>
            <a:ext cx="7941300" cy="27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5" name="Google Shape;235;g318c010dcb6_0_9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6462728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166ab540e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g3166ab540ef_0_14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9" name="Google Shape;159;g3166ab540ef_0_14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114</a:t>
            </a:fld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>
          <a:extLst>
            <a:ext uri="{FF2B5EF4-FFF2-40B4-BE49-F238E27FC236}">
              <a16:creationId xmlns:a16="http://schemas.microsoft.com/office/drawing/2014/main" id="{3F85AA26-F797-5FC7-C527-FDE5F3EC8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166ab540ef_0_14:notes">
            <a:extLst>
              <a:ext uri="{FF2B5EF4-FFF2-40B4-BE49-F238E27FC236}">
                <a16:creationId xmlns:a16="http://schemas.microsoft.com/office/drawing/2014/main" id="{07AD988A-C539-D77B-1237-1BA4D29816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g3166ab540ef_0_14:notes">
            <a:extLst>
              <a:ext uri="{FF2B5EF4-FFF2-40B4-BE49-F238E27FC236}">
                <a16:creationId xmlns:a16="http://schemas.microsoft.com/office/drawing/2014/main" id="{28E88FEC-EC1D-80DD-F4DC-8D9C334D91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9" name="Google Shape;159;g3166ab540ef_0_14:notes">
            <a:extLst>
              <a:ext uri="{FF2B5EF4-FFF2-40B4-BE49-F238E27FC236}">
                <a16:creationId xmlns:a16="http://schemas.microsoft.com/office/drawing/2014/main" id="{5EA4D343-B7BC-C4C6-10B8-4FD1446C4A9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6861877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>
          <a:extLst>
            <a:ext uri="{FF2B5EF4-FFF2-40B4-BE49-F238E27FC236}">
              <a16:creationId xmlns:a16="http://schemas.microsoft.com/office/drawing/2014/main" id="{55B5C683-7AA0-AEA0-2189-0739ED7B4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166ab540ef_0_14:notes">
            <a:extLst>
              <a:ext uri="{FF2B5EF4-FFF2-40B4-BE49-F238E27FC236}">
                <a16:creationId xmlns:a16="http://schemas.microsoft.com/office/drawing/2014/main" id="{DC4BDAEA-943E-F1E2-D018-884CF8BA42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g3166ab540ef_0_14:notes">
            <a:extLst>
              <a:ext uri="{FF2B5EF4-FFF2-40B4-BE49-F238E27FC236}">
                <a16:creationId xmlns:a16="http://schemas.microsoft.com/office/drawing/2014/main" id="{B1AD7B2F-AADE-BDFA-F7F8-72F1BA9CCE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9" name="Google Shape;159;g3166ab540ef_0_14:notes">
            <a:extLst>
              <a:ext uri="{FF2B5EF4-FFF2-40B4-BE49-F238E27FC236}">
                <a16:creationId xmlns:a16="http://schemas.microsoft.com/office/drawing/2014/main" id="{802BB9FE-A366-683F-4BCC-588FAF9DB10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2398769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>
          <a:extLst>
            <a:ext uri="{FF2B5EF4-FFF2-40B4-BE49-F238E27FC236}">
              <a16:creationId xmlns:a16="http://schemas.microsoft.com/office/drawing/2014/main" id="{69F6BE06-EE79-14CF-86E3-D396F82CE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166ab540ef_0_14:notes">
            <a:extLst>
              <a:ext uri="{FF2B5EF4-FFF2-40B4-BE49-F238E27FC236}">
                <a16:creationId xmlns:a16="http://schemas.microsoft.com/office/drawing/2014/main" id="{51FC45E2-2D48-8FB2-94FA-CC9AF852D23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g3166ab540ef_0_14:notes">
            <a:extLst>
              <a:ext uri="{FF2B5EF4-FFF2-40B4-BE49-F238E27FC236}">
                <a16:creationId xmlns:a16="http://schemas.microsoft.com/office/drawing/2014/main" id="{5ACF0621-7D48-4D45-6415-8B1FD5D4A2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9" name="Google Shape;159;g3166ab540ef_0_14:notes">
            <a:extLst>
              <a:ext uri="{FF2B5EF4-FFF2-40B4-BE49-F238E27FC236}">
                <a16:creationId xmlns:a16="http://schemas.microsoft.com/office/drawing/2014/main" id="{66BFE382-4F52-BF9E-2418-F99E12262E0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5169105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>
          <a:extLst>
            <a:ext uri="{FF2B5EF4-FFF2-40B4-BE49-F238E27FC236}">
              <a16:creationId xmlns:a16="http://schemas.microsoft.com/office/drawing/2014/main" id="{609437B8-01E1-564A-E5E1-C1743BB10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166ab540ef_0_14:notes">
            <a:extLst>
              <a:ext uri="{FF2B5EF4-FFF2-40B4-BE49-F238E27FC236}">
                <a16:creationId xmlns:a16="http://schemas.microsoft.com/office/drawing/2014/main" id="{96ABA547-BE5E-6E80-1076-9CA8E2BF47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g3166ab540ef_0_14:notes">
            <a:extLst>
              <a:ext uri="{FF2B5EF4-FFF2-40B4-BE49-F238E27FC236}">
                <a16:creationId xmlns:a16="http://schemas.microsoft.com/office/drawing/2014/main" id="{34BFBA14-7430-C706-277D-6B85F6B0F1C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9" name="Google Shape;159;g3166ab540ef_0_14:notes">
            <a:extLst>
              <a:ext uri="{FF2B5EF4-FFF2-40B4-BE49-F238E27FC236}">
                <a16:creationId xmlns:a16="http://schemas.microsoft.com/office/drawing/2014/main" id="{ABD787CA-9B2F-A88E-7FD4-CF9C0BFE418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3220055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>
          <a:extLst>
            <a:ext uri="{FF2B5EF4-FFF2-40B4-BE49-F238E27FC236}">
              <a16:creationId xmlns:a16="http://schemas.microsoft.com/office/drawing/2014/main" id="{C60BC009-3D4F-673C-A66E-D825D3BCE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166ab540ef_0_14:notes">
            <a:extLst>
              <a:ext uri="{FF2B5EF4-FFF2-40B4-BE49-F238E27FC236}">
                <a16:creationId xmlns:a16="http://schemas.microsoft.com/office/drawing/2014/main" id="{01B17010-8752-2760-925B-F5C05C1692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g3166ab540ef_0_14:notes">
            <a:extLst>
              <a:ext uri="{FF2B5EF4-FFF2-40B4-BE49-F238E27FC236}">
                <a16:creationId xmlns:a16="http://schemas.microsoft.com/office/drawing/2014/main" id="{AFB4E6C3-FAA9-258F-CADD-AE799F7D6A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9" name="Google Shape;159;g3166ab540ef_0_14:notes">
            <a:extLst>
              <a:ext uri="{FF2B5EF4-FFF2-40B4-BE49-F238E27FC236}">
                <a16:creationId xmlns:a16="http://schemas.microsoft.com/office/drawing/2014/main" id="{D3071EC9-C889-ABD0-ECB2-BCA1008CED9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8720647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>
          <a:extLst>
            <a:ext uri="{FF2B5EF4-FFF2-40B4-BE49-F238E27FC236}">
              <a16:creationId xmlns:a16="http://schemas.microsoft.com/office/drawing/2014/main" id="{7A01685F-58B7-B43A-A06A-D39725E93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166ab540ef_0_14:notes">
            <a:extLst>
              <a:ext uri="{FF2B5EF4-FFF2-40B4-BE49-F238E27FC236}">
                <a16:creationId xmlns:a16="http://schemas.microsoft.com/office/drawing/2014/main" id="{D88760BB-99FF-D1F1-5FF6-698FAB0158F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g3166ab540ef_0_14:notes">
            <a:extLst>
              <a:ext uri="{FF2B5EF4-FFF2-40B4-BE49-F238E27FC236}">
                <a16:creationId xmlns:a16="http://schemas.microsoft.com/office/drawing/2014/main" id="{5758C7BC-C791-97F4-7354-16290B3642C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9" name="Google Shape;159;g3166ab540ef_0_14:notes">
            <a:extLst>
              <a:ext uri="{FF2B5EF4-FFF2-40B4-BE49-F238E27FC236}">
                <a16:creationId xmlns:a16="http://schemas.microsoft.com/office/drawing/2014/main" id="{C50A9BE0-C7E9-80C1-8C9C-36F595A6104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295237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>
          <a:extLst>
            <a:ext uri="{FF2B5EF4-FFF2-40B4-BE49-F238E27FC236}">
              <a16:creationId xmlns:a16="http://schemas.microsoft.com/office/drawing/2014/main" id="{67E5F7E3-1BB0-0306-6D73-CDBF2C0CD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166ab540ef_0_14:notes">
            <a:extLst>
              <a:ext uri="{FF2B5EF4-FFF2-40B4-BE49-F238E27FC236}">
                <a16:creationId xmlns:a16="http://schemas.microsoft.com/office/drawing/2014/main" id="{EEA3B996-BDB7-4C5D-FA08-36AFE548C2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g3166ab540ef_0_14:notes">
            <a:extLst>
              <a:ext uri="{FF2B5EF4-FFF2-40B4-BE49-F238E27FC236}">
                <a16:creationId xmlns:a16="http://schemas.microsoft.com/office/drawing/2014/main" id="{BDA89728-B976-BA83-D1AA-A4BBC06EFEF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9" name="Google Shape;159;g3166ab540ef_0_14:notes">
            <a:extLst>
              <a:ext uri="{FF2B5EF4-FFF2-40B4-BE49-F238E27FC236}">
                <a16:creationId xmlns:a16="http://schemas.microsoft.com/office/drawing/2014/main" id="{267C3D35-6F8D-E585-5218-111D6726464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9824852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>
          <a:extLst>
            <a:ext uri="{FF2B5EF4-FFF2-40B4-BE49-F238E27FC236}">
              <a16:creationId xmlns:a16="http://schemas.microsoft.com/office/drawing/2014/main" id="{27232C0E-E9FC-08B2-C4DE-FFCEEC197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166ab540ef_0_14:notes">
            <a:extLst>
              <a:ext uri="{FF2B5EF4-FFF2-40B4-BE49-F238E27FC236}">
                <a16:creationId xmlns:a16="http://schemas.microsoft.com/office/drawing/2014/main" id="{08C88028-A7FC-41EF-B64B-84766546A0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g3166ab540ef_0_14:notes">
            <a:extLst>
              <a:ext uri="{FF2B5EF4-FFF2-40B4-BE49-F238E27FC236}">
                <a16:creationId xmlns:a16="http://schemas.microsoft.com/office/drawing/2014/main" id="{83984C4C-247A-6AB3-C6F6-EA8AD0152B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9" name="Google Shape;159;g3166ab540ef_0_14:notes">
            <a:extLst>
              <a:ext uri="{FF2B5EF4-FFF2-40B4-BE49-F238E27FC236}">
                <a16:creationId xmlns:a16="http://schemas.microsoft.com/office/drawing/2014/main" id="{D53BCBCC-8534-0690-C923-78B062F5757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06141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18c010dcb6_0_2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g318c010dcb6_0_2391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g318c010dcb6_0_2391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12</a:t>
            </a:fld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>
          <a:extLst>
            <a:ext uri="{FF2B5EF4-FFF2-40B4-BE49-F238E27FC236}">
              <a16:creationId xmlns:a16="http://schemas.microsoft.com/office/drawing/2014/main" id="{18AAF4A4-ED1D-7192-C1D9-3ACC5F99A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166ab540ef_0_14:notes">
            <a:extLst>
              <a:ext uri="{FF2B5EF4-FFF2-40B4-BE49-F238E27FC236}">
                <a16:creationId xmlns:a16="http://schemas.microsoft.com/office/drawing/2014/main" id="{74330EF2-BF65-F6B2-C7B2-9926304C35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g3166ab540ef_0_14:notes">
            <a:extLst>
              <a:ext uri="{FF2B5EF4-FFF2-40B4-BE49-F238E27FC236}">
                <a16:creationId xmlns:a16="http://schemas.microsoft.com/office/drawing/2014/main" id="{B2D56970-F1E0-AE89-0F9D-F307ACBC97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9" name="Google Shape;159;g3166ab540ef_0_14:notes">
            <a:extLst>
              <a:ext uri="{FF2B5EF4-FFF2-40B4-BE49-F238E27FC236}">
                <a16:creationId xmlns:a16="http://schemas.microsoft.com/office/drawing/2014/main" id="{9C374244-F64A-F2D6-A13A-53E38423EC1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3008559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>
          <a:extLst>
            <a:ext uri="{FF2B5EF4-FFF2-40B4-BE49-F238E27FC236}">
              <a16:creationId xmlns:a16="http://schemas.microsoft.com/office/drawing/2014/main" id="{0B4CC619-6064-5B70-ACD4-440FE3C42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166ab540ef_0_14:notes">
            <a:extLst>
              <a:ext uri="{FF2B5EF4-FFF2-40B4-BE49-F238E27FC236}">
                <a16:creationId xmlns:a16="http://schemas.microsoft.com/office/drawing/2014/main" id="{3360D121-C41C-7B56-A18F-CFC8CD4D0D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g3166ab540ef_0_14:notes">
            <a:extLst>
              <a:ext uri="{FF2B5EF4-FFF2-40B4-BE49-F238E27FC236}">
                <a16:creationId xmlns:a16="http://schemas.microsoft.com/office/drawing/2014/main" id="{42A71421-160B-2732-D076-C77AA6A989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9" name="Google Shape;159;g3166ab540ef_0_14:notes">
            <a:extLst>
              <a:ext uri="{FF2B5EF4-FFF2-40B4-BE49-F238E27FC236}">
                <a16:creationId xmlns:a16="http://schemas.microsoft.com/office/drawing/2014/main" id="{323F73E4-F4D4-3FAE-369B-5BC7E1EF25B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1678894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>
          <a:extLst>
            <a:ext uri="{FF2B5EF4-FFF2-40B4-BE49-F238E27FC236}">
              <a16:creationId xmlns:a16="http://schemas.microsoft.com/office/drawing/2014/main" id="{D242C934-F8AC-6024-CDEB-50B15A1EF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166ab540ef_0_14:notes">
            <a:extLst>
              <a:ext uri="{FF2B5EF4-FFF2-40B4-BE49-F238E27FC236}">
                <a16:creationId xmlns:a16="http://schemas.microsoft.com/office/drawing/2014/main" id="{5F04EE68-3C13-D696-D0C2-491389C6F2A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g3166ab540ef_0_14:notes">
            <a:extLst>
              <a:ext uri="{FF2B5EF4-FFF2-40B4-BE49-F238E27FC236}">
                <a16:creationId xmlns:a16="http://schemas.microsoft.com/office/drawing/2014/main" id="{66D098A3-D074-6A72-100D-3B476055B3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9" name="Google Shape;159;g3166ab540ef_0_14:notes">
            <a:extLst>
              <a:ext uri="{FF2B5EF4-FFF2-40B4-BE49-F238E27FC236}">
                <a16:creationId xmlns:a16="http://schemas.microsoft.com/office/drawing/2014/main" id="{9E1F480F-2502-986A-AAAE-162CD309799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7717480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>
          <a:extLst>
            <a:ext uri="{FF2B5EF4-FFF2-40B4-BE49-F238E27FC236}">
              <a16:creationId xmlns:a16="http://schemas.microsoft.com/office/drawing/2014/main" id="{79C3125D-9462-4CBF-EB21-74CE112B9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166ab540ef_0_14:notes">
            <a:extLst>
              <a:ext uri="{FF2B5EF4-FFF2-40B4-BE49-F238E27FC236}">
                <a16:creationId xmlns:a16="http://schemas.microsoft.com/office/drawing/2014/main" id="{5D16936B-4C3E-AF7E-B43E-075F1FB034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g3166ab540ef_0_14:notes">
            <a:extLst>
              <a:ext uri="{FF2B5EF4-FFF2-40B4-BE49-F238E27FC236}">
                <a16:creationId xmlns:a16="http://schemas.microsoft.com/office/drawing/2014/main" id="{DBCF4F52-FE93-3A1E-A27C-3B01B41628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9" name="Google Shape;159;g3166ab540ef_0_14:notes">
            <a:extLst>
              <a:ext uri="{FF2B5EF4-FFF2-40B4-BE49-F238E27FC236}">
                <a16:creationId xmlns:a16="http://schemas.microsoft.com/office/drawing/2014/main" id="{EBFE50E9-AEF0-5A88-206F-221DFAE1530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8360112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>
          <a:extLst>
            <a:ext uri="{FF2B5EF4-FFF2-40B4-BE49-F238E27FC236}">
              <a16:creationId xmlns:a16="http://schemas.microsoft.com/office/drawing/2014/main" id="{8F9A6D7F-050F-BDB9-7721-7F4AB3B0D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3170b2921e2_0_110:notes">
            <a:extLst>
              <a:ext uri="{FF2B5EF4-FFF2-40B4-BE49-F238E27FC236}">
                <a16:creationId xmlns:a16="http://schemas.microsoft.com/office/drawing/2014/main" id="{3F973B1E-3652-F868-97CC-F69E011166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5" name="Google Shape;555;g3170b2921e2_0_110:notes">
            <a:extLst>
              <a:ext uri="{FF2B5EF4-FFF2-40B4-BE49-F238E27FC236}">
                <a16:creationId xmlns:a16="http://schemas.microsoft.com/office/drawing/2014/main" id="{484A2B6D-F186-3E6E-3F0B-BDC6FC29BA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6" name="Google Shape;556;g3170b2921e2_0_110:notes">
            <a:extLst>
              <a:ext uri="{FF2B5EF4-FFF2-40B4-BE49-F238E27FC236}">
                <a16:creationId xmlns:a16="http://schemas.microsoft.com/office/drawing/2014/main" id="{B6EFB9C9-A1A9-352F-C155-EF742D125DB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2120067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>
          <a:extLst>
            <a:ext uri="{FF2B5EF4-FFF2-40B4-BE49-F238E27FC236}">
              <a16:creationId xmlns:a16="http://schemas.microsoft.com/office/drawing/2014/main" id="{1D0FB162-64DB-BA9D-912F-F98376341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3170b2921e2_0_110:notes">
            <a:extLst>
              <a:ext uri="{FF2B5EF4-FFF2-40B4-BE49-F238E27FC236}">
                <a16:creationId xmlns:a16="http://schemas.microsoft.com/office/drawing/2014/main" id="{C6883D5C-12C2-AD41-C984-933D1870647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5" name="Google Shape;555;g3170b2921e2_0_110:notes">
            <a:extLst>
              <a:ext uri="{FF2B5EF4-FFF2-40B4-BE49-F238E27FC236}">
                <a16:creationId xmlns:a16="http://schemas.microsoft.com/office/drawing/2014/main" id="{9C15F801-3E4E-E1B9-E5FF-FD598D12FC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6" name="Google Shape;556;g3170b2921e2_0_110:notes">
            <a:extLst>
              <a:ext uri="{FF2B5EF4-FFF2-40B4-BE49-F238E27FC236}">
                <a16:creationId xmlns:a16="http://schemas.microsoft.com/office/drawing/2014/main" id="{3D83E4BC-C0B1-1EA1-B99D-8C891739508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0697195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>
          <a:extLst>
            <a:ext uri="{FF2B5EF4-FFF2-40B4-BE49-F238E27FC236}">
              <a16:creationId xmlns:a16="http://schemas.microsoft.com/office/drawing/2014/main" id="{DD13A8E3-8B12-F382-36B4-2929E29D0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198557072c_1_18:notes">
            <a:extLst>
              <a:ext uri="{FF2B5EF4-FFF2-40B4-BE49-F238E27FC236}">
                <a16:creationId xmlns:a16="http://schemas.microsoft.com/office/drawing/2014/main" id="{B6DC7EA6-F447-D245-1673-52DCC307601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3" name="Google Shape;443;g3198557072c_1_18:notes">
            <a:extLst>
              <a:ext uri="{FF2B5EF4-FFF2-40B4-BE49-F238E27FC236}">
                <a16:creationId xmlns:a16="http://schemas.microsoft.com/office/drawing/2014/main" id="{554FA3B3-D3B6-34DD-6A4D-5B3D0AB59C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4" name="Google Shape;444;g3198557072c_1_18:notes">
            <a:extLst>
              <a:ext uri="{FF2B5EF4-FFF2-40B4-BE49-F238E27FC236}">
                <a16:creationId xmlns:a16="http://schemas.microsoft.com/office/drawing/2014/main" id="{8B186E62-29BD-AFE1-EC5D-A4D361EAC0A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3792926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3170b2921e2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8" name="Google Shape;548;g3170b2921e2_0_104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9" name="Google Shape;549;g3170b2921e2_0_104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131</a:t>
            </a:fld>
            <a:endParaRPr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18c010dcb6_0_30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" name="Google Shape;377;g318c010dcb6_0_3038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8" name="Google Shape;378;g318c010dcb6_0_3038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132</a:t>
            </a:fld>
            <a:endParaRPr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18c010dcb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g318c010dcb6_0_0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5" name="Google Shape;385;g318c010dcb6_0_0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133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166ab540e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g3166ab540ef_0_0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1" name="Google Shape;181;g3166ab540ef_0_0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13</a:t>
            </a:fld>
            <a:endParaRPr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>
          <a:extLst>
            <a:ext uri="{FF2B5EF4-FFF2-40B4-BE49-F238E27FC236}">
              <a16:creationId xmlns:a16="http://schemas.microsoft.com/office/drawing/2014/main" id="{CBF65D3A-D99F-0080-D52F-F2800E871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18c010dcb6_0_0:notes">
            <a:extLst>
              <a:ext uri="{FF2B5EF4-FFF2-40B4-BE49-F238E27FC236}">
                <a16:creationId xmlns:a16="http://schemas.microsoft.com/office/drawing/2014/main" id="{D334DB59-1224-04E8-AADF-1C27106D47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g318c010dcb6_0_0:notes">
            <a:extLst>
              <a:ext uri="{FF2B5EF4-FFF2-40B4-BE49-F238E27FC236}">
                <a16:creationId xmlns:a16="http://schemas.microsoft.com/office/drawing/2014/main" id="{22CF46D7-AABD-E639-B245-BE3FCDBAE0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5" name="Google Shape;385;g318c010dcb6_0_0:notes">
            <a:extLst>
              <a:ext uri="{FF2B5EF4-FFF2-40B4-BE49-F238E27FC236}">
                <a16:creationId xmlns:a16="http://schemas.microsoft.com/office/drawing/2014/main" id="{C794F401-E601-8C52-B44D-C2F897EC337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1226643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>
          <a:extLst>
            <a:ext uri="{FF2B5EF4-FFF2-40B4-BE49-F238E27FC236}">
              <a16:creationId xmlns:a16="http://schemas.microsoft.com/office/drawing/2014/main" id="{49FEE8CA-A4B6-CBD6-E2D3-ABA693374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18c010dcb6_0_0:notes">
            <a:extLst>
              <a:ext uri="{FF2B5EF4-FFF2-40B4-BE49-F238E27FC236}">
                <a16:creationId xmlns:a16="http://schemas.microsoft.com/office/drawing/2014/main" id="{EC18105F-3D04-0435-C312-D145A896996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g318c010dcb6_0_0:notes">
            <a:extLst>
              <a:ext uri="{FF2B5EF4-FFF2-40B4-BE49-F238E27FC236}">
                <a16:creationId xmlns:a16="http://schemas.microsoft.com/office/drawing/2014/main" id="{891B852D-21E0-4F4A-E83D-797D09B9CA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5" name="Google Shape;385;g318c010dcb6_0_0:notes">
            <a:extLst>
              <a:ext uri="{FF2B5EF4-FFF2-40B4-BE49-F238E27FC236}">
                <a16:creationId xmlns:a16="http://schemas.microsoft.com/office/drawing/2014/main" id="{7C0FDF14-0A3E-17DD-F2C8-717A9A04F16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2831353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>
          <a:extLst>
            <a:ext uri="{FF2B5EF4-FFF2-40B4-BE49-F238E27FC236}">
              <a16:creationId xmlns:a16="http://schemas.microsoft.com/office/drawing/2014/main" id="{1A044A16-D484-A307-D701-D9BECBAD6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18c010dcb6_0_0:notes">
            <a:extLst>
              <a:ext uri="{FF2B5EF4-FFF2-40B4-BE49-F238E27FC236}">
                <a16:creationId xmlns:a16="http://schemas.microsoft.com/office/drawing/2014/main" id="{C821FD08-2B2E-307F-811A-9D5B395FEC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g318c010dcb6_0_0:notes">
            <a:extLst>
              <a:ext uri="{FF2B5EF4-FFF2-40B4-BE49-F238E27FC236}">
                <a16:creationId xmlns:a16="http://schemas.microsoft.com/office/drawing/2014/main" id="{E3D89393-4EBA-FA6C-2B2C-408D5EC6B34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5" name="Google Shape;385;g318c010dcb6_0_0:notes">
            <a:extLst>
              <a:ext uri="{FF2B5EF4-FFF2-40B4-BE49-F238E27FC236}">
                <a16:creationId xmlns:a16="http://schemas.microsoft.com/office/drawing/2014/main" id="{3BA6A146-F282-1392-8DA1-D508EBC47C7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217236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>
          <a:extLst>
            <a:ext uri="{FF2B5EF4-FFF2-40B4-BE49-F238E27FC236}">
              <a16:creationId xmlns:a16="http://schemas.microsoft.com/office/drawing/2014/main" id="{92803C77-7D21-ED45-4E6C-9891DDC7C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318c010dcb6_0_0:notes">
            <a:extLst>
              <a:ext uri="{FF2B5EF4-FFF2-40B4-BE49-F238E27FC236}">
                <a16:creationId xmlns:a16="http://schemas.microsoft.com/office/drawing/2014/main" id="{C5CEC68A-680C-A381-0934-7F095B9798C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g318c010dcb6_0_0:notes">
            <a:extLst>
              <a:ext uri="{FF2B5EF4-FFF2-40B4-BE49-F238E27FC236}">
                <a16:creationId xmlns:a16="http://schemas.microsoft.com/office/drawing/2014/main" id="{FB73A631-64A7-0436-A652-851101E0AD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5" name="Google Shape;385;g318c010dcb6_0_0:notes">
            <a:extLst>
              <a:ext uri="{FF2B5EF4-FFF2-40B4-BE49-F238E27FC236}">
                <a16:creationId xmlns:a16="http://schemas.microsoft.com/office/drawing/2014/main" id="{D07F59AA-C720-87B7-4A14-3A04B579155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9020502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18c010dcb6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1" name="Google Shape;391;g318c010dcb6_0_18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2" name="Google Shape;392;g318c010dcb6_0_18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138</a:t>
            </a:fld>
            <a:endParaRPr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319638e2e7d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" name="Google Shape;398;g319638e2e7d_0_54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9" name="Google Shape;399;g319638e2e7d_0_54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139</a:t>
            </a:fld>
            <a:endParaRPr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p1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2" name="Google Shape;322;p1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140</a:t>
            </a:fld>
            <a:endParaRPr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19638e2e7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g319638e2e7d_0_6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9" name="Google Shape;329;g319638e2e7d_0_6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141</a:t>
            </a:fld>
            <a:endParaRPr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19638e2e7d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5" name="Google Shape;335;g319638e2e7d_0_12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6" name="Google Shape;336;g319638e2e7d_0_12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142</a:t>
            </a:fld>
            <a:endParaRPr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>
          <a:extLst>
            <a:ext uri="{FF2B5EF4-FFF2-40B4-BE49-F238E27FC236}">
              <a16:creationId xmlns:a16="http://schemas.microsoft.com/office/drawing/2014/main" id="{4CCCD3C9-DB18-8057-24A8-8B348865D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19638e2e7d_0_12:notes">
            <a:extLst>
              <a:ext uri="{FF2B5EF4-FFF2-40B4-BE49-F238E27FC236}">
                <a16:creationId xmlns:a16="http://schemas.microsoft.com/office/drawing/2014/main" id="{B3FB3DF1-F637-C3FE-9377-180C7D3B40E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5" name="Google Shape;335;g319638e2e7d_0_12:notes">
            <a:extLst>
              <a:ext uri="{FF2B5EF4-FFF2-40B4-BE49-F238E27FC236}">
                <a16:creationId xmlns:a16="http://schemas.microsoft.com/office/drawing/2014/main" id="{B8D98C98-D08B-0BAC-4CE0-9D1E0B1C75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6" name="Google Shape;336;g319638e2e7d_0_12:notes">
            <a:extLst>
              <a:ext uri="{FF2B5EF4-FFF2-40B4-BE49-F238E27FC236}">
                <a16:creationId xmlns:a16="http://schemas.microsoft.com/office/drawing/2014/main" id="{FDC040FE-78A5-D192-BBE6-382C1CAD226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143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46069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18c010dcb6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g318c010dcb6_0_24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g318c010dcb6_0_24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14</a:t>
            </a:fld>
            <a:endParaRPr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19638e2e7d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2" name="Google Shape;342;g319638e2e7d_0_18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3" name="Google Shape;343;g319638e2e7d_0_18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144</a:t>
            </a:fld>
            <a:endParaRPr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>
          <a:extLst>
            <a:ext uri="{FF2B5EF4-FFF2-40B4-BE49-F238E27FC236}">
              <a16:creationId xmlns:a16="http://schemas.microsoft.com/office/drawing/2014/main" id="{16B1BA5D-E02D-E986-14B8-5D18CEE66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19638e2e7d_0_18:notes">
            <a:extLst>
              <a:ext uri="{FF2B5EF4-FFF2-40B4-BE49-F238E27FC236}">
                <a16:creationId xmlns:a16="http://schemas.microsoft.com/office/drawing/2014/main" id="{AECACB25-E20F-3C2F-23F6-F139FE0D479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2" name="Google Shape;342;g319638e2e7d_0_18:notes">
            <a:extLst>
              <a:ext uri="{FF2B5EF4-FFF2-40B4-BE49-F238E27FC236}">
                <a16:creationId xmlns:a16="http://schemas.microsoft.com/office/drawing/2014/main" id="{83906D9E-D508-596A-62BD-EEDE4188ADA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3" name="Google Shape;343;g319638e2e7d_0_18:notes">
            <a:extLst>
              <a:ext uri="{FF2B5EF4-FFF2-40B4-BE49-F238E27FC236}">
                <a16:creationId xmlns:a16="http://schemas.microsoft.com/office/drawing/2014/main" id="{6620A36B-33B6-ABC0-54E8-CC12281D937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145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3383799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19638e2e7d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6" name="Google Shape;356;g319638e2e7d_0_36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7" name="Google Shape;357;g319638e2e7d_0_36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146</a:t>
            </a:fld>
            <a:endParaRPr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19638e2e7d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Google Shape;363;g319638e2e7d_0_42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4" name="Google Shape;364;g319638e2e7d_0_42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147</a:t>
            </a:fld>
            <a:endParaRPr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>
          <a:extLst>
            <a:ext uri="{FF2B5EF4-FFF2-40B4-BE49-F238E27FC236}">
              <a16:creationId xmlns:a16="http://schemas.microsoft.com/office/drawing/2014/main" id="{5285C6ED-D4E5-4838-2D6B-F62CFC27B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19638e2e7d_0_42:notes">
            <a:extLst>
              <a:ext uri="{FF2B5EF4-FFF2-40B4-BE49-F238E27FC236}">
                <a16:creationId xmlns:a16="http://schemas.microsoft.com/office/drawing/2014/main" id="{C2D2EE4B-B03C-1404-3DFC-ED420F0A666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Google Shape;363;g319638e2e7d_0_42:notes">
            <a:extLst>
              <a:ext uri="{FF2B5EF4-FFF2-40B4-BE49-F238E27FC236}">
                <a16:creationId xmlns:a16="http://schemas.microsoft.com/office/drawing/2014/main" id="{87A24488-871A-1B94-CC21-7903EB409F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4" name="Google Shape;364;g319638e2e7d_0_42:notes">
            <a:extLst>
              <a:ext uri="{FF2B5EF4-FFF2-40B4-BE49-F238E27FC236}">
                <a16:creationId xmlns:a16="http://schemas.microsoft.com/office/drawing/2014/main" id="{5995AD5D-CBB0-963E-9F0B-53B5AE59696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148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751581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19638e2e7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g319638e2e7d_0_48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1" name="Google Shape;371;g319638e2e7d_0_48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149</a:t>
            </a:fld>
            <a:endParaRPr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>
          <a:extLst>
            <a:ext uri="{FF2B5EF4-FFF2-40B4-BE49-F238E27FC236}">
              <a16:creationId xmlns:a16="http://schemas.microsoft.com/office/drawing/2014/main" id="{BF1FF186-A82F-A3CC-DE2F-ED88C3612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19638e2e7d_0_48:notes">
            <a:extLst>
              <a:ext uri="{FF2B5EF4-FFF2-40B4-BE49-F238E27FC236}">
                <a16:creationId xmlns:a16="http://schemas.microsoft.com/office/drawing/2014/main" id="{26110EB5-ECFD-D9A0-F499-E1DC12AE54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g319638e2e7d_0_48:notes">
            <a:extLst>
              <a:ext uri="{FF2B5EF4-FFF2-40B4-BE49-F238E27FC236}">
                <a16:creationId xmlns:a16="http://schemas.microsoft.com/office/drawing/2014/main" id="{94B74182-7EA3-1EFC-0968-C182A43FB8C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1" name="Google Shape;371;g319638e2e7d_0_48:notes">
            <a:extLst>
              <a:ext uri="{FF2B5EF4-FFF2-40B4-BE49-F238E27FC236}">
                <a16:creationId xmlns:a16="http://schemas.microsoft.com/office/drawing/2014/main" id="{7CDFAA45-933E-3792-62A9-4577E656A39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150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9030655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>
          <a:extLst>
            <a:ext uri="{FF2B5EF4-FFF2-40B4-BE49-F238E27FC236}">
              <a16:creationId xmlns:a16="http://schemas.microsoft.com/office/drawing/2014/main" id="{273B8FEB-A192-0839-2C82-986A8BF6B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19638e2e7d_0_48:notes">
            <a:extLst>
              <a:ext uri="{FF2B5EF4-FFF2-40B4-BE49-F238E27FC236}">
                <a16:creationId xmlns:a16="http://schemas.microsoft.com/office/drawing/2014/main" id="{8A177F71-D776-DAC2-6FF1-8E7097656C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g319638e2e7d_0_48:notes">
            <a:extLst>
              <a:ext uri="{FF2B5EF4-FFF2-40B4-BE49-F238E27FC236}">
                <a16:creationId xmlns:a16="http://schemas.microsoft.com/office/drawing/2014/main" id="{D68A35A1-6202-36EC-E462-BEC1156760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1" name="Google Shape;371;g319638e2e7d_0_48:notes">
            <a:extLst>
              <a:ext uri="{FF2B5EF4-FFF2-40B4-BE49-F238E27FC236}">
                <a16:creationId xmlns:a16="http://schemas.microsoft.com/office/drawing/2014/main" id="{C878D3B0-6DC9-3F4A-35DB-6D8E1E304A4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151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030089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19638e2e7d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g319638e2e7d_0_24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g319638e2e7d_0_24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152</a:t>
            </a:fld>
            <a:endParaRPr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>
          <a:extLst>
            <a:ext uri="{FF2B5EF4-FFF2-40B4-BE49-F238E27FC236}">
              <a16:creationId xmlns:a16="http://schemas.microsoft.com/office/drawing/2014/main" id="{B3A1F1F9-1605-77B6-F350-254580F0F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19638e2e7d_0_24:notes">
            <a:extLst>
              <a:ext uri="{FF2B5EF4-FFF2-40B4-BE49-F238E27FC236}">
                <a16:creationId xmlns:a16="http://schemas.microsoft.com/office/drawing/2014/main" id="{58FDA529-8D9D-90E7-10BF-AF5389769B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g319638e2e7d_0_24:notes">
            <a:extLst>
              <a:ext uri="{FF2B5EF4-FFF2-40B4-BE49-F238E27FC236}">
                <a16:creationId xmlns:a16="http://schemas.microsoft.com/office/drawing/2014/main" id="{C04ED460-6D7B-93B2-6B32-368A94059D9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g319638e2e7d_0_24:notes">
            <a:extLst>
              <a:ext uri="{FF2B5EF4-FFF2-40B4-BE49-F238E27FC236}">
                <a16:creationId xmlns:a16="http://schemas.microsoft.com/office/drawing/2014/main" id="{509FCA5A-C95C-BD98-D5B0-71FFEEBEC1E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153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30127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:a16="http://schemas.microsoft.com/office/drawing/2014/main" id="{C06D7278-C6FE-DB7E-DE67-7AACAD039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18c010dcb6_0_24:notes">
            <a:extLst>
              <a:ext uri="{FF2B5EF4-FFF2-40B4-BE49-F238E27FC236}">
                <a16:creationId xmlns:a16="http://schemas.microsoft.com/office/drawing/2014/main" id="{A58E808B-4E4D-6594-CC4C-99A644415B3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g318c010dcb6_0_24:notes">
            <a:extLst>
              <a:ext uri="{FF2B5EF4-FFF2-40B4-BE49-F238E27FC236}">
                <a16:creationId xmlns:a16="http://schemas.microsoft.com/office/drawing/2014/main" id="{9E70AA96-95A2-2C62-F721-ED9E4A2748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g318c010dcb6_0_24:notes">
            <a:extLst>
              <a:ext uri="{FF2B5EF4-FFF2-40B4-BE49-F238E27FC236}">
                <a16:creationId xmlns:a16="http://schemas.microsoft.com/office/drawing/2014/main" id="{4ECB86CE-514F-9F80-01F1-B72F16F88AB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8790798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8" name="Google Shape;698;p16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99" name="Google Shape;699;p16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154</a:t>
            </a:fld>
            <a:endParaRPr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5" name="Google Shape;705;p17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38" cy="2700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06" name="Google Shape;706;p17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24" cy="343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155</a:t>
            </a:fld>
            <a:endParaRPr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18c010dcb6_0_2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5" name="Google Shape;405;g318c010dcb6_0_2403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6" name="Google Shape;406;g318c010dcb6_0_2403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156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:a16="http://schemas.microsoft.com/office/drawing/2014/main" id="{A2E71534-736A-8D93-62F0-69E2AB8B8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18c010dcb6_0_24:notes">
            <a:extLst>
              <a:ext uri="{FF2B5EF4-FFF2-40B4-BE49-F238E27FC236}">
                <a16:creationId xmlns:a16="http://schemas.microsoft.com/office/drawing/2014/main" id="{6C24E6D1-9AF4-BAE3-178C-250CF697D5C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g318c010dcb6_0_24:notes">
            <a:extLst>
              <a:ext uri="{FF2B5EF4-FFF2-40B4-BE49-F238E27FC236}">
                <a16:creationId xmlns:a16="http://schemas.microsoft.com/office/drawing/2014/main" id="{0FB4E418-1638-1CE3-D463-EA3B4E3267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g318c010dcb6_0_24:notes">
            <a:extLst>
              <a:ext uri="{FF2B5EF4-FFF2-40B4-BE49-F238E27FC236}">
                <a16:creationId xmlns:a16="http://schemas.microsoft.com/office/drawing/2014/main" id="{C881996F-13C2-6214-F552-3554AB7219A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20226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:a16="http://schemas.microsoft.com/office/drawing/2014/main" id="{13A8199C-4668-A886-655C-79E97ED71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18c010dcb6_0_24:notes">
            <a:extLst>
              <a:ext uri="{FF2B5EF4-FFF2-40B4-BE49-F238E27FC236}">
                <a16:creationId xmlns:a16="http://schemas.microsoft.com/office/drawing/2014/main" id="{E2093E73-752E-0A69-3DC7-8210733561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g318c010dcb6_0_24:notes">
            <a:extLst>
              <a:ext uri="{FF2B5EF4-FFF2-40B4-BE49-F238E27FC236}">
                <a16:creationId xmlns:a16="http://schemas.microsoft.com/office/drawing/2014/main" id="{CD8051F7-2809-14DC-A194-0496BAD131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g318c010dcb6_0_24:notes">
            <a:extLst>
              <a:ext uri="{FF2B5EF4-FFF2-40B4-BE49-F238E27FC236}">
                <a16:creationId xmlns:a16="http://schemas.microsoft.com/office/drawing/2014/main" id="{EB6DE3FF-56AD-B1A1-08E1-045A8FDE473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56933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:a16="http://schemas.microsoft.com/office/drawing/2014/main" id="{BC722B27-B3D1-9A15-ED88-7532E4C32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18c010dcb6_0_24:notes">
            <a:extLst>
              <a:ext uri="{FF2B5EF4-FFF2-40B4-BE49-F238E27FC236}">
                <a16:creationId xmlns:a16="http://schemas.microsoft.com/office/drawing/2014/main" id="{02DCD97B-2B0B-F9E4-EBB8-F06D9EB5A3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g318c010dcb6_0_24:notes">
            <a:extLst>
              <a:ext uri="{FF2B5EF4-FFF2-40B4-BE49-F238E27FC236}">
                <a16:creationId xmlns:a16="http://schemas.microsoft.com/office/drawing/2014/main" id="{A1BF3F87-BBF6-FF43-0DDB-14FAA477A6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g318c010dcb6_0_24:notes">
            <a:extLst>
              <a:ext uri="{FF2B5EF4-FFF2-40B4-BE49-F238E27FC236}">
                <a16:creationId xmlns:a16="http://schemas.microsoft.com/office/drawing/2014/main" id="{4943A1A5-3452-A380-E997-703106FE62B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04230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:a16="http://schemas.microsoft.com/office/drawing/2014/main" id="{C2F43478-AD6B-8865-F212-4E61854CB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18c010dcb6_0_24:notes">
            <a:extLst>
              <a:ext uri="{FF2B5EF4-FFF2-40B4-BE49-F238E27FC236}">
                <a16:creationId xmlns:a16="http://schemas.microsoft.com/office/drawing/2014/main" id="{D338C951-69E3-FB0A-FADC-C9E28FD3F6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g318c010dcb6_0_24:notes">
            <a:extLst>
              <a:ext uri="{FF2B5EF4-FFF2-40B4-BE49-F238E27FC236}">
                <a16:creationId xmlns:a16="http://schemas.microsoft.com/office/drawing/2014/main" id="{B22779CF-8BF5-3485-DDAE-C1DED7C0A6A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g318c010dcb6_0_24:notes">
            <a:extLst>
              <a:ext uri="{FF2B5EF4-FFF2-40B4-BE49-F238E27FC236}">
                <a16:creationId xmlns:a16="http://schemas.microsoft.com/office/drawing/2014/main" id="{6434B27C-EBE0-5938-5CFE-FD46E2B54AA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1905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18c010dcb6_0_25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g318c010dcb6_0_2560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" name="Google Shape;145;g318c010dcb6_0_2560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:a16="http://schemas.microsoft.com/office/drawing/2014/main" id="{38961D48-A85E-C2B6-EAD6-0D92EE5B0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18c010dcb6_0_24:notes">
            <a:extLst>
              <a:ext uri="{FF2B5EF4-FFF2-40B4-BE49-F238E27FC236}">
                <a16:creationId xmlns:a16="http://schemas.microsoft.com/office/drawing/2014/main" id="{2F2D4360-A317-13A2-1515-819E0B30D66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g318c010dcb6_0_24:notes">
            <a:extLst>
              <a:ext uri="{FF2B5EF4-FFF2-40B4-BE49-F238E27FC236}">
                <a16:creationId xmlns:a16="http://schemas.microsoft.com/office/drawing/2014/main" id="{762CF291-7F47-96E7-563E-9E3914EA46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g318c010dcb6_0_24:notes">
            <a:extLst>
              <a:ext uri="{FF2B5EF4-FFF2-40B4-BE49-F238E27FC236}">
                <a16:creationId xmlns:a16="http://schemas.microsoft.com/office/drawing/2014/main" id="{7B60D76B-BD8C-EAEE-B48B-A4F2F6603EF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42594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:a16="http://schemas.microsoft.com/office/drawing/2014/main" id="{9E8D5280-984F-53E5-8700-0CEB9BBDF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18c010dcb6_0_24:notes">
            <a:extLst>
              <a:ext uri="{FF2B5EF4-FFF2-40B4-BE49-F238E27FC236}">
                <a16:creationId xmlns:a16="http://schemas.microsoft.com/office/drawing/2014/main" id="{7977629B-5030-31CC-6D74-C71E9CC51B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g318c010dcb6_0_24:notes">
            <a:extLst>
              <a:ext uri="{FF2B5EF4-FFF2-40B4-BE49-F238E27FC236}">
                <a16:creationId xmlns:a16="http://schemas.microsoft.com/office/drawing/2014/main" id="{ED0E068F-82AF-14F2-5107-1AB15239F90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g318c010dcb6_0_24:notes">
            <a:extLst>
              <a:ext uri="{FF2B5EF4-FFF2-40B4-BE49-F238E27FC236}">
                <a16:creationId xmlns:a16="http://schemas.microsoft.com/office/drawing/2014/main" id="{7A0F08B4-40C3-B0DA-92C2-EB319C7B947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46496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:a16="http://schemas.microsoft.com/office/drawing/2014/main" id="{C9A28240-7A5D-CB1B-90EF-519ED34E4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18c010dcb6_0_24:notes">
            <a:extLst>
              <a:ext uri="{FF2B5EF4-FFF2-40B4-BE49-F238E27FC236}">
                <a16:creationId xmlns:a16="http://schemas.microsoft.com/office/drawing/2014/main" id="{B2482E54-1FDB-8B1C-701A-B1FB63971EF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g318c010dcb6_0_24:notes">
            <a:extLst>
              <a:ext uri="{FF2B5EF4-FFF2-40B4-BE49-F238E27FC236}">
                <a16:creationId xmlns:a16="http://schemas.microsoft.com/office/drawing/2014/main" id="{B5D6D96A-D53A-F745-1716-9982AF63F9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g318c010dcb6_0_24:notes">
            <a:extLst>
              <a:ext uri="{FF2B5EF4-FFF2-40B4-BE49-F238E27FC236}">
                <a16:creationId xmlns:a16="http://schemas.microsoft.com/office/drawing/2014/main" id="{4EF50AFC-AA61-FF08-0DC1-AAC791CBEB4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75821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:a16="http://schemas.microsoft.com/office/drawing/2014/main" id="{533300D2-ABB7-0882-74A1-25A3ED0C8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18c010dcb6_0_24:notes">
            <a:extLst>
              <a:ext uri="{FF2B5EF4-FFF2-40B4-BE49-F238E27FC236}">
                <a16:creationId xmlns:a16="http://schemas.microsoft.com/office/drawing/2014/main" id="{9CC014AC-E201-D6CA-13CA-731ECC1CADE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g318c010dcb6_0_24:notes">
            <a:extLst>
              <a:ext uri="{FF2B5EF4-FFF2-40B4-BE49-F238E27FC236}">
                <a16:creationId xmlns:a16="http://schemas.microsoft.com/office/drawing/2014/main" id="{7F8854F4-2A41-F21C-4159-194C505992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g318c010dcb6_0_24:notes">
            <a:extLst>
              <a:ext uri="{FF2B5EF4-FFF2-40B4-BE49-F238E27FC236}">
                <a16:creationId xmlns:a16="http://schemas.microsoft.com/office/drawing/2014/main" id="{D881D3F8-99BD-5D0D-24B4-D3FF30BB469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28238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:a16="http://schemas.microsoft.com/office/drawing/2014/main" id="{E29B7A0F-5950-E25B-73D8-F8E7F3C75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18c010dcb6_0_24:notes">
            <a:extLst>
              <a:ext uri="{FF2B5EF4-FFF2-40B4-BE49-F238E27FC236}">
                <a16:creationId xmlns:a16="http://schemas.microsoft.com/office/drawing/2014/main" id="{912A271D-AE83-5F86-88D1-C8BCF2ED97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g318c010dcb6_0_24:notes">
            <a:extLst>
              <a:ext uri="{FF2B5EF4-FFF2-40B4-BE49-F238E27FC236}">
                <a16:creationId xmlns:a16="http://schemas.microsoft.com/office/drawing/2014/main" id="{DAE92E54-6F0A-F5D9-963D-B7B4BE990D7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g318c010dcb6_0_24:notes">
            <a:extLst>
              <a:ext uri="{FF2B5EF4-FFF2-40B4-BE49-F238E27FC236}">
                <a16:creationId xmlns:a16="http://schemas.microsoft.com/office/drawing/2014/main" id="{3E653577-C1B8-E6AB-553D-EA576D27B4B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7613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:a16="http://schemas.microsoft.com/office/drawing/2014/main" id="{DCC274CB-3280-A5D6-C9C0-059F4353D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18c010dcb6_0_24:notes">
            <a:extLst>
              <a:ext uri="{FF2B5EF4-FFF2-40B4-BE49-F238E27FC236}">
                <a16:creationId xmlns:a16="http://schemas.microsoft.com/office/drawing/2014/main" id="{B62256D7-BFEA-51D6-D63E-85B0ABB391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g318c010dcb6_0_24:notes">
            <a:extLst>
              <a:ext uri="{FF2B5EF4-FFF2-40B4-BE49-F238E27FC236}">
                <a16:creationId xmlns:a16="http://schemas.microsoft.com/office/drawing/2014/main" id="{D1B0E1E1-D7E8-F285-4E2B-1F463EB859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g318c010dcb6_0_24:notes">
            <a:extLst>
              <a:ext uri="{FF2B5EF4-FFF2-40B4-BE49-F238E27FC236}">
                <a16:creationId xmlns:a16="http://schemas.microsoft.com/office/drawing/2014/main" id="{2C957030-BA86-4A51-BCC1-A55128BC803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17150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:a16="http://schemas.microsoft.com/office/drawing/2014/main" id="{44106AEF-C260-DF1F-6239-1638EA5AB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18c010dcb6_0_24:notes">
            <a:extLst>
              <a:ext uri="{FF2B5EF4-FFF2-40B4-BE49-F238E27FC236}">
                <a16:creationId xmlns:a16="http://schemas.microsoft.com/office/drawing/2014/main" id="{ADEF4C22-251F-C86F-7D7B-E2BD6B417FC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g318c010dcb6_0_24:notes">
            <a:extLst>
              <a:ext uri="{FF2B5EF4-FFF2-40B4-BE49-F238E27FC236}">
                <a16:creationId xmlns:a16="http://schemas.microsoft.com/office/drawing/2014/main" id="{8857BD4A-AAF7-9F4F-C816-D22804F0DC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g318c010dcb6_0_24:notes">
            <a:extLst>
              <a:ext uri="{FF2B5EF4-FFF2-40B4-BE49-F238E27FC236}">
                <a16:creationId xmlns:a16="http://schemas.microsoft.com/office/drawing/2014/main" id="{7B00FC56-36A8-94B6-3F44-D3541D9B0E1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58878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:a16="http://schemas.microsoft.com/office/drawing/2014/main" id="{7573218E-4387-BD13-9374-DDC1F9685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18c010dcb6_0_24:notes">
            <a:extLst>
              <a:ext uri="{FF2B5EF4-FFF2-40B4-BE49-F238E27FC236}">
                <a16:creationId xmlns:a16="http://schemas.microsoft.com/office/drawing/2014/main" id="{BE3C5342-9883-29B8-15D1-FB240398C3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g318c010dcb6_0_24:notes">
            <a:extLst>
              <a:ext uri="{FF2B5EF4-FFF2-40B4-BE49-F238E27FC236}">
                <a16:creationId xmlns:a16="http://schemas.microsoft.com/office/drawing/2014/main" id="{2043E03C-850E-F2EA-E8CE-F58DE2DAC5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g318c010dcb6_0_24:notes">
            <a:extLst>
              <a:ext uri="{FF2B5EF4-FFF2-40B4-BE49-F238E27FC236}">
                <a16:creationId xmlns:a16="http://schemas.microsoft.com/office/drawing/2014/main" id="{DC513C24-F844-75D2-B49D-7604364B637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0290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:a16="http://schemas.microsoft.com/office/drawing/2014/main" id="{1CB6A342-8B5D-A4EF-951C-AF512068C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18c010dcb6_0_24:notes">
            <a:extLst>
              <a:ext uri="{FF2B5EF4-FFF2-40B4-BE49-F238E27FC236}">
                <a16:creationId xmlns:a16="http://schemas.microsoft.com/office/drawing/2014/main" id="{D5770B7D-418A-E701-49DB-E6F5BDF9C00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g318c010dcb6_0_24:notes">
            <a:extLst>
              <a:ext uri="{FF2B5EF4-FFF2-40B4-BE49-F238E27FC236}">
                <a16:creationId xmlns:a16="http://schemas.microsoft.com/office/drawing/2014/main" id="{D87299D6-573D-903A-739E-A4A88537E3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g318c010dcb6_0_24:notes">
            <a:extLst>
              <a:ext uri="{FF2B5EF4-FFF2-40B4-BE49-F238E27FC236}">
                <a16:creationId xmlns:a16="http://schemas.microsoft.com/office/drawing/2014/main" id="{3C31F91F-DB9A-0224-4C32-B0AEF035678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47263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:a16="http://schemas.microsoft.com/office/drawing/2014/main" id="{38EA9528-8E61-6837-7159-2D9289129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18c010dcb6_0_24:notes">
            <a:extLst>
              <a:ext uri="{FF2B5EF4-FFF2-40B4-BE49-F238E27FC236}">
                <a16:creationId xmlns:a16="http://schemas.microsoft.com/office/drawing/2014/main" id="{0B3D52BD-3414-8EEF-39E2-F4C9C59D7F3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g318c010dcb6_0_24:notes">
            <a:extLst>
              <a:ext uri="{FF2B5EF4-FFF2-40B4-BE49-F238E27FC236}">
                <a16:creationId xmlns:a16="http://schemas.microsoft.com/office/drawing/2014/main" id="{F85BFC97-8641-C362-136C-2EAB527BE2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g318c010dcb6_0_24:notes">
            <a:extLst>
              <a:ext uri="{FF2B5EF4-FFF2-40B4-BE49-F238E27FC236}">
                <a16:creationId xmlns:a16="http://schemas.microsoft.com/office/drawing/2014/main" id="{F188BE80-451E-CE89-7155-68DCFFB4129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4764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18c010dcb6_0_3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g318c010dcb6_0_3029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3" name="Google Shape;153;g318c010dcb6_0_3029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:a16="http://schemas.microsoft.com/office/drawing/2014/main" id="{DFD3E575-55D4-5901-9704-01C8946D1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18c010dcb6_0_24:notes">
            <a:extLst>
              <a:ext uri="{FF2B5EF4-FFF2-40B4-BE49-F238E27FC236}">
                <a16:creationId xmlns:a16="http://schemas.microsoft.com/office/drawing/2014/main" id="{AE1FF777-CDC8-901C-0FB7-55D69EBB966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g318c010dcb6_0_24:notes">
            <a:extLst>
              <a:ext uri="{FF2B5EF4-FFF2-40B4-BE49-F238E27FC236}">
                <a16:creationId xmlns:a16="http://schemas.microsoft.com/office/drawing/2014/main" id="{9C9B9CB2-9151-58AC-A62D-8019EEB45BD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g318c010dcb6_0_24:notes">
            <a:extLst>
              <a:ext uri="{FF2B5EF4-FFF2-40B4-BE49-F238E27FC236}">
                <a16:creationId xmlns:a16="http://schemas.microsoft.com/office/drawing/2014/main" id="{475C0D63-C956-EA5C-EF47-2F9C9E0AECB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17456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:a16="http://schemas.microsoft.com/office/drawing/2014/main" id="{6A493BBB-84BF-6DD1-D3C6-43BB8C8E0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18c010dcb6_0_24:notes">
            <a:extLst>
              <a:ext uri="{FF2B5EF4-FFF2-40B4-BE49-F238E27FC236}">
                <a16:creationId xmlns:a16="http://schemas.microsoft.com/office/drawing/2014/main" id="{DE79A14E-14CB-D691-2C87-D9813E2844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g318c010dcb6_0_24:notes">
            <a:extLst>
              <a:ext uri="{FF2B5EF4-FFF2-40B4-BE49-F238E27FC236}">
                <a16:creationId xmlns:a16="http://schemas.microsoft.com/office/drawing/2014/main" id="{02203E25-B75B-65A2-2C4F-7D97C4F776B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g318c010dcb6_0_24:notes">
            <a:extLst>
              <a:ext uri="{FF2B5EF4-FFF2-40B4-BE49-F238E27FC236}">
                <a16:creationId xmlns:a16="http://schemas.microsoft.com/office/drawing/2014/main" id="{1BCEAAE9-24FE-751A-D67D-85B41D3DED3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27777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:a16="http://schemas.microsoft.com/office/drawing/2014/main" id="{33E98E85-94F6-D316-66B9-4942B642C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18c010dcb6_0_24:notes">
            <a:extLst>
              <a:ext uri="{FF2B5EF4-FFF2-40B4-BE49-F238E27FC236}">
                <a16:creationId xmlns:a16="http://schemas.microsoft.com/office/drawing/2014/main" id="{C9A62C53-6DE0-7C24-803E-BAAD5EAB2D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g318c010dcb6_0_24:notes">
            <a:extLst>
              <a:ext uri="{FF2B5EF4-FFF2-40B4-BE49-F238E27FC236}">
                <a16:creationId xmlns:a16="http://schemas.microsoft.com/office/drawing/2014/main" id="{B4530956-0DCB-5F13-A1B3-31FB290111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g318c010dcb6_0_24:notes">
            <a:extLst>
              <a:ext uri="{FF2B5EF4-FFF2-40B4-BE49-F238E27FC236}">
                <a16:creationId xmlns:a16="http://schemas.microsoft.com/office/drawing/2014/main" id="{6BE261D3-CA31-39B1-A83F-53BB352E207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39317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:a16="http://schemas.microsoft.com/office/drawing/2014/main" id="{A23577AE-6B5A-A278-2FA5-CF5576910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18c010dcb6_0_24:notes">
            <a:extLst>
              <a:ext uri="{FF2B5EF4-FFF2-40B4-BE49-F238E27FC236}">
                <a16:creationId xmlns:a16="http://schemas.microsoft.com/office/drawing/2014/main" id="{E0779A1F-55B6-AA4D-D8DF-3E21A70311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g318c010dcb6_0_24:notes">
            <a:extLst>
              <a:ext uri="{FF2B5EF4-FFF2-40B4-BE49-F238E27FC236}">
                <a16:creationId xmlns:a16="http://schemas.microsoft.com/office/drawing/2014/main" id="{265A5CED-45FE-248E-7E3B-090E8F34C2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g318c010dcb6_0_24:notes">
            <a:extLst>
              <a:ext uri="{FF2B5EF4-FFF2-40B4-BE49-F238E27FC236}">
                <a16:creationId xmlns:a16="http://schemas.microsoft.com/office/drawing/2014/main" id="{3BCBD6AF-DD79-D292-9E81-A1B88027782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72675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18c010dcb6_0_1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g318c010dcb6_0_1288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8" name="Google Shape;248;g318c010dcb6_0_1288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35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18427f056d_0_0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g318427f056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8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38" cy="270020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18c010dcb6_0_1301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5" name="Google Shape;255;g318c010dcb6_0_1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18c010dcb6_0_1128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1" name="Google Shape;261;g318c010dcb6_0_1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18c010dcb6_0_1283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7" name="Google Shape;267;g318c010dcb6_0_1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18c010dcb6_0_25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g318c010dcb6_0_2566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0" name="Google Shape;160;g318c010dcb6_0_2566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1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38" cy="270020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18c010dcb6_0_1456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3" name="Google Shape;273;g318c010dcb6_0_14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18c010dcb6_0_1921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9" name="Google Shape;279;g318c010dcb6_0_19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>
          <a:extLst>
            <a:ext uri="{FF2B5EF4-FFF2-40B4-BE49-F238E27FC236}">
              <a16:creationId xmlns:a16="http://schemas.microsoft.com/office/drawing/2014/main" id="{25032B91-57E0-DC4D-D36D-1BCB76EE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18c010dcb6_0_1921:notes">
            <a:extLst>
              <a:ext uri="{FF2B5EF4-FFF2-40B4-BE49-F238E27FC236}">
                <a16:creationId xmlns:a16="http://schemas.microsoft.com/office/drawing/2014/main" id="{DD338534-308A-7D69-AF4C-C09498CBC66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9" name="Google Shape;279;g318c010dcb6_0_1921:notes">
            <a:extLst>
              <a:ext uri="{FF2B5EF4-FFF2-40B4-BE49-F238E27FC236}">
                <a16:creationId xmlns:a16="http://schemas.microsoft.com/office/drawing/2014/main" id="{0A878A8C-9E99-35B7-5418-EA3C695745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442237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18c010dcb6_0_2076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5" name="Google Shape;285;g318c010dcb6_0_20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18c010dcb6_0_2231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1" name="Google Shape;291;g318c010dcb6_0_2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18c010dcb6_0_2236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7" name="Google Shape;297;g318c010dcb6_0_2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18c010dcb6_0_2713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3" name="Google Shape;303;g318c010dcb6_0_2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7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38" cy="270020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8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38" cy="270020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166ab540e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g3166ab540ef_0_6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g3166ab540ef_0_6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18427f056d_0_25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g318427f056d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5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38" cy="270020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18c010dcb6_0_2868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9" name="Google Shape;309;g318c010dcb6_0_28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18c010dcb6_0_2873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5" name="Google Shape;315;g318c010dcb6_0_28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>
          <a:extLst>
            <a:ext uri="{FF2B5EF4-FFF2-40B4-BE49-F238E27FC236}">
              <a16:creationId xmlns:a16="http://schemas.microsoft.com/office/drawing/2014/main" id="{0C2A1F95-FCEC-16DC-7124-E601755BA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166ab540ef_0_0:notes">
            <a:extLst>
              <a:ext uri="{FF2B5EF4-FFF2-40B4-BE49-F238E27FC236}">
                <a16:creationId xmlns:a16="http://schemas.microsoft.com/office/drawing/2014/main" id="{693B7A55-4D17-9B0A-2813-55FDF2EFDAA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g3166ab540ef_0_0:notes">
            <a:extLst>
              <a:ext uri="{FF2B5EF4-FFF2-40B4-BE49-F238E27FC236}">
                <a16:creationId xmlns:a16="http://schemas.microsoft.com/office/drawing/2014/main" id="{8320FE38-5C1E-F55D-8AFE-8CA336CC3E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1" name="Google Shape;181;g3166ab540ef_0_0:notes">
            <a:extLst>
              <a:ext uri="{FF2B5EF4-FFF2-40B4-BE49-F238E27FC236}">
                <a16:creationId xmlns:a16="http://schemas.microsoft.com/office/drawing/2014/main" id="{9F724175-E833-441D-572A-6CE55D51EDA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55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751672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4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4" name="Google Shape;194;p4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56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>
          <a:extLst>
            <a:ext uri="{FF2B5EF4-FFF2-40B4-BE49-F238E27FC236}">
              <a16:creationId xmlns:a16="http://schemas.microsoft.com/office/drawing/2014/main" id="{B8EEB6B5-C3FF-B984-91F1-4F99A2D86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:notes">
            <a:extLst>
              <a:ext uri="{FF2B5EF4-FFF2-40B4-BE49-F238E27FC236}">
                <a16:creationId xmlns:a16="http://schemas.microsoft.com/office/drawing/2014/main" id="{5DD8A77F-4DFC-4802-3E62-6BEDB8CF0F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4:notes">
            <a:extLst>
              <a:ext uri="{FF2B5EF4-FFF2-40B4-BE49-F238E27FC236}">
                <a16:creationId xmlns:a16="http://schemas.microsoft.com/office/drawing/2014/main" id="{6C2C12A4-D465-C057-DCFE-6C6D964985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4" name="Google Shape;194;p4:notes">
            <a:extLst>
              <a:ext uri="{FF2B5EF4-FFF2-40B4-BE49-F238E27FC236}">
                <a16:creationId xmlns:a16="http://schemas.microsoft.com/office/drawing/2014/main" id="{F334BD7D-8D5D-1D03-BD5B-29B10D5FF3A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57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477149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170b2921e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g3170b2921e2_0_0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1" name="Google Shape;201;g3170b2921e2_0_0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58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>
          <a:extLst>
            <a:ext uri="{FF2B5EF4-FFF2-40B4-BE49-F238E27FC236}">
              <a16:creationId xmlns:a16="http://schemas.microsoft.com/office/drawing/2014/main" id="{07257933-2A67-7D85-23EB-23E0DDC5C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170b2921e2_0_0:notes">
            <a:extLst>
              <a:ext uri="{FF2B5EF4-FFF2-40B4-BE49-F238E27FC236}">
                <a16:creationId xmlns:a16="http://schemas.microsoft.com/office/drawing/2014/main" id="{268F7BFC-E432-F74A-157E-CBF9D87D2C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g3170b2921e2_0_0:notes">
            <a:extLst>
              <a:ext uri="{FF2B5EF4-FFF2-40B4-BE49-F238E27FC236}">
                <a16:creationId xmlns:a16="http://schemas.microsoft.com/office/drawing/2014/main" id="{7DBC359E-E35F-F496-B5B9-1E1C763B51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1" name="Google Shape;201;g3170b2921e2_0_0:notes">
            <a:extLst>
              <a:ext uri="{FF2B5EF4-FFF2-40B4-BE49-F238E27FC236}">
                <a16:creationId xmlns:a16="http://schemas.microsoft.com/office/drawing/2014/main" id="{B68AD8F3-15B4-D52F-75AD-C3FC9E3DE4B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59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271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>
          <a:extLst>
            <a:ext uri="{FF2B5EF4-FFF2-40B4-BE49-F238E27FC236}">
              <a16:creationId xmlns:a16="http://schemas.microsoft.com/office/drawing/2014/main" id="{875DB858-F0DC-B934-8299-A5453B00B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170b2921e2_0_0:notes">
            <a:extLst>
              <a:ext uri="{FF2B5EF4-FFF2-40B4-BE49-F238E27FC236}">
                <a16:creationId xmlns:a16="http://schemas.microsoft.com/office/drawing/2014/main" id="{803FFBF1-0361-6B83-6D78-81F06AB7AB7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g3170b2921e2_0_0:notes">
            <a:extLst>
              <a:ext uri="{FF2B5EF4-FFF2-40B4-BE49-F238E27FC236}">
                <a16:creationId xmlns:a16="http://schemas.microsoft.com/office/drawing/2014/main" id="{705FE144-4916-D3FF-D4E4-D176503D8C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1" name="Google Shape;201;g3170b2921e2_0_0:notes">
            <a:extLst>
              <a:ext uri="{FF2B5EF4-FFF2-40B4-BE49-F238E27FC236}">
                <a16:creationId xmlns:a16="http://schemas.microsoft.com/office/drawing/2014/main" id="{32B4EA93-FD24-04F6-97FD-FEF7A2D6206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60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0421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>
          <a:extLst>
            <a:ext uri="{FF2B5EF4-FFF2-40B4-BE49-F238E27FC236}">
              <a16:creationId xmlns:a16="http://schemas.microsoft.com/office/drawing/2014/main" id="{FCF1F385-267E-452B-0365-DDDDACB6F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166ab540ef_0_6:notes">
            <a:extLst>
              <a:ext uri="{FF2B5EF4-FFF2-40B4-BE49-F238E27FC236}">
                <a16:creationId xmlns:a16="http://schemas.microsoft.com/office/drawing/2014/main" id="{9B339DBE-9A81-F4F0-4C4B-DBEA61E8C38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g3166ab540ef_0_6:notes">
            <a:extLst>
              <a:ext uri="{FF2B5EF4-FFF2-40B4-BE49-F238E27FC236}">
                <a16:creationId xmlns:a16="http://schemas.microsoft.com/office/drawing/2014/main" id="{FA9620B1-A2E3-E440-BD7C-A698ABF447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g3166ab540ef_0_6:notes">
            <a:extLst>
              <a:ext uri="{FF2B5EF4-FFF2-40B4-BE49-F238E27FC236}">
                <a16:creationId xmlns:a16="http://schemas.microsoft.com/office/drawing/2014/main" id="{27E24BC4-88A3-CE9A-7637-8B5B7F3DB37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694154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>
          <a:extLst>
            <a:ext uri="{FF2B5EF4-FFF2-40B4-BE49-F238E27FC236}">
              <a16:creationId xmlns:a16="http://schemas.microsoft.com/office/drawing/2014/main" id="{5D8EE7A3-E3A5-BE11-B260-317B11E5E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170b2921e2_0_0:notes">
            <a:extLst>
              <a:ext uri="{FF2B5EF4-FFF2-40B4-BE49-F238E27FC236}">
                <a16:creationId xmlns:a16="http://schemas.microsoft.com/office/drawing/2014/main" id="{7B81EB40-2F08-9B71-1D4B-65826BF81E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g3170b2921e2_0_0:notes">
            <a:extLst>
              <a:ext uri="{FF2B5EF4-FFF2-40B4-BE49-F238E27FC236}">
                <a16:creationId xmlns:a16="http://schemas.microsoft.com/office/drawing/2014/main" id="{18E7B24B-0092-33F5-47D2-BE54E048DF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1" name="Google Shape;201;g3170b2921e2_0_0:notes">
            <a:extLst>
              <a:ext uri="{FF2B5EF4-FFF2-40B4-BE49-F238E27FC236}">
                <a16:creationId xmlns:a16="http://schemas.microsoft.com/office/drawing/2014/main" id="{2D24015D-AC2D-4398-7D7C-5F33B0BA41E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61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963985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>
          <a:extLst>
            <a:ext uri="{FF2B5EF4-FFF2-40B4-BE49-F238E27FC236}">
              <a16:creationId xmlns:a16="http://schemas.microsoft.com/office/drawing/2014/main" id="{2FA7B32D-C62C-38EB-4091-4BB9EC911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170b2921e2_0_0:notes">
            <a:extLst>
              <a:ext uri="{FF2B5EF4-FFF2-40B4-BE49-F238E27FC236}">
                <a16:creationId xmlns:a16="http://schemas.microsoft.com/office/drawing/2014/main" id="{1693B970-7FFD-0382-6183-BA5D9CB436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g3170b2921e2_0_0:notes">
            <a:extLst>
              <a:ext uri="{FF2B5EF4-FFF2-40B4-BE49-F238E27FC236}">
                <a16:creationId xmlns:a16="http://schemas.microsoft.com/office/drawing/2014/main" id="{7FCCA708-575E-A746-DBDA-2DF0500FB0C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1" name="Google Shape;201;g3170b2921e2_0_0:notes">
            <a:extLst>
              <a:ext uri="{FF2B5EF4-FFF2-40B4-BE49-F238E27FC236}">
                <a16:creationId xmlns:a16="http://schemas.microsoft.com/office/drawing/2014/main" id="{426955CB-C37F-B7CB-C7E8-E32FACF4206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62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374415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>
          <a:extLst>
            <a:ext uri="{FF2B5EF4-FFF2-40B4-BE49-F238E27FC236}">
              <a16:creationId xmlns:a16="http://schemas.microsoft.com/office/drawing/2014/main" id="{E4B2A800-1101-C22A-296C-87703FA5E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170b2921e2_0_0:notes">
            <a:extLst>
              <a:ext uri="{FF2B5EF4-FFF2-40B4-BE49-F238E27FC236}">
                <a16:creationId xmlns:a16="http://schemas.microsoft.com/office/drawing/2014/main" id="{2BB4C84C-FA40-E756-528C-822FA4881A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g3170b2921e2_0_0:notes">
            <a:extLst>
              <a:ext uri="{FF2B5EF4-FFF2-40B4-BE49-F238E27FC236}">
                <a16:creationId xmlns:a16="http://schemas.microsoft.com/office/drawing/2014/main" id="{92B68EC5-E770-2057-774B-05449E7CC6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1" name="Google Shape;201;g3170b2921e2_0_0:notes">
            <a:extLst>
              <a:ext uri="{FF2B5EF4-FFF2-40B4-BE49-F238E27FC236}">
                <a16:creationId xmlns:a16="http://schemas.microsoft.com/office/drawing/2014/main" id="{CD0D7D82-B589-43C7-F0F5-F62DD770E2B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63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852591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:a16="http://schemas.microsoft.com/office/drawing/2014/main" id="{155A50A4-F02D-F0AC-B8DE-32B242691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18c010dcb6_0_24:notes">
            <a:extLst>
              <a:ext uri="{FF2B5EF4-FFF2-40B4-BE49-F238E27FC236}">
                <a16:creationId xmlns:a16="http://schemas.microsoft.com/office/drawing/2014/main" id="{A374B297-89D8-154E-84E9-03C86563EC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g318c010dcb6_0_24:notes">
            <a:extLst>
              <a:ext uri="{FF2B5EF4-FFF2-40B4-BE49-F238E27FC236}">
                <a16:creationId xmlns:a16="http://schemas.microsoft.com/office/drawing/2014/main" id="{B5D624FE-A3A6-7C42-23DC-909D6E45F0F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g318c010dcb6_0_24:notes">
            <a:extLst>
              <a:ext uri="{FF2B5EF4-FFF2-40B4-BE49-F238E27FC236}">
                <a16:creationId xmlns:a16="http://schemas.microsoft.com/office/drawing/2014/main" id="{C822F08C-896A-16BA-97C3-B2292FAAB8C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64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064313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:a16="http://schemas.microsoft.com/office/drawing/2014/main" id="{DB1126A7-0314-04BC-A202-B782E0442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18c010dcb6_0_24:notes">
            <a:extLst>
              <a:ext uri="{FF2B5EF4-FFF2-40B4-BE49-F238E27FC236}">
                <a16:creationId xmlns:a16="http://schemas.microsoft.com/office/drawing/2014/main" id="{53DA66B4-6220-D9AE-B68E-366FD2CFC0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g318c010dcb6_0_24:notes">
            <a:extLst>
              <a:ext uri="{FF2B5EF4-FFF2-40B4-BE49-F238E27FC236}">
                <a16:creationId xmlns:a16="http://schemas.microsoft.com/office/drawing/2014/main" id="{1B848892-E35F-B6EC-BD4A-C6BCDAF4B3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g318c010dcb6_0_24:notes">
            <a:extLst>
              <a:ext uri="{FF2B5EF4-FFF2-40B4-BE49-F238E27FC236}">
                <a16:creationId xmlns:a16="http://schemas.microsoft.com/office/drawing/2014/main" id="{905774E9-89CF-8E39-26DA-048EDD44E84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65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019081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:a16="http://schemas.microsoft.com/office/drawing/2014/main" id="{BAEEDACA-74D8-000E-43B2-5F2BAAFAE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18c010dcb6_0_24:notes">
            <a:extLst>
              <a:ext uri="{FF2B5EF4-FFF2-40B4-BE49-F238E27FC236}">
                <a16:creationId xmlns:a16="http://schemas.microsoft.com/office/drawing/2014/main" id="{4217394C-644A-728D-95B0-292FFF021B7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g318c010dcb6_0_24:notes">
            <a:extLst>
              <a:ext uri="{FF2B5EF4-FFF2-40B4-BE49-F238E27FC236}">
                <a16:creationId xmlns:a16="http://schemas.microsoft.com/office/drawing/2014/main" id="{368E6D54-6353-5712-F98E-13E971A6C1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g318c010dcb6_0_24:notes">
            <a:extLst>
              <a:ext uri="{FF2B5EF4-FFF2-40B4-BE49-F238E27FC236}">
                <a16:creationId xmlns:a16="http://schemas.microsoft.com/office/drawing/2014/main" id="{28CB06A7-0681-A45E-F9CB-9A288A89D03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66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005832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:a16="http://schemas.microsoft.com/office/drawing/2014/main" id="{B8C12E03-0157-64DE-B86E-8662DB18B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18c010dcb6_0_24:notes">
            <a:extLst>
              <a:ext uri="{FF2B5EF4-FFF2-40B4-BE49-F238E27FC236}">
                <a16:creationId xmlns:a16="http://schemas.microsoft.com/office/drawing/2014/main" id="{FD821B05-E28F-B83F-D5D4-3DE12C9B11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g318c010dcb6_0_24:notes">
            <a:extLst>
              <a:ext uri="{FF2B5EF4-FFF2-40B4-BE49-F238E27FC236}">
                <a16:creationId xmlns:a16="http://schemas.microsoft.com/office/drawing/2014/main" id="{686FC9F1-B9B4-2C46-9B7B-7BB393EEA9C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g318c010dcb6_0_24:notes">
            <a:extLst>
              <a:ext uri="{FF2B5EF4-FFF2-40B4-BE49-F238E27FC236}">
                <a16:creationId xmlns:a16="http://schemas.microsoft.com/office/drawing/2014/main" id="{FBB2A633-08C6-FC4E-052F-C9A11278444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67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47622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:a16="http://schemas.microsoft.com/office/drawing/2014/main" id="{8351BA3E-25C7-74CE-D42E-F47FD6CCA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18c010dcb6_0_24:notes">
            <a:extLst>
              <a:ext uri="{FF2B5EF4-FFF2-40B4-BE49-F238E27FC236}">
                <a16:creationId xmlns:a16="http://schemas.microsoft.com/office/drawing/2014/main" id="{E01783F4-2BA4-6863-1A8C-392C7C12A3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g318c010dcb6_0_24:notes">
            <a:extLst>
              <a:ext uri="{FF2B5EF4-FFF2-40B4-BE49-F238E27FC236}">
                <a16:creationId xmlns:a16="http://schemas.microsoft.com/office/drawing/2014/main" id="{2E9D36DA-CBFE-7BF3-8417-4EF3463218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g318c010dcb6_0_24:notes">
            <a:extLst>
              <a:ext uri="{FF2B5EF4-FFF2-40B4-BE49-F238E27FC236}">
                <a16:creationId xmlns:a16="http://schemas.microsoft.com/office/drawing/2014/main" id="{2E48F087-30F8-715B-1758-C019412B8A4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68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929357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18c010dcb6_0_4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g318c010dcb6_0_498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g318c010dcb6_0_498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69</a:t>
            </a:fld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:a16="http://schemas.microsoft.com/office/drawing/2014/main" id="{B813C010-63A3-9FF8-22D1-0243313372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18c010dcb6_0_24:notes">
            <a:extLst>
              <a:ext uri="{FF2B5EF4-FFF2-40B4-BE49-F238E27FC236}">
                <a16:creationId xmlns:a16="http://schemas.microsoft.com/office/drawing/2014/main" id="{C3755BA3-C17B-4EF6-EAD9-4B60FA8672C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g318c010dcb6_0_24:notes">
            <a:extLst>
              <a:ext uri="{FF2B5EF4-FFF2-40B4-BE49-F238E27FC236}">
                <a16:creationId xmlns:a16="http://schemas.microsoft.com/office/drawing/2014/main" id="{9AE71048-5F03-9469-903B-5768863BCD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g318c010dcb6_0_24:notes">
            <a:extLst>
              <a:ext uri="{FF2B5EF4-FFF2-40B4-BE49-F238E27FC236}">
                <a16:creationId xmlns:a16="http://schemas.microsoft.com/office/drawing/2014/main" id="{D1D7D466-443C-D07E-4753-11CB9FC857B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70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9499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>
          <a:extLst>
            <a:ext uri="{FF2B5EF4-FFF2-40B4-BE49-F238E27FC236}">
              <a16:creationId xmlns:a16="http://schemas.microsoft.com/office/drawing/2014/main" id="{5007D684-A985-D425-1FC3-8F8C70CCC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166ab540ef_0_6:notes">
            <a:extLst>
              <a:ext uri="{FF2B5EF4-FFF2-40B4-BE49-F238E27FC236}">
                <a16:creationId xmlns:a16="http://schemas.microsoft.com/office/drawing/2014/main" id="{EB0C5860-0318-3B7C-E956-FCD8121001C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g3166ab540ef_0_6:notes">
            <a:extLst>
              <a:ext uri="{FF2B5EF4-FFF2-40B4-BE49-F238E27FC236}">
                <a16:creationId xmlns:a16="http://schemas.microsoft.com/office/drawing/2014/main" id="{F3AE1ACD-F746-1478-CAA6-458337C6D5D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g3166ab540ef_0_6:notes">
            <a:extLst>
              <a:ext uri="{FF2B5EF4-FFF2-40B4-BE49-F238E27FC236}">
                <a16:creationId xmlns:a16="http://schemas.microsoft.com/office/drawing/2014/main" id="{F1DD640A-06D8-F97A-26C3-A182A35EF3F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701031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170b2921e2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g3170b2921e2_0_7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2" name="Google Shape;222;g3170b2921e2_0_7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71</a:t>
            </a:fld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170b2921e2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g3170b2921e2_0_16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9" name="Google Shape;229;g3170b2921e2_0_16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72</a:t>
            </a:fld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:a16="http://schemas.microsoft.com/office/drawing/2014/main" id="{3701F0F1-E17B-1970-3056-DCE21B831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18c010dcb6_0_24:notes">
            <a:extLst>
              <a:ext uri="{FF2B5EF4-FFF2-40B4-BE49-F238E27FC236}">
                <a16:creationId xmlns:a16="http://schemas.microsoft.com/office/drawing/2014/main" id="{B5063C07-EA20-A791-C3F9-33BE464B18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g318c010dcb6_0_24:notes">
            <a:extLst>
              <a:ext uri="{FF2B5EF4-FFF2-40B4-BE49-F238E27FC236}">
                <a16:creationId xmlns:a16="http://schemas.microsoft.com/office/drawing/2014/main" id="{29DD746D-9F17-F5FF-26B5-933480C010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g318c010dcb6_0_24:notes">
            <a:extLst>
              <a:ext uri="{FF2B5EF4-FFF2-40B4-BE49-F238E27FC236}">
                <a16:creationId xmlns:a16="http://schemas.microsoft.com/office/drawing/2014/main" id="{ADA2078B-B019-1E3D-B092-D2D8A8ABBB9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73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207022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:a16="http://schemas.microsoft.com/office/drawing/2014/main" id="{00C006EE-67F1-7737-A1EC-B3F7A997B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18c010dcb6_0_24:notes">
            <a:extLst>
              <a:ext uri="{FF2B5EF4-FFF2-40B4-BE49-F238E27FC236}">
                <a16:creationId xmlns:a16="http://schemas.microsoft.com/office/drawing/2014/main" id="{26C34081-5A1B-C8A2-63AA-D8DED736DDF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g318c010dcb6_0_24:notes">
            <a:extLst>
              <a:ext uri="{FF2B5EF4-FFF2-40B4-BE49-F238E27FC236}">
                <a16:creationId xmlns:a16="http://schemas.microsoft.com/office/drawing/2014/main" id="{23D319E6-92AA-F852-4833-E5D96E6775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g318c010dcb6_0_24:notes">
            <a:extLst>
              <a:ext uri="{FF2B5EF4-FFF2-40B4-BE49-F238E27FC236}">
                <a16:creationId xmlns:a16="http://schemas.microsoft.com/office/drawing/2014/main" id="{EE9C39AE-B9E0-92A2-A2F2-F91E957977C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74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48925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>
          <a:extLst>
            <a:ext uri="{FF2B5EF4-FFF2-40B4-BE49-F238E27FC236}">
              <a16:creationId xmlns:a16="http://schemas.microsoft.com/office/drawing/2014/main" id="{6C61E390-F5F2-84FD-9B19-B990BA61D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18c010dcb6_0_24:notes">
            <a:extLst>
              <a:ext uri="{FF2B5EF4-FFF2-40B4-BE49-F238E27FC236}">
                <a16:creationId xmlns:a16="http://schemas.microsoft.com/office/drawing/2014/main" id="{720174CD-893C-364E-FB2B-AC071523022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g318c010dcb6_0_24:notes">
            <a:extLst>
              <a:ext uri="{FF2B5EF4-FFF2-40B4-BE49-F238E27FC236}">
                <a16:creationId xmlns:a16="http://schemas.microsoft.com/office/drawing/2014/main" id="{B45DDFA9-5500-3777-6BEA-5BC8F0C7912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g318c010dcb6_0_24:notes">
            <a:extLst>
              <a:ext uri="{FF2B5EF4-FFF2-40B4-BE49-F238E27FC236}">
                <a16:creationId xmlns:a16="http://schemas.microsoft.com/office/drawing/2014/main" id="{B5F203A1-03B9-9D3D-BEC4-37C70B9995F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75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284859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18c010dcb6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g318c010dcb6_0_186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2" name="Google Shape;202;g318c010dcb6_0_186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76</a:t>
            </a:fld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1491b4fb2c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g31491b4fb2c_0_30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0" name="Google Shape;320;g31491b4fb2c_0_30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77</a:t>
            </a:fld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1491b4fb2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g31491b4fb2c_0_3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3" name="Google Shape;243;g31491b4fb2c_0_3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78</a:t>
            </a:fld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1491b4fb2c_1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g31491b4fb2c_1_189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7" name="Google Shape;257;g31491b4fb2c_1_189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79</a:t>
            </a:fld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1491b4fb2c_1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g31491b4fb2c_1_195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4" name="Google Shape;264;g31491b4fb2c_1_195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80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>
          <a:extLst>
            <a:ext uri="{FF2B5EF4-FFF2-40B4-BE49-F238E27FC236}">
              <a16:creationId xmlns:a16="http://schemas.microsoft.com/office/drawing/2014/main" id="{A2801273-4EC4-D90B-0A9D-5AEB5FEB5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166ab540ef_0_6:notes">
            <a:extLst>
              <a:ext uri="{FF2B5EF4-FFF2-40B4-BE49-F238E27FC236}">
                <a16:creationId xmlns:a16="http://schemas.microsoft.com/office/drawing/2014/main" id="{1EEA0B2F-423C-DD12-9870-1CBFE02616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g3166ab540ef_0_6:notes">
            <a:extLst>
              <a:ext uri="{FF2B5EF4-FFF2-40B4-BE49-F238E27FC236}">
                <a16:creationId xmlns:a16="http://schemas.microsoft.com/office/drawing/2014/main" id="{E628B839-B698-D8EA-2540-BFF17CF2FA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g3166ab540ef_0_6:notes">
            <a:extLst>
              <a:ext uri="{FF2B5EF4-FFF2-40B4-BE49-F238E27FC236}">
                <a16:creationId xmlns:a16="http://schemas.microsoft.com/office/drawing/2014/main" id="{D4C2323E-0FCA-ED9C-CA92-A49E12A9808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9527230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1491b4fb2c_1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g31491b4fb2c_1_201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1" name="Google Shape;271;g31491b4fb2c_1_201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81</a:t>
            </a:fld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1491b4fb2c_1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4" name="Google Shape;284;g31491b4fb2c_1_219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5" name="Google Shape;285;g31491b4fb2c_1_219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82</a:t>
            </a:fld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1491b4fb2c_1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g31491b4fb2c_1_225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2" name="Google Shape;292;g31491b4fb2c_1_225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83</a:t>
            </a:fld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>
          <a:extLst>
            <a:ext uri="{FF2B5EF4-FFF2-40B4-BE49-F238E27FC236}">
              <a16:creationId xmlns:a16="http://schemas.microsoft.com/office/drawing/2014/main" id="{0480F06A-9456-D982-9389-21A46A012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1491b4fb2c_1_225:notes">
            <a:extLst>
              <a:ext uri="{FF2B5EF4-FFF2-40B4-BE49-F238E27FC236}">
                <a16:creationId xmlns:a16="http://schemas.microsoft.com/office/drawing/2014/main" id="{AEAD9102-1AB5-DC0C-C312-43078855C9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g31491b4fb2c_1_225:notes">
            <a:extLst>
              <a:ext uri="{FF2B5EF4-FFF2-40B4-BE49-F238E27FC236}">
                <a16:creationId xmlns:a16="http://schemas.microsoft.com/office/drawing/2014/main" id="{EF1347B8-12B6-D917-CE38-D09D848BA5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2" name="Google Shape;292;g31491b4fb2c_1_225:notes">
            <a:extLst>
              <a:ext uri="{FF2B5EF4-FFF2-40B4-BE49-F238E27FC236}">
                <a16:creationId xmlns:a16="http://schemas.microsoft.com/office/drawing/2014/main" id="{D794161A-2359-B689-990F-6C2FA958CA7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84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507293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1491b4fb2c_1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g31491b4fb2c_1_288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8" name="Google Shape;398;g31491b4fb2c_1_288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85</a:t>
            </a:fld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1491b4fb2c_1_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g31491b4fb2c_1_444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5" name="Google Shape;405;g31491b4fb2c_1_444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86</a:t>
            </a:fld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31491b4fb2c_1_4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g31491b4fb2c_1_450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g31491b4fb2c_1_450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87</a:t>
            </a:fld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1491b4fb2c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g31491b4fb2c_0_47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g31491b4fb2c_0_47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88</a:t>
            </a:fld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31491b4fb2c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4" name="Google Shape;354;g31491b4fb2c_0_60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5" name="Google Shape;355;g31491b4fb2c_0_60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89</a:t>
            </a:fld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1491b4fb2c_1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8" name="Google Shape;368;g31491b4fb2c_1_238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9" name="Google Shape;369;g31491b4fb2c_1_238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90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>
          <a:extLst>
            <a:ext uri="{FF2B5EF4-FFF2-40B4-BE49-F238E27FC236}">
              <a16:creationId xmlns:a16="http://schemas.microsoft.com/office/drawing/2014/main" id="{C7B12728-BDAC-8FCF-365D-D77F97D26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166ab540ef_0_6:notes">
            <a:extLst>
              <a:ext uri="{FF2B5EF4-FFF2-40B4-BE49-F238E27FC236}">
                <a16:creationId xmlns:a16="http://schemas.microsoft.com/office/drawing/2014/main" id="{42E91E56-D431-7D18-0607-0DC0961C46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g3166ab540ef_0_6:notes">
            <a:extLst>
              <a:ext uri="{FF2B5EF4-FFF2-40B4-BE49-F238E27FC236}">
                <a16:creationId xmlns:a16="http://schemas.microsoft.com/office/drawing/2014/main" id="{0228D841-3F38-1F27-E422-23901DE235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g3166ab540ef_0_6:notes">
            <a:extLst>
              <a:ext uri="{FF2B5EF4-FFF2-40B4-BE49-F238E27FC236}">
                <a16:creationId xmlns:a16="http://schemas.microsoft.com/office/drawing/2014/main" id="{8F78FB6D-45FE-EFAF-9435-FE10D105D59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55733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1491b4fb2c_1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2" name="Google Shape;382;g31491b4fb2c_1_262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3" name="Google Shape;383;g31491b4fb2c_1_262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91</a:t>
            </a:fld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1491b4fb2c_1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2" name="Google Shape;422;g31491b4fb2c_1_268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3" name="Google Shape;423;g31491b4fb2c_1_268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92</a:t>
            </a:fld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31491b4fb2c_1_2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9" name="Google Shape;429;g31491b4fb2c_1_274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0" name="Google Shape;430;g31491b4fb2c_1_274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93</a:t>
            </a:fld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198557072c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6" name="Google Shape;436;g3198557072c_1_6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7" name="Google Shape;437;g3198557072c_1_6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94</a:t>
            </a:fld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198557072c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3" name="Google Shape;443;g3198557072c_1_18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4" name="Google Shape;444;g3198557072c_1_18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95</a:t>
            </a:fld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3170b2921e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g3170b2921e2_0_24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1" name="Google Shape;451;g3170b2921e2_0_24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96</a:t>
            </a:fld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3198557072c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g3198557072c_1_12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5" name="Google Shape;465;g3198557072c_1_12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97</a:t>
            </a:fld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2dd7778a15a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1" name="Google Shape;471;g2dd7778a15a_1_32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2" name="Google Shape;472;g2dd7778a15a_1_32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98</a:t>
            </a:fld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>
          <a:extLst>
            <a:ext uri="{FF2B5EF4-FFF2-40B4-BE49-F238E27FC236}">
              <a16:creationId xmlns:a16="http://schemas.microsoft.com/office/drawing/2014/main" id="{2E12FB41-76A5-2732-EAC9-BDBC8B4E4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2dd7778a15a_1_32:notes">
            <a:extLst>
              <a:ext uri="{FF2B5EF4-FFF2-40B4-BE49-F238E27FC236}">
                <a16:creationId xmlns:a16="http://schemas.microsoft.com/office/drawing/2014/main" id="{BB7C7B45-17E6-1EB3-953B-49D2C48E2C7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1" name="Google Shape;471;g2dd7778a15a_1_32:notes">
            <a:extLst>
              <a:ext uri="{FF2B5EF4-FFF2-40B4-BE49-F238E27FC236}">
                <a16:creationId xmlns:a16="http://schemas.microsoft.com/office/drawing/2014/main" id="{98E190AC-5D64-A354-BE3B-B8DBA61B81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2" name="Google Shape;472;g2dd7778a15a_1_32:notes">
            <a:extLst>
              <a:ext uri="{FF2B5EF4-FFF2-40B4-BE49-F238E27FC236}">
                <a16:creationId xmlns:a16="http://schemas.microsoft.com/office/drawing/2014/main" id="{19EF8E8A-0275-EBCE-382A-8F26D94E9BD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99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230079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2dd7778a15a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857250"/>
            <a:ext cx="4116388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8" name="Google Shape;478;g2dd7778a15a_1_38:notes"/>
          <p:cNvSpPr txBox="1">
            <a:spLocks noGrp="1"/>
          </p:cNvSpPr>
          <p:nvPr>
            <p:ph type="body" idx="1"/>
          </p:nvPr>
        </p:nvSpPr>
        <p:spPr>
          <a:xfrm>
            <a:off x="992201" y="3300133"/>
            <a:ext cx="7942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9" name="Google Shape;479;g2dd7778a15a_1_38:notes"/>
          <p:cNvSpPr txBox="1">
            <a:spLocks noGrp="1"/>
          </p:cNvSpPr>
          <p:nvPr>
            <p:ph type="sldNum" idx="12"/>
          </p:nvPr>
        </p:nvSpPr>
        <p:spPr>
          <a:xfrm>
            <a:off x="5621697" y="6514716"/>
            <a:ext cx="4302600" cy="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l-PL"/>
              <a:t>100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lajd tytułowy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20"/>
          <p:cNvGrpSpPr/>
          <p:nvPr/>
        </p:nvGrpSpPr>
        <p:grpSpPr>
          <a:xfrm>
            <a:off x="0" y="8785"/>
            <a:ext cx="12192000" cy="6866467"/>
            <a:chOff x="0" y="-8467"/>
            <a:chExt cx="12192000" cy="6866467"/>
          </a:xfrm>
        </p:grpSpPr>
        <p:cxnSp>
          <p:nvCxnSpPr>
            <p:cNvPr id="21" name="Google Shape;21;p20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chemeClr val="accent1">
                  <a:alpha val="6784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" name="Google Shape;22;p20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chemeClr val="accent1">
                  <a:alpha val="67843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3" name="Google Shape;23;p20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EA3C9E">
                <a:alpha val="27843"/>
              </a:srgbClr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4" name="Google Shape;24;p20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3C9E">
                <a:alpha val="20000"/>
              </a:srgbClr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5" name="Google Shape;25;p20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EA3C9E">
                <a:alpha val="784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0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3C9E">
                <a:alpha val="36862"/>
              </a:srgbClr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7" name="Google Shape;27;p20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EA3C9E">
                <a:alpha val="14901"/>
              </a:srgbClr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Google Shape;28;p20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3C9E"/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9" name="Google Shape;29;p20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rgbClr val="EA3C9E">
                <a:alpha val="6784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" name="Google Shape;30;p20"/>
          <p:cNvSpPr txBox="1"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ts val="5400"/>
              <a:buNone/>
              <a:defRPr sz="5400">
                <a:solidFill>
                  <a:srgbClr val="3333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Verdana"/>
              <a:buNone/>
              <a:defRPr>
                <a:latin typeface="Verdana"/>
                <a:ea typeface="Verdana"/>
                <a:cs typeface="Verdana"/>
                <a:sym typeface="Verdan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Verdana"/>
              <a:buNone/>
              <a:defRPr>
                <a:latin typeface="Verdana"/>
                <a:ea typeface="Verdana"/>
                <a:cs typeface="Verdana"/>
                <a:sym typeface="Verdan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Verdana"/>
              <a:buNone/>
              <a:defRPr>
                <a:latin typeface="Verdana"/>
                <a:ea typeface="Verdana"/>
                <a:cs typeface="Verdana"/>
                <a:sym typeface="Verdan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Verdana"/>
              <a:buNone/>
              <a:defRPr>
                <a:latin typeface="Verdana"/>
                <a:ea typeface="Verdana"/>
                <a:cs typeface="Verdana"/>
                <a:sym typeface="Verdan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Verdana"/>
              <a:buNone/>
              <a:defRPr>
                <a:latin typeface="Verdana"/>
                <a:ea typeface="Verdana"/>
                <a:cs typeface="Verdana"/>
                <a:sym typeface="Verdan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Verdana"/>
              <a:buNone/>
              <a:defRPr>
                <a:latin typeface="Verdana"/>
                <a:ea typeface="Verdana"/>
                <a:cs typeface="Verdana"/>
                <a:sym typeface="Verdan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Verdana"/>
              <a:buNone/>
              <a:defRPr>
                <a:latin typeface="Verdana"/>
                <a:ea typeface="Verdana"/>
                <a:cs typeface="Verdana"/>
                <a:sym typeface="Verdan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Verdana"/>
              <a:buNone/>
              <a:defRPr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1" name="Google Shape;31;p20"/>
          <p:cNvSpPr txBox="1"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92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20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Verdana"/>
              <a:buNone/>
              <a:defRPr>
                <a:latin typeface="Verdana"/>
                <a:ea typeface="Verdana"/>
                <a:cs typeface="Verdana"/>
                <a:sym typeface="Verdan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Verdana"/>
              <a:buNone/>
              <a:defRPr>
                <a:latin typeface="Verdana"/>
                <a:ea typeface="Verdana"/>
                <a:cs typeface="Verdana"/>
                <a:sym typeface="Verdan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Verdana"/>
              <a:buNone/>
              <a:defRPr>
                <a:latin typeface="Verdana"/>
                <a:ea typeface="Verdana"/>
                <a:cs typeface="Verdana"/>
                <a:sym typeface="Verdan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Verdana"/>
              <a:buNone/>
              <a:defRPr>
                <a:latin typeface="Verdana"/>
                <a:ea typeface="Verdana"/>
                <a:cs typeface="Verdana"/>
                <a:sym typeface="Verdan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Verdana"/>
              <a:buNone/>
              <a:defRPr>
                <a:latin typeface="Verdana"/>
                <a:ea typeface="Verdana"/>
                <a:cs typeface="Verdana"/>
                <a:sym typeface="Verdan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Verdana"/>
              <a:buNone/>
              <a:defRPr>
                <a:latin typeface="Verdana"/>
                <a:ea typeface="Verdana"/>
                <a:cs typeface="Verdana"/>
                <a:sym typeface="Verdan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Verdana"/>
              <a:buNone/>
              <a:defRPr>
                <a:latin typeface="Verdana"/>
                <a:ea typeface="Verdana"/>
                <a:cs typeface="Verdana"/>
                <a:sym typeface="Verdan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Verdana"/>
              <a:buNone/>
              <a:defRPr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3" name="Google Shape;33;p20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pic>
        <p:nvPicPr>
          <p:cNvPr id="35" name="Google Shape;35;p20" descr="Logotyp Fundacji na Rzecz Osób z Niepełnosprawnościami. W (1.) pierwszej linijce nazwa Fronia zapisana jest pogrubionymi literami w kolorze różowym, a poniżej znajduje się nazwa Fundacja na Rzecz Osób z Niepełnosprawnościami zapisana mniejszą, również różową czcionką. Tło logotypu jest jednolite, białe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9445" y="5286958"/>
            <a:ext cx="3188484" cy="1268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podpis">
  <p:cSld name="Tytuł i podpi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9"/>
          <p:cNvSpPr txBox="1">
            <a:spLocks noGrp="1"/>
          </p:cNvSpPr>
          <p:nvPr>
            <p:ph type="title"/>
          </p:nvPr>
        </p:nvSpPr>
        <p:spPr>
          <a:xfrm>
            <a:off x="677335" y="944519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4400"/>
              <a:buFont typeface="Verdana"/>
              <a:buNone/>
              <a:defRPr sz="4400" b="1" cap="none"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9"/>
          <p:cNvSpPr txBox="1"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2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ferta z podpisem">
  <p:cSld name="Oferta z podpisem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0"/>
          <p:cNvSpPr txBox="1">
            <a:spLocks noGrp="1"/>
          </p:cNvSpPr>
          <p:nvPr>
            <p:ph type="title"/>
          </p:nvPr>
        </p:nvSpPr>
        <p:spPr>
          <a:xfrm>
            <a:off x="931334" y="944528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0"/>
          <p:cNvSpPr txBox="1">
            <a:spLocks noGrp="1"/>
          </p:cNvSpPr>
          <p:nvPr>
            <p:ph type="body" idx="1"/>
          </p:nvPr>
        </p:nvSpPr>
        <p:spPr>
          <a:xfrm>
            <a:off x="1366139" y="3967128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96" name="Google Shape;96;p30"/>
          <p:cNvSpPr txBox="1">
            <a:spLocks noGrp="1"/>
          </p:cNvSpPr>
          <p:nvPr>
            <p:ph type="body" idx="2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30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0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00" name="Google Shape;100;p30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pl-PL" sz="8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0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pl-PL" sz="8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rta nazwy">
  <p:cSld name="Karta nazwy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1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1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3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arta nazwy cytatu">
  <p:cSld name="Karta nazwy cytatu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2"/>
          <p:cNvSpPr txBox="1">
            <a:spLocks noGrp="1"/>
          </p:cNvSpPr>
          <p:nvPr>
            <p:ph type="title"/>
          </p:nvPr>
        </p:nvSpPr>
        <p:spPr>
          <a:xfrm>
            <a:off x="931334" y="907305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2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11" name="Google Shape;111;p32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3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sp>
        <p:nvSpPr>
          <p:cNvPr id="115" name="Google Shape;115;p32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pl-PL" sz="8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32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pl-PL" sz="8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awda lub fałsz">
  <p:cSld name="Prawda lub fałsz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3"/>
          <p:cNvSpPr txBox="1">
            <a:spLocks noGrp="1"/>
          </p:cNvSpPr>
          <p:nvPr>
            <p:ph type="title"/>
          </p:nvPr>
        </p:nvSpPr>
        <p:spPr>
          <a:xfrm>
            <a:off x="685799" y="91263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3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20" name="Google Shape;120;p33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tekst pionowy" type="vertTx">
  <p:cSld name="VERTICAL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4"/>
          <p:cNvSpPr txBox="1">
            <a:spLocks noGrp="1"/>
          </p:cNvSpPr>
          <p:nvPr>
            <p:ph type="title"/>
          </p:nvPr>
        </p:nvSpPr>
        <p:spPr>
          <a:xfrm>
            <a:off x="677334" y="832884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4"/>
          <p:cNvSpPr txBox="1">
            <a:spLocks noGrp="1"/>
          </p:cNvSpPr>
          <p:nvPr>
            <p:ph type="body" idx="1"/>
          </p:nvPr>
        </p:nvSpPr>
        <p:spPr>
          <a:xfrm rot="5400000">
            <a:off x="3035281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052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Char char="►"/>
              <a:defRPr>
                <a:solidFill>
                  <a:schemeClr val="dk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►"/>
              <a:defRPr>
                <a:solidFill>
                  <a:schemeClr val="dk1"/>
                </a:solidFill>
              </a:defRPr>
            </a:lvl2pPr>
            <a:lvl3pPr marL="1371600" lvl="2" indent="-29971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Char char="►"/>
              <a:defRPr>
                <a:solidFill>
                  <a:schemeClr val="dk1"/>
                </a:solidFill>
              </a:defRPr>
            </a:lvl3pPr>
            <a:lvl4pPr marL="1828800" lvl="3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>
                <a:solidFill>
                  <a:schemeClr val="dk1"/>
                </a:solidFill>
              </a:defRPr>
            </a:lvl4pPr>
            <a:lvl5pPr marL="2286000" lvl="4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>
                <a:solidFill>
                  <a:schemeClr val="dk1"/>
                </a:solidFill>
              </a:defRPr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27" name="Google Shape;127;p3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pionowy i tekst" type="vertTitleAndTx">
  <p:cSld name="VERTICAL_TITLE_AND_VERTICAL_TEX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5"/>
          <p:cNvSpPr txBox="1">
            <a:spLocks noGrp="1"/>
          </p:cNvSpPr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5"/>
          <p:cNvSpPr txBox="1">
            <a:spLocks noGrp="1"/>
          </p:cNvSpPr>
          <p:nvPr>
            <p:ph type="body" idx="1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052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Char char="►"/>
              <a:defRPr>
                <a:solidFill>
                  <a:schemeClr val="dk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►"/>
              <a:defRPr>
                <a:solidFill>
                  <a:schemeClr val="dk1"/>
                </a:solidFill>
              </a:defRPr>
            </a:lvl2pPr>
            <a:lvl3pPr marL="1371600" lvl="2" indent="-29971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Char char="►"/>
              <a:defRPr>
                <a:solidFill>
                  <a:schemeClr val="dk1"/>
                </a:solidFill>
              </a:defRPr>
            </a:lvl3pPr>
            <a:lvl4pPr marL="1828800" lvl="3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>
                <a:solidFill>
                  <a:schemeClr val="dk1"/>
                </a:solidFill>
              </a:defRPr>
            </a:lvl4pPr>
            <a:lvl5pPr marL="2286000" lvl="4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>
                <a:solidFill>
                  <a:schemeClr val="dk1"/>
                </a:solidFill>
              </a:defRPr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3" name="Google Shape;133;p3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 type="obj">
  <p:cSld name="OBJEC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1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ts val="3600"/>
              <a:buFont typeface="Verdana"/>
              <a:buNone/>
              <a:defRPr b="1">
                <a:solidFill>
                  <a:srgbClr val="33339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1" descr="Logotyp Fundacji na Rzecz Osób z Niepełnosprawnościami. W pierwszej linijce nazwa Fronia zapisana jest pogrubionymi literami w kolorze różowym, a poniżej znajduje się nazwa Fundacja na Rzecz Osób z Niepełnosprawnościami zapisana mniejszą, również różową czcionką. Tło logotypu jest jednolite, białe."/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377" cy="5421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052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B2126C"/>
              </a:buClr>
              <a:buSzPts val="1920"/>
              <a:buChar char="►"/>
              <a:defRPr sz="24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B2126C"/>
              </a:buClr>
              <a:buSzPts val="1600"/>
              <a:buChar char="►"/>
              <a:defRPr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299719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B2126C"/>
              </a:buClr>
              <a:buSzPts val="1120"/>
              <a:buChar char="►"/>
              <a:defRPr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28956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B2126C"/>
              </a:buClr>
              <a:buSzPts val="960"/>
              <a:buChar char="►"/>
              <a:defRPr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28956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B2126C"/>
              </a:buClr>
              <a:buSzPts val="960"/>
              <a:buChar char="►"/>
              <a:defRPr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39" name="Google Shape;39;p2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główek sekcji" type="secHead">
  <p:cSld name="SECTION_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2"/>
          <p:cNvSpPr txBox="1">
            <a:spLocks noGrp="1"/>
          </p:cNvSpPr>
          <p:nvPr>
            <p:ph type="title"/>
          </p:nvPr>
        </p:nvSpPr>
        <p:spPr>
          <a:xfrm>
            <a:off x="677335" y="2252456"/>
            <a:ext cx="8596668" cy="2274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ts val="5400"/>
              <a:buFont typeface="Verdana"/>
              <a:buNone/>
              <a:defRPr sz="5400" b="1" cap="none">
                <a:solidFill>
                  <a:srgbClr val="33339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2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wa elementy zawartości" type="twoObj">
  <p:cSld name="TWO_OBJECT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3"/>
          <p:cNvSpPr txBox="1">
            <a:spLocks noGrp="1"/>
          </p:cNvSpPr>
          <p:nvPr>
            <p:ph type="title"/>
          </p:nvPr>
        </p:nvSpPr>
        <p:spPr>
          <a:xfrm>
            <a:off x="677334" y="115913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ts val="3600"/>
              <a:buFont typeface="Verdana"/>
              <a:buNone/>
              <a:defRPr b="1">
                <a:solidFill>
                  <a:srgbClr val="33339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3"/>
          <p:cNvSpPr txBox="1">
            <a:spLocks noGrp="1"/>
          </p:cNvSpPr>
          <p:nvPr>
            <p:ph type="body" idx="1"/>
          </p:nvPr>
        </p:nvSpPr>
        <p:spPr>
          <a:xfrm>
            <a:off x="677334" y="1436713"/>
            <a:ext cx="4184035" cy="4604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052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920"/>
              <a:buChar char="►"/>
              <a:defRPr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►"/>
              <a:defRPr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29971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Char char="►"/>
              <a:defRPr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body" idx="2"/>
          </p:nvPr>
        </p:nvSpPr>
        <p:spPr>
          <a:xfrm>
            <a:off x="5089970" y="1436713"/>
            <a:ext cx="4184034" cy="4604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052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920"/>
              <a:buChar char="►"/>
              <a:defRPr>
                <a:solidFill>
                  <a:schemeClr val="dk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►"/>
              <a:defRPr>
                <a:solidFill>
                  <a:schemeClr val="dk1"/>
                </a:solidFill>
              </a:defRPr>
            </a:lvl2pPr>
            <a:lvl3pPr marL="1371600" lvl="2" indent="-29971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Char char="►"/>
              <a:defRPr>
                <a:solidFill>
                  <a:schemeClr val="dk1"/>
                </a:solidFill>
              </a:defRPr>
            </a:lvl3pPr>
            <a:lvl4pPr marL="1828800" lvl="3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>
                <a:solidFill>
                  <a:schemeClr val="dk1"/>
                </a:solidFill>
              </a:defRPr>
            </a:lvl4pPr>
            <a:lvl5pPr marL="2286000" lvl="4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>
                <a:solidFill>
                  <a:schemeClr val="dk1"/>
                </a:solidFill>
              </a:defRPr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52" name="Google Shape;52;p2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ównanie" type="twoTxTwoObj">
  <p:cSld name="TWO_OBJECTS_WITH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4"/>
          <p:cNvSpPr txBox="1">
            <a:spLocks noGrp="1"/>
          </p:cNvSpPr>
          <p:nvPr>
            <p:ph type="title"/>
          </p:nvPr>
        </p:nvSpPr>
        <p:spPr>
          <a:xfrm>
            <a:off x="677334" y="832883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ts val="3600"/>
              <a:buFont typeface="Verdana"/>
              <a:buNone/>
              <a:defRPr b="1">
                <a:solidFill>
                  <a:srgbClr val="333399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58" name="Google Shape;58;p24"/>
          <p:cNvSpPr txBox="1">
            <a:spLocks noGrp="1"/>
          </p:cNvSpPr>
          <p:nvPr>
            <p:ph type="body" idx="2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59" name="Google Shape;59;p24"/>
          <p:cNvSpPr txBox="1">
            <a:spLocks noGrp="1"/>
          </p:cNvSpPr>
          <p:nvPr>
            <p:ph type="body" idx="3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p24"/>
          <p:cNvSpPr txBox="1">
            <a:spLocks noGrp="1"/>
          </p:cNvSpPr>
          <p:nvPr>
            <p:ph type="body" idx="4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1" name="Google Shape;61;p2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lko tytuł" type="titleOnly">
  <p:cSld name="TITLE_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5"/>
          <p:cNvSpPr txBox="1">
            <a:spLocks noGrp="1"/>
          </p:cNvSpPr>
          <p:nvPr>
            <p:ph type="title"/>
          </p:nvPr>
        </p:nvSpPr>
        <p:spPr>
          <a:xfrm>
            <a:off x="677334" y="1100422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3600"/>
              <a:buFont typeface="Verdana"/>
              <a:buNone/>
              <a:defRPr b="1"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y" type="blank">
  <p:cSld name="BLANK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wartość z podpisem" type="objTx">
  <p:cSld name="OBJECT_WITH_CAPTIO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7"/>
          <p:cNvSpPr txBox="1"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2000"/>
              <a:buFont typeface="Trebuchet MS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body" idx="1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052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Char char="►"/>
              <a:defRPr>
                <a:solidFill>
                  <a:srgbClr val="000066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►"/>
              <a:defRPr>
                <a:solidFill>
                  <a:schemeClr val="dk1"/>
                </a:solidFill>
              </a:defRPr>
            </a:lvl2pPr>
            <a:lvl3pPr marL="1371600" lvl="2" indent="-29971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Char char="►"/>
              <a:defRPr>
                <a:solidFill>
                  <a:schemeClr val="dk1"/>
                </a:solidFill>
              </a:defRPr>
            </a:lvl3pPr>
            <a:lvl4pPr marL="1828800" lvl="3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>
                <a:solidFill>
                  <a:schemeClr val="dk1"/>
                </a:solidFill>
              </a:defRPr>
            </a:lvl4pPr>
            <a:lvl5pPr marL="2286000" lvl="4" indent="-28956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Char char="►"/>
              <a:defRPr>
                <a:solidFill>
                  <a:schemeClr val="dk1"/>
                </a:solidFill>
              </a:defRPr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body" idx="2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>
            <a:endParaRPr/>
          </a:p>
        </p:txBody>
      </p:sp>
      <p:sp>
        <p:nvSpPr>
          <p:cNvPr id="77" name="Google Shape;77;p2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az z podpisem" type="picTx">
  <p:cSld name="PICTURE_WITH_CAPTIO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8"/>
          <p:cNvSpPr txBox="1"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2400"/>
              <a:buFont typeface="Trebuchet MS"/>
              <a:buNone/>
              <a:defRPr sz="24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>
            <a:spLocks noGrp="1"/>
          </p:cNvSpPr>
          <p:nvPr>
            <p:ph type="pic" idx="2"/>
          </p:nvPr>
        </p:nvSpPr>
        <p:spPr>
          <a:xfrm>
            <a:off x="677334" y="891366"/>
            <a:ext cx="8596668" cy="3845718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28"/>
          <p:cNvSpPr txBox="1">
            <a:spLocks noGrp="1"/>
          </p:cNvSpPr>
          <p:nvPr>
            <p:ph type="body" idx="1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84" name="Google Shape;84;p2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9"/>
          <p:cNvGrpSpPr/>
          <p:nvPr/>
        </p:nvGrpSpPr>
        <p:grpSpPr>
          <a:xfrm>
            <a:off x="0" y="-8467"/>
            <a:ext cx="12188824" cy="6866467"/>
            <a:chOff x="0" y="-8467"/>
            <a:chExt cx="12188824" cy="6866467"/>
          </a:xfrm>
        </p:grpSpPr>
        <p:sp>
          <p:nvSpPr>
            <p:cNvPr id="11" name="Google Shape;11;p19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EA3C9E">
                <a:alpha val="27843"/>
              </a:srgbClr>
            </a:solidFill>
            <a:ln>
              <a:noFill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2" name="Google Shape;12;p19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rgbClr val="EA3C9E">
                <a:alpha val="6784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" name="Google Shape;13;p19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3600"/>
              <a:buFont typeface="Verdana"/>
              <a:buNone/>
              <a:defRPr sz="3600" b="1" i="0" u="none" strike="noStrike" cap="none">
                <a:solidFill>
                  <a:srgbClr val="00006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052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1920"/>
              <a:buFont typeface="Verdana"/>
              <a:buChar char="►"/>
              <a:defRPr sz="2400" b="0" i="0" u="none" strike="noStrike" cap="none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1600"/>
              <a:buFont typeface="Verdana"/>
              <a:buChar char="►"/>
              <a:defRPr sz="2000" b="0" i="0" u="none" strike="noStrike" cap="none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29971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1120"/>
              <a:buFont typeface="Verdana"/>
              <a:buChar char="►"/>
              <a:defRPr sz="1400" b="0" i="0" u="none" strike="noStrike" cap="none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960"/>
              <a:buFont typeface="Verdana"/>
              <a:buChar char="►"/>
              <a:defRPr sz="1200" b="0" i="0" u="none" strike="noStrike" cap="none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960"/>
              <a:buFont typeface="Verdana"/>
              <a:buChar char="►"/>
              <a:defRPr sz="1200" b="0" i="0" u="none" strike="noStrike" cap="none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960"/>
              <a:buFont typeface="Verdana"/>
              <a:buChar char="►"/>
              <a:defRPr sz="1200" b="0" i="0" u="none" strike="noStrike" cap="none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960"/>
              <a:buFont typeface="Verdana"/>
              <a:buChar char="►"/>
              <a:defRPr sz="1200" b="0" i="0" u="none" strike="noStrike" cap="none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2895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960"/>
              <a:buFont typeface="Verdana"/>
              <a:buChar char="►"/>
              <a:defRPr sz="1200" b="0" i="0" u="none" strike="noStrike" cap="none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2895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960"/>
              <a:buFont typeface="Verdana"/>
              <a:buChar char="►"/>
              <a:defRPr sz="1200" b="0" i="0" u="none" strike="noStrike" cap="none">
                <a:solidFill>
                  <a:srgbClr val="3F3F3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5" name="Google Shape;15;p1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None/>
              <a:defRPr sz="9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6" name="Google Shape;16;p1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None/>
              <a:defRPr sz="9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pic>
        <p:nvPicPr>
          <p:cNvPr id="18" name="Google Shape;18;p19" descr="Logotyp Fundacji na Rzecz Osób z Niepełnosprawnościami. W pierwszej linijce nazwa Fronia zapisana jest pogrubionymi literami w kolorze różowym, a poniżej znajduje się nazwa Fundacja na Rzecz Osób z Niepełnosprawnościami zapisana mniejszą, również różową czcionką. Tło logotypu jest jednolite, białe.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367827" y="-8467"/>
            <a:ext cx="2469094" cy="99373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slow">
    <p:push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unduszeeuropejskie.gov.pl/media/116351/Zal_nr_2_1704.docx" TargetMode="External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unduszeeuropejskie.gov.pl/media/113155/wytyczne.pdf" TargetMode="Externa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3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4.0/deed.pl" TargetMode="External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4.0/deed.pl" TargetMode="External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it.ly/2Zb1Nrf" TargetMode="Externa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hyperlink" Target="mailto:Aleksander.Waszkielewicz@fronia.org.pl" TargetMode="External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hyperlink" Target="mailto:Malgorzata.Macinatowicz@fronia.p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knoserwis.pl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undhound.com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customXml" Target="../ink/ink7.xml"/><Relationship Id="rId3" Type="http://schemas.openxmlformats.org/officeDocument/2006/relationships/image" Target="../media/image18.jpeg"/><Relationship Id="rId7" Type="http://schemas.openxmlformats.org/officeDocument/2006/relationships/image" Target="../media/image20.png"/><Relationship Id="rId12" Type="http://schemas.openxmlformats.org/officeDocument/2006/relationships/customXml" Target="../ink/ink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0" Type="http://schemas.openxmlformats.org/officeDocument/2006/relationships/customXml" Target="../ink/ink5.xml"/><Relationship Id="rId4" Type="http://schemas.openxmlformats.org/officeDocument/2006/relationships/customXml" Target="../ink/ink1.xml"/><Relationship Id="rId9" Type="http://schemas.openxmlformats.org/officeDocument/2006/relationships/customXml" Target="../ink/ink4.xml"/><Relationship Id="rId14" Type="http://schemas.openxmlformats.org/officeDocument/2006/relationships/customXml" Target="../ink/ink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3" Type="http://schemas.openxmlformats.org/officeDocument/2006/relationships/customXml" Target="../ink/ink9.xml"/><Relationship Id="rId7" Type="http://schemas.openxmlformats.org/officeDocument/2006/relationships/customXml" Target="../ink/ink1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.xml"/><Relationship Id="rId5" Type="http://schemas.openxmlformats.org/officeDocument/2006/relationships/customXml" Target="../ink/ink10.xml"/><Relationship Id="rId4" Type="http://schemas.openxmlformats.org/officeDocument/2006/relationships/image" Target="../media/image21.png"/><Relationship Id="rId9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openai.com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irsw.pl/wp-content/uploads/2024/04/DROP-OUT_RAPORT-OPI-PIB.pdf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irsw.pl/wp-content/uploads/2024/04/DROP-OUT_RAPORT-OPI-PIB.pdf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unduszeeuropejskie.gov.pl/media/116351/Zal_nr_2_1704.docx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unduszeeuropejskie.gov.pl/media/148670/Zal_2.docx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unduszeeuropejskie.gov.pl/media/148670/Zal_2.docx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robertscampus.org/" TargetMode="External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hyperlink" Target="https://www.youtube.com/redirect?event=video_description&amp;redir_token=QUFFLUhqbXdFc1NLeFZkZHJ5SFVwVHYzNHZETHRjSkJ2QXxBQ3Jtc0trZG9LSW5oRHZpRTI1SldDM1l5bGE2aW42TVlEcGFRTm1ST3M0UVJKbTNMclhPNXpQX3NlemtpbWVBaWxSWERaRllBQjdNUmNpZUU5QUdSUXZhMHNqV21rQmRaSUhhZE1YWVV6MVllYk1aWVdFTmN1aw&amp;q=http%3A%2F%2Fwww.lmsarch.com%2F&amp;v=7THtXFm_954" TargetMode="Externa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"/>
          <p:cNvSpPr txBox="1">
            <a:spLocks noGrp="1"/>
          </p:cNvSpPr>
          <p:nvPr>
            <p:ph type="ctrTitle"/>
          </p:nvPr>
        </p:nvSpPr>
        <p:spPr>
          <a:xfrm>
            <a:off x="696251" y="2296159"/>
            <a:ext cx="9626100" cy="293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EA3C9E"/>
              </a:buClr>
              <a:buSzPts val="4200"/>
              <a:buFont typeface="Trebuchet MS"/>
              <a:buNone/>
            </a:pPr>
            <a:r>
              <a:rPr lang="pl-PL" sz="4400" b="1" noProof="0" dirty="0">
                <a:latin typeface="Verdana"/>
                <a:ea typeface="Verdana"/>
                <a:cs typeface="Verdana"/>
                <a:sym typeface="Verdana"/>
              </a:rPr>
              <a:t>Wprowadzenie </a:t>
            </a:r>
            <a:r>
              <a:rPr lang="pl-PL" sz="4400" b="1" noProof="0" dirty="0"/>
              <a:t>do d</a:t>
            </a:r>
            <a:r>
              <a:rPr lang="pl-PL" sz="4400" b="1" noProof="0" dirty="0">
                <a:latin typeface="Verdana"/>
                <a:ea typeface="Verdana"/>
                <a:cs typeface="Verdana"/>
                <a:sym typeface="Verdana"/>
              </a:rPr>
              <a:t>ostępności – dla kadry zarządzającej Uczelni</a:t>
            </a:r>
          </a:p>
        </p:txBody>
      </p:sp>
      <p:sp>
        <p:nvSpPr>
          <p:cNvPr id="141" name="Google Shape;141;p2"/>
          <p:cNvSpPr txBox="1"/>
          <p:nvPr/>
        </p:nvSpPr>
        <p:spPr>
          <a:xfrm>
            <a:off x="3761295" y="5301195"/>
            <a:ext cx="61761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l-PL" sz="2000" b="0" i="0" u="none" strike="noStrike" cap="none" noProof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Aleksander Waszkielewicz</a:t>
            </a:r>
            <a:br>
              <a:rPr lang="pl-PL" sz="2000" b="0" i="0" u="none" strike="noStrike" cap="none" noProof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pl-PL" sz="2000" b="0" i="0" u="none" strike="noStrike" cap="none" noProof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Małgorzata Maciantowicz, radczyni prawna</a:t>
            </a:r>
            <a:endParaRPr lang="pl-PL" sz="2400" b="0" i="0" u="none" strike="noStrike" cap="none" noProof="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" name="Obraz 1" descr="Obraz zawierający tekst, Czcionka, zrzut ekranu, log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306FC06-3F20-7CA4-514F-FC4CA0398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14" y="4224"/>
            <a:ext cx="9185190" cy="1340498"/>
          </a:xfrm>
          <a:prstGeom prst="rect">
            <a:avLst/>
          </a:prstGeom>
        </p:spPr>
      </p:pic>
      <p:sp>
        <p:nvSpPr>
          <p:cNvPr id="3" name="pole tekstowe 2" descr="3 logotypy (flagi) ułożone poziomo.&#10;&#10;Z lewej strony logotyp funduszy europejskich. Przedstawia 3 gwiazdy 5-ramienne w kolorach białym, żółtym i czerwonym na trapezowym, niebieskim tle (pionowy prostokąt widoczny w perspektywie). Na prawo od grafiki napis: &quot;Fundusze Europejskie dla Rozwoju Społecznego&quot;.&#10;&#10;Na środku biało-czerwona flaga Polski. Na prawo od flagi napis: &quot;Rzeczypospolita Polska&quot;.&#10;&#10;Z prawej strony logotyp Europejskiego Funduszu Społecznego. Przedstawia flagę Unii Europejskiej: 12 5-ramiennych, żółtych gwiazd ułożonych w okrąg na niebieskim, prostokątnym tle. Na lewo od flagi napis: &quot;Dofinansowane przez Unię Europejską&quot;.">
            <a:extLst>
              <a:ext uri="{FF2B5EF4-FFF2-40B4-BE49-F238E27FC236}">
                <a16:creationId xmlns:a16="http://schemas.microsoft.com/office/drawing/2014/main" id="{A770D65C-2CD2-AB9D-989C-453898434393}"/>
              </a:ext>
            </a:extLst>
          </p:cNvPr>
          <p:cNvSpPr txBox="1"/>
          <p:nvPr/>
        </p:nvSpPr>
        <p:spPr>
          <a:xfrm>
            <a:off x="818172" y="1123504"/>
            <a:ext cx="9623405" cy="86728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pl-PL" sz="1800" b="1" noProof="0" dirty="0">
                <a:latin typeface="Verdana" panose="020B0604030504040204" pitchFamily="34" charset="0"/>
                <a:ea typeface="Verdana" panose="020B0604030504040204" pitchFamily="34" charset="0"/>
              </a:rPr>
              <a:t>Otwarci dla każdego, dostępni dla wszystkich </a:t>
            </a:r>
            <a:br>
              <a:rPr lang="pl-PL" sz="1800" b="1" noProof="0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pl-PL" sz="1800" b="1" noProof="0" dirty="0">
                <a:latin typeface="Verdana" panose="020B0604030504040204" pitchFamily="34" charset="0"/>
                <a:ea typeface="Verdana" panose="020B0604030504040204" pitchFamily="34" charset="0"/>
              </a:rPr>
              <a:t>– Politechnika Lubelska uczelnia bez barier</a:t>
            </a:r>
            <a:endParaRPr lang="pl-PL" sz="2800" b="1" noProof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>
          <a:extLst>
            <a:ext uri="{FF2B5EF4-FFF2-40B4-BE49-F238E27FC236}">
              <a16:creationId xmlns:a16="http://schemas.microsoft.com/office/drawing/2014/main" id="{A4988612-05FE-679D-1B07-27E00BA1A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166ab540ef_0_6">
            <a:extLst>
              <a:ext uri="{FF2B5EF4-FFF2-40B4-BE49-F238E27FC236}">
                <a16:creationId xmlns:a16="http://schemas.microsoft.com/office/drawing/2014/main" id="{C7579C71-4B97-E7C3-B72F-7D2997CF29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240"/>
              <a:buNone/>
            </a:pPr>
            <a:r>
              <a:rPr lang="pl-PL" sz="3300" noProof="0" dirty="0"/>
              <a:t>Czy te osoby mogłyby studiować lub pracować w Uczelni? (5 z 6)</a:t>
            </a:r>
          </a:p>
        </p:txBody>
      </p:sp>
      <p:sp>
        <p:nvSpPr>
          <p:cNvPr id="170" name="Google Shape;170;g3166ab540ef_0_6">
            <a:extLst>
              <a:ext uri="{FF2B5EF4-FFF2-40B4-BE49-F238E27FC236}">
                <a16:creationId xmlns:a16="http://schemas.microsoft.com/office/drawing/2014/main" id="{E39B5565-B038-D2F8-1FF0-B7FFF059978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8934" y="2141220"/>
            <a:ext cx="4422986" cy="4716780"/>
          </a:xfrm>
        </p:spPr>
        <p:txBody>
          <a:bodyPr spcFirstLastPara="1" lIns="91425" tIns="45700" rIns="91425" bIns="45700" anchor="t" anchorCtr="0">
            <a:normAutofit/>
          </a:bodyPr>
          <a:lstStyle/>
          <a:p>
            <a:pPr indent="-393700">
              <a:lnSpc>
                <a:spcPct val="150000"/>
              </a:lnSpc>
              <a:spcBef>
                <a:spcPts val="600"/>
              </a:spcBef>
              <a:buClr>
                <a:srgbClr val="B2126C"/>
              </a:buClr>
              <a:buSzPts val="2600"/>
            </a:pPr>
            <a:r>
              <a:rPr lang="pl-PL" sz="1800" noProof="0" dirty="0">
                <a:solidFill>
                  <a:schemeClr val="dk1"/>
                </a:solidFill>
              </a:rPr>
              <a:t>Helen Keller (1880–1968) </a:t>
            </a:r>
          </a:p>
          <a:p>
            <a:pPr indent="-393700">
              <a:lnSpc>
                <a:spcPct val="150000"/>
              </a:lnSpc>
              <a:spcBef>
                <a:spcPts val="600"/>
              </a:spcBef>
              <a:buClr>
                <a:srgbClr val="B2126C"/>
              </a:buClr>
              <a:buSzPts val="2600"/>
            </a:pPr>
            <a:r>
              <a:rPr lang="pl-PL" sz="1800" noProof="0" dirty="0">
                <a:solidFill>
                  <a:schemeClr val="dk1"/>
                </a:solidFill>
              </a:rPr>
              <a:t>Pisarka, filozofka, pedagożka, badaczka edukacji, pedagożka, działaczka społeczna</a:t>
            </a:r>
          </a:p>
          <a:p>
            <a:pPr indent="-393700">
              <a:lnSpc>
                <a:spcPct val="150000"/>
              </a:lnSpc>
              <a:spcBef>
                <a:spcPts val="600"/>
              </a:spcBef>
              <a:buClr>
                <a:srgbClr val="B2126C"/>
              </a:buClr>
              <a:buSzPts val="2600"/>
            </a:pPr>
            <a:r>
              <a:rPr lang="pl-PL" sz="1800" noProof="0" dirty="0">
                <a:solidFill>
                  <a:schemeClr val="dk1"/>
                </a:solidFill>
              </a:rPr>
              <a:t>Kobieta, która „zmieniła świat”</a:t>
            </a:r>
          </a:p>
          <a:p>
            <a:pPr indent="-393700">
              <a:lnSpc>
                <a:spcPct val="150000"/>
              </a:lnSpc>
              <a:spcBef>
                <a:spcPts val="600"/>
              </a:spcBef>
              <a:buClr>
                <a:srgbClr val="B2126C"/>
              </a:buClr>
              <a:buSzPts val="2600"/>
            </a:pPr>
            <a:r>
              <a:rPr lang="pl-PL" sz="1800" b="1" noProof="0" dirty="0">
                <a:solidFill>
                  <a:schemeClr val="dk1"/>
                </a:solidFill>
              </a:rPr>
              <a:t>Niewidoma i niesłysząca od</a:t>
            </a:r>
            <a:r>
              <a:rPr lang="pl-PL" sz="1800" b="1" dirty="0">
                <a:solidFill>
                  <a:schemeClr val="dk1"/>
                </a:solidFill>
              </a:rPr>
              <a:t> </a:t>
            </a:r>
            <a:r>
              <a:rPr lang="pl-PL" sz="1800" b="1" noProof="0" dirty="0">
                <a:solidFill>
                  <a:schemeClr val="dk1"/>
                </a:solidFill>
              </a:rPr>
              <a:t>wczesnego dzieciństwa</a:t>
            </a:r>
          </a:p>
          <a:p>
            <a:pPr indent="-393700">
              <a:lnSpc>
                <a:spcPct val="150000"/>
              </a:lnSpc>
              <a:spcBef>
                <a:spcPts val="600"/>
              </a:spcBef>
              <a:buClr>
                <a:srgbClr val="B2126C"/>
              </a:buClr>
              <a:buSzPts val="2600"/>
            </a:pPr>
            <a:r>
              <a:rPr lang="pl-PL" sz="1800" dirty="0">
                <a:solidFill>
                  <a:schemeClr val="dk1"/>
                </a:solidFill>
              </a:rPr>
              <a:t>Pierwsza taka osoba z dyplomem </a:t>
            </a:r>
            <a:r>
              <a:rPr lang="pl-PL" sz="1800" noProof="0" dirty="0">
                <a:solidFill>
                  <a:schemeClr val="dk1"/>
                </a:solidFill>
              </a:rPr>
              <a:t>wyższej uczelni (</a:t>
            </a:r>
            <a:r>
              <a:rPr lang="pl-PL" sz="1800" noProof="0" dirty="0" err="1">
                <a:solidFill>
                  <a:schemeClr val="dk1"/>
                </a:solidFill>
              </a:rPr>
              <a:t>Radcliffe</a:t>
            </a:r>
            <a:r>
              <a:rPr lang="pl-PL" sz="1800" noProof="0" dirty="0">
                <a:solidFill>
                  <a:schemeClr val="dk1"/>
                </a:solidFill>
              </a:rPr>
              <a:t> College)</a:t>
            </a:r>
          </a:p>
          <a:p>
            <a:pPr marL="106680" indent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/>
              <a:buNone/>
            </a:pPr>
            <a:endParaRPr lang="pl-PL" sz="2000" b="0" i="0" u="none" strike="noStrike" cap="none" noProof="0" dirty="0">
              <a:solidFill>
                <a:srgbClr val="000066"/>
              </a:solidFill>
            </a:endParaRPr>
          </a:p>
        </p:txBody>
      </p:sp>
      <p:pic>
        <p:nvPicPr>
          <p:cNvPr id="6148" name="Picture 4" descr="Helen Keller siedzi na krześle, w dłoniach trzyma bukiet.">
            <a:extLst>
              <a:ext uri="{FF2B5EF4-FFF2-40B4-BE49-F238E27FC236}">
                <a16:creationId xmlns:a16="http://schemas.microsoft.com/office/drawing/2014/main" id="{117368F4-6268-D235-3E0B-041962176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7219"/>
          <a:stretch>
            <a:fillRect/>
          </a:stretch>
        </p:blipFill>
        <p:spPr bwMode="auto">
          <a:xfrm>
            <a:off x="6096000" y="1814648"/>
            <a:ext cx="4107834" cy="4352544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F2E1DE48-1084-9E76-9CC9-D0F0A6F55FE6}"/>
              </a:ext>
            </a:extLst>
          </p:cNvPr>
          <p:cNvSpPr txBox="1"/>
          <p:nvPr/>
        </p:nvSpPr>
        <p:spPr>
          <a:xfrm>
            <a:off x="6096000" y="6348863"/>
            <a:ext cx="4107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noProof="0" dirty="0"/>
              <a:t>Źródło: Wikipedia</a:t>
            </a:r>
          </a:p>
        </p:txBody>
      </p:sp>
    </p:spTree>
    <p:extLst>
      <p:ext uri="{BB962C8B-B14F-4D97-AF65-F5344CB8AC3E}">
        <p14:creationId xmlns:p14="http://schemas.microsoft.com/office/powerpoint/2010/main" val="2650817137"/>
      </p:ext>
    </p:extLst>
  </p:cSld>
  <p:clrMapOvr>
    <a:masterClrMapping/>
  </p:clrMapOvr>
  <p:transition spd="slow">
    <p:push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2dd7778a15a_1_38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pl-PL" noProof="0" dirty="0"/>
              <a:t>Prawo o szkolnictwie wyższym i nauce (3 z 3)</a:t>
            </a:r>
          </a:p>
        </p:txBody>
      </p:sp>
      <p:sp>
        <p:nvSpPr>
          <p:cNvPr id="482" name="Google Shape;482;g2dd7778a15a_1_38"/>
          <p:cNvSpPr txBox="1">
            <a:spLocks noGrp="1"/>
          </p:cNvSpPr>
          <p:nvPr>
            <p:ph type="body" idx="1"/>
          </p:nvPr>
        </p:nvSpPr>
        <p:spPr>
          <a:xfrm>
            <a:off x="677333" y="17414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20"/>
              <a:buFont typeface="Verdana"/>
              <a:buChar char="►"/>
            </a:pPr>
            <a:r>
              <a:rPr lang="pl-PL" sz="2800" b="1" noProof="0" dirty="0">
                <a:latin typeface="Verdana"/>
                <a:ea typeface="Verdana"/>
                <a:cs typeface="Verdana"/>
                <a:sym typeface="Verdana"/>
              </a:rPr>
              <a:t>Art. 49 (Obowiązek zapewniania warunków do</a:t>
            </a:r>
            <a:r>
              <a:rPr lang="pl-PL" sz="2800" b="1" noProof="0" dirty="0"/>
              <a:t> </a:t>
            </a:r>
            <a:r>
              <a:rPr lang="pl-PL" sz="2800" b="1" noProof="0" dirty="0">
                <a:latin typeface="Verdana"/>
                <a:ea typeface="Verdana"/>
                <a:cs typeface="Verdana"/>
                <a:sym typeface="Verdana"/>
              </a:rPr>
              <a:t>realizacji zadań Uczelni)</a:t>
            </a:r>
          </a:p>
          <a:p>
            <a:pPr marL="990000" lvl="0" indent="-34099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20"/>
              <a:buChar char="►"/>
            </a:pPr>
            <a:r>
              <a:rPr lang="pl-PL" sz="2800" noProof="0" dirty="0">
                <a:latin typeface="Verdana"/>
                <a:ea typeface="Verdana"/>
                <a:cs typeface="Verdana"/>
                <a:sym typeface="Verdana"/>
              </a:rPr>
              <a:t>1. Uczelnia zapewnia </a:t>
            </a:r>
            <a:r>
              <a:rPr lang="pl-PL" sz="2800" b="1" noProof="0" dirty="0">
                <a:latin typeface="Verdana"/>
                <a:ea typeface="Verdana"/>
                <a:cs typeface="Verdana"/>
                <a:sym typeface="Verdana"/>
              </a:rPr>
              <a:t>warunki</a:t>
            </a:r>
            <a:r>
              <a:rPr lang="pl-PL" sz="2800" noProof="0" dirty="0">
                <a:latin typeface="Verdana"/>
                <a:ea typeface="Verdana"/>
                <a:cs typeface="Verdana"/>
                <a:sym typeface="Verdana"/>
              </a:rPr>
              <a:t>, w tym </a:t>
            </a:r>
            <a:r>
              <a:rPr lang="pl-PL" sz="2800" b="1" noProof="0" dirty="0">
                <a:latin typeface="Verdana"/>
                <a:ea typeface="Verdana"/>
                <a:cs typeface="Verdana"/>
                <a:sym typeface="Verdana"/>
              </a:rPr>
              <a:t>infrastrukturę</a:t>
            </a:r>
            <a:r>
              <a:rPr lang="pl-PL" sz="2800" noProof="0" dirty="0">
                <a:latin typeface="Verdana"/>
                <a:ea typeface="Verdana"/>
                <a:cs typeface="Verdana"/>
                <a:sym typeface="Verdana"/>
              </a:rPr>
              <a:t>, niezbędne do realizacji </a:t>
            </a:r>
            <a:r>
              <a:rPr lang="pl-PL" sz="2800" b="1" noProof="0" dirty="0">
                <a:latin typeface="Verdana"/>
                <a:ea typeface="Verdana"/>
                <a:cs typeface="Verdana"/>
                <a:sym typeface="Verdana"/>
              </a:rPr>
              <a:t>zadań, o</a:t>
            </a:r>
            <a:r>
              <a:rPr lang="pl-PL" sz="2800" noProof="0" dirty="0"/>
              <a:t> </a:t>
            </a:r>
            <a:r>
              <a:rPr lang="pl-PL" sz="2800" b="1" noProof="0" dirty="0">
                <a:latin typeface="Verdana"/>
                <a:ea typeface="Verdana"/>
                <a:cs typeface="Verdana"/>
                <a:sym typeface="Verdana"/>
              </a:rPr>
              <a:t>których mowa w art. 11</a:t>
            </a:r>
            <a:r>
              <a:rPr lang="pl-PL" sz="2800" noProof="0" dirty="0">
                <a:latin typeface="Verdana"/>
                <a:ea typeface="Verdana"/>
                <a:cs typeface="Verdana"/>
                <a:sym typeface="Verdana"/>
              </a:rPr>
              <a:t>.</a:t>
            </a:r>
            <a:endParaRPr lang="pl-PL" sz="2800" b="1" noProof="0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3198557072c_1_35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pl-PL" noProof="0" dirty="0"/>
              <a:t>Prawo zamówień publicznych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pl-PL" noProof="0" dirty="0"/>
              <a:t>art. 100 ust. 1 </a:t>
            </a:r>
          </a:p>
        </p:txBody>
      </p:sp>
      <p:sp>
        <p:nvSpPr>
          <p:cNvPr id="489" name="Google Shape;489;g3198557072c_1_35"/>
          <p:cNvSpPr txBox="1">
            <a:spLocks noGrp="1"/>
          </p:cNvSpPr>
          <p:nvPr>
            <p:ph type="body" idx="1"/>
          </p:nvPr>
        </p:nvSpPr>
        <p:spPr>
          <a:xfrm>
            <a:off x="677333" y="17414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50000"/>
              </a:lnSpc>
              <a:spcAft>
                <a:spcPts val="0"/>
              </a:spcAft>
              <a:buSzPts val="2400"/>
              <a:buFont typeface="Verdana"/>
              <a:buChar char="►"/>
            </a:pPr>
            <a:r>
              <a:rPr lang="pl-PL" sz="2300" b="1" noProof="0" dirty="0"/>
              <a:t>Ustawa z dnia 11 września 2019 r. - Prawo zamówień publicznych (</a:t>
            </a:r>
            <a:r>
              <a:rPr lang="pl-PL" sz="2300" b="1" noProof="0" dirty="0" err="1"/>
              <a:t>t.j</a:t>
            </a:r>
            <a:r>
              <a:rPr lang="pl-PL" sz="2300" b="1" noProof="0" dirty="0"/>
              <a:t>. Dz. U. z 2024 r. poz. 1320)</a:t>
            </a:r>
            <a:endParaRPr lang="pl-PL" sz="2300" b="1" noProof="0" dirty="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81000" algn="l" rtl="0">
              <a:lnSpc>
                <a:spcPct val="150000"/>
              </a:lnSpc>
              <a:spcAft>
                <a:spcPts val="0"/>
              </a:spcAft>
              <a:buSzPts val="2400"/>
              <a:buChar char="►"/>
            </a:pPr>
            <a:r>
              <a:rPr lang="pl-PL" sz="2300" noProof="0" dirty="0"/>
              <a:t>1. W przypadku </a:t>
            </a:r>
            <a:r>
              <a:rPr lang="pl-PL" sz="2300" b="1" noProof="0" dirty="0"/>
              <a:t>zamówień przeznaczonych do użytku osób fizycznych</a:t>
            </a:r>
            <a:r>
              <a:rPr lang="pl-PL" sz="2300" noProof="0" dirty="0"/>
              <a:t>, w tym pracowników zamawiającego, </a:t>
            </a:r>
            <a:r>
              <a:rPr lang="pl-PL" sz="2300" b="1" noProof="0" dirty="0"/>
              <a:t>opis przedmiotu zamówienia sporządza się, z uwzględnieniem wymagań w zakresie dostępności dla osób niepełnosprawnych oraz projektowania z przeznaczeniem dla wszystkich użytkowników</a:t>
            </a:r>
            <a:r>
              <a:rPr lang="pl-PL" sz="2300" noProof="0" dirty="0"/>
              <a:t>, chyba że nie jest to uzasadnione charakterem przedmiotu zamówienia</a:t>
            </a:r>
            <a:endParaRPr lang="pl-PL" sz="2300" b="1" noProof="0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3198557072c_1_42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pl-PL" noProof="0" dirty="0"/>
              <a:t>Prawo zamówień publicznych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pl-PL" noProof="0" dirty="0"/>
              <a:t>art. 100 ust. 2 (1 z 2)</a:t>
            </a:r>
          </a:p>
        </p:txBody>
      </p:sp>
      <p:sp>
        <p:nvSpPr>
          <p:cNvPr id="496" name="Google Shape;496;g3198557072c_1_42"/>
          <p:cNvSpPr txBox="1">
            <a:spLocks noGrp="1"/>
          </p:cNvSpPr>
          <p:nvPr>
            <p:ph type="body" idx="1"/>
          </p:nvPr>
        </p:nvSpPr>
        <p:spPr>
          <a:xfrm>
            <a:off x="677333" y="17414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►"/>
            </a:pPr>
            <a:r>
              <a:rPr lang="pl-PL" sz="2800" noProof="0" dirty="0"/>
              <a:t>„2. Jeżeli wymagania, o których mowa w ust. 1, wynikają z aktu prawa Unii Europejskiej, </a:t>
            </a:r>
            <a:r>
              <a:rPr lang="pl-PL" sz="2800" b="1" noProof="0" dirty="0"/>
              <a:t>przedmiot zamówienia</a:t>
            </a:r>
            <a:r>
              <a:rPr lang="pl-PL" sz="2800" noProof="0" dirty="0"/>
              <a:t>, w zakresie </a:t>
            </a:r>
            <a:r>
              <a:rPr lang="pl-PL" sz="2800" b="1" noProof="0" dirty="0"/>
              <a:t>wymagań dotyczących dostępności dla osób niepełnosprawnych</a:t>
            </a:r>
            <a:r>
              <a:rPr lang="pl-PL" sz="2800" noProof="0" dirty="0"/>
              <a:t> oraz projektowania z przeznaczeniem dla wszystkich użytkowników, opisuje się przez </a:t>
            </a:r>
            <a:r>
              <a:rPr lang="pl-PL" sz="2800" b="1" noProof="0" dirty="0"/>
              <a:t>odesłanie do tego aktu.</a:t>
            </a:r>
            <a:r>
              <a:rPr lang="pl-PL" sz="2800" noProof="0" dirty="0"/>
              <a:t>”</a:t>
            </a: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endParaRPr lang="pl-PL" b="1" noProof="0"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3198557072c_1_48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pl-PL" noProof="0" dirty="0"/>
              <a:t>Prawo zamówień publicznych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pl-PL" noProof="0" dirty="0"/>
              <a:t>art. 100 ust. 2 (2 z 2)</a:t>
            </a:r>
          </a:p>
        </p:txBody>
      </p:sp>
      <p:sp>
        <p:nvSpPr>
          <p:cNvPr id="503" name="Google Shape;503;g3198557072c_1_48"/>
          <p:cNvSpPr txBox="1">
            <a:spLocks noGrp="1"/>
          </p:cNvSpPr>
          <p:nvPr>
            <p:ph type="body" idx="1"/>
          </p:nvPr>
        </p:nvSpPr>
        <p:spPr>
          <a:xfrm>
            <a:off x="677333" y="17414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Char char="►"/>
            </a:pPr>
            <a:r>
              <a:rPr lang="pl-PL" sz="2000" b="1" noProof="0" dirty="0"/>
              <a:t>Ustawa o zapewnianiu spełniania wymagań dostępności niektórych produktów i usług przez podmioty gospodarcze</a:t>
            </a:r>
          </a:p>
          <a:p>
            <a:pPr marL="457200" lvl="0" indent="-3810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Char char="►"/>
            </a:pPr>
            <a:r>
              <a:rPr lang="pl-PL" sz="2000" b="1" noProof="0" dirty="0"/>
              <a:t>Art. 4 ust. 3</a:t>
            </a:r>
            <a:endParaRPr lang="pl-PL" sz="2000" noProof="0" dirty="0"/>
          </a:p>
          <a:p>
            <a:pPr indent="-381000">
              <a:buSzPts val="2400"/>
            </a:pPr>
            <a:r>
              <a:rPr lang="pl-PL" sz="2000" b="1" noProof="0" dirty="0"/>
              <a:t>Wymagania dostępności produktów i usług określone w ustawie </a:t>
            </a:r>
            <a:r>
              <a:rPr lang="pl-PL" sz="2000" noProof="0" dirty="0"/>
              <a:t>są wymaganiami w zakresie dostępności dla osób niepełnosprawnych lub projektowania z przeznaczeniem dla wszystkich użytkowników, </a:t>
            </a:r>
            <a:r>
              <a:rPr lang="pl-PL" sz="2000" b="1" noProof="0" dirty="0"/>
              <a:t>o których mowa w prze</a:t>
            </a:r>
            <a:r>
              <a:rPr lang="pl-PL" sz="2000" b="1" noProof="0" dirty="0">
                <a:solidFill>
                  <a:schemeClr val="tx1"/>
                </a:solidFill>
              </a:rPr>
              <a:t>pisach</a:t>
            </a:r>
            <a:r>
              <a:rPr lang="pl-PL" sz="2000" b="1" noProof="0" dirty="0">
                <a:solidFill>
                  <a:schemeClr val="tx1"/>
                </a:solidFill>
                <a:uFill>
                  <a:noFill/>
                </a:uFill>
              </a:rPr>
              <a:t>  ustawy </a:t>
            </a:r>
            <a:r>
              <a:rPr lang="pl-PL" sz="2000" b="1" noProof="0" dirty="0">
                <a:solidFill>
                  <a:schemeClr val="tx1"/>
                </a:solidFill>
              </a:rPr>
              <a:t>z</a:t>
            </a:r>
            <a:r>
              <a:rPr lang="pl-PL" sz="2000" b="1" noProof="0" dirty="0"/>
              <a:t> dnia 11 września 2019 r. </a:t>
            </a:r>
            <a:br>
              <a:rPr lang="pl-PL" sz="2000" b="1" noProof="0" dirty="0"/>
            </a:br>
            <a:r>
              <a:rPr lang="pl-PL" sz="2000" b="1" noProof="0" dirty="0"/>
              <a:t>– Prawo zamówień publicznych </a:t>
            </a:r>
            <a:r>
              <a:rPr lang="pl-PL" sz="2000" noProof="0" dirty="0"/>
              <a:t>(Dz. U. z 2023 r. poz. 1605 i 1720), w odniesieniu do produktów i usług.</a:t>
            </a:r>
          </a:p>
          <a:p>
            <a:pPr marL="4572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►"/>
            </a:pPr>
            <a:endParaRPr lang="pl-PL" sz="2800" noProof="0" dirty="0"/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endParaRPr lang="pl-PL" b="1" noProof="0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3198557072c_1_29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l-PL" noProof="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Standardy dostępności </a:t>
            </a:r>
            <a:br>
              <a:rPr lang="pl-PL" noProof="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pl-PL" noProof="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dla polityki spójności 2021-2027</a:t>
            </a:r>
            <a:endParaRPr lang="pl-PL" noProof="0" dirty="0"/>
          </a:p>
        </p:txBody>
      </p:sp>
      <p:sp>
        <p:nvSpPr>
          <p:cNvPr id="510" name="Google Shape;510;g3198557072c_1_29"/>
          <p:cNvSpPr txBox="1">
            <a:spLocks noGrp="1"/>
          </p:cNvSpPr>
          <p:nvPr>
            <p:ph type="body" idx="1"/>
          </p:nvPr>
        </p:nvSpPr>
        <p:spPr>
          <a:xfrm>
            <a:off x="677333" y="17414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>
              <a:buClr>
                <a:srgbClr val="EA3C9E"/>
              </a:buClr>
              <a:buSzPts val="2400"/>
            </a:pPr>
            <a:r>
              <a:rPr lang="pl-PL" sz="2100" noProof="0" dirty="0">
                <a:solidFill>
                  <a:schemeClr val="tx1"/>
                </a:solidFill>
              </a:rPr>
              <a:t>Obowiązkowe dla wszystkich projektów europejskich</a:t>
            </a:r>
          </a:p>
          <a:p>
            <a:pPr marL="342900" marR="0" lvl="0" indent="-3429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A3C9E"/>
              </a:buClr>
              <a:buSzPts val="2400"/>
              <a:buFont typeface="Verdana"/>
              <a:buChar char="►"/>
            </a:pPr>
            <a:r>
              <a:rPr lang="pl-PL" sz="2100" b="1" u="sng" noProof="0" dirty="0">
                <a:solidFill>
                  <a:schemeClr val="accent1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Standardy dostępności dla polityki spójności 2021-2027</a:t>
            </a:r>
            <a:r>
              <a:rPr lang="pl-PL" sz="2100" noProof="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pl-PL" sz="2100" noProof="0" dirty="0">
                <a:solidFill>
                  <a:schemeClr val="tx1"/>
                </a:solidFill>
              </a:rPr>
              <a:t>będące Załącznikiem nr 2 do </a:t>
            </a:r>
            <a:r>
              <a:rPr lang="pl-PL" sz="2100" u="sng" noProof="0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Wytycznych dotyczących realizacji zasad równościowych w ramach funduszy unijnych na lata 2021‑2027</a:t>
            </a:r>
            <a:r>
              <a:rPr lang="pl-PL" sz="2100" noProof="0" dirty="0">
                <a:solidFill>
                  <a:schemeClr val="tx1"/>
                </a:solidFill>
              </a:rPr>
              <a:t>:</a:t>
            </a:r>
          </a:p>
          <a:p>
            <a:pPr marL="914400" lvl="1" indent="-3810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A3C9E"/>
              </a:buClr>
              <a:buSzPts val="2400"/>
              <a:buFont typeface="Verdana"/>
              <a:buChar char="►"/>
            </a:pPr>
            <a:r>
              <a:rPr lang="pl-PL" sz="2100" noProof="0" dirty="0"/>
              <a:t>Standard szkoleniowy (szkolenia, kursy, warsztaty, doradztwo)</a:t>
            </a:r>
          </a:p>
          <a:p>
            <a:pPr marL="914400" lvl="1" indent="-3810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A3C9E"/>
              </a:buClr>
              <a:buSzPts val="2400"/>
              <a:buFont typeface="Verdana"/>
              <a:buChar char="►"/>
            </a:pPr>
            <a:r>
              <a:rPr lang="pl-PL" sz="2100" noProof="0" dirty="0"/>
              <a:t>Standard informacyjno-promocyjny</a:t>
            </a:r>
          </a:p>
          <a:p>
            <a:pPr marL="914400" lvl="1" indent="-3810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A3C9E"/>
              </a:buClr>
              <a:buSzPts val="2400"/>
              <a:buFont typeface="Verdana"/>
              <a:buChar char="►"/>
            </a:pPr>
            <a:r>
              <a:rPr lang="pl-PL" sz="2100" noProof="0" dirty="0"/>
              <a:t>Standard transportowy</a:t>
            </a:r>
          </a:p>
          <a:p>
            <a:pPr marL="914400" lvl="1" indent="-3810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A3C9E"/>
              </a:buClr>
              <a:buSzPts val="2400"/>
              <a:buFont typeface="Verdana"/>
              <a:buChar char="►"/>
            </a:pPr>
            <a:r>
              <a:rPr lang="pl-PL" sz="2100" noProof="0" dirty="0"/>
              <a:t>Standard cyfrowy</a:t>
            </a:r>
          </a:p>
          <a:p>
            <a:pPr marL="914400" lvl="1" indent="-3810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EA3C9E"/>
              </a:buClr>
              <a:buSzPts val="2400"/>
              <a:buFont typeface="Verdana"/>
              <a:buChar char="►"/>
            </a:pPr>
            <a:r>
              <a:rPr lang="pl-PL" sz="2100" noProof="0" dirty="0"/>
              <a:t>Standard architektoniczny</a:t>
            </a: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endParaRPr lang="pl-PL" sz="2100" b="1" noProof="0" dirty="0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CB71A19-2E9E-1CE0-419B-D1C8145A4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15E96523-7766-FCC1-215A-336106609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2242296"/>
            <a:ext cx="8596668" cy="2274992"/>
          </a:xfrm>
        </p:spPr>
        <p:txBody>
          <a:bodyPr/>
          <a:lstStyle/>
          <a:p>
            <a:r>
              <a:rPr lang="pl-PL" noProof="0" dirty="0"/>
              <a:t>Prawoczłowieczy aspekt dostępności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172BB5C-032C-923B-3870-348F0245AD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068560659"/>
      </p:ext>
    </p:extLst>
  </p:cSld>
  <p:clrMapOvr>
    <a:masterClrMapping/>
  </p:clrMapOvr>
  <p:transition spd="slow">
    <p:push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89">
          <a:extLst>
            <a:ext uri="{FF2B5EF4-FFF2-40B4-BE49-F238E27FC236}">
              <a16:creationId xmlns:a16="http://schemas.microsoft.com/office/drawing/2014/main" id="{13779457-D1DC-3050-6586-FF1CE5E049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18c010dcb6_0_24">
            <a:extLst>
              <a:ext uri="{FF2B5EF4-FFF2-40B4-BE49-F238E27FC236}">
                <a16:creationId xmlns:a16="http://schemas.microsoft.com/office/drawing/2014/main" id="{12BEBB8F-D5CE-9B62-908B-D0ED6D2BE9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3600"/>
              <a:buFont typeface="Trebuchet MS"/>
              <a:buNone/>
            </a:pPr>
            <a:r>
              <a:rPr lang="pl-PL" sz="4000" noProof="0" dirty="0"/>
              <a:t>Godność</a:t>
            </a:r>
          </a:p>
        </p:txBody>
      </p:sp>
      <p:sp>
        <p:nvSpPr>
          <p:cNvPr id="191" name="Google Shape;191;g318c010dcb6_0_24">
            <a:extLst>
              <a:ext uri="{FF2B5EF4-FFF2-40B4-BE49-F238E27FC236}">
                <a16:creationId xmlns:a16="http://schemas.microsoft.com/office/drawing/2014/main" id="{69E8D64A-4CA3-2666-130F-1251921291F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0000" marR="0" lvl="0" indent="-447799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B2126C"/>
              </a:buClr>
              <a:buSzPts val="2800"/>
              <a:buFont typeface="Verdana"/>
              <a:buChar char="►"/>
              <a:tabLst/>
              <a:defRPr/>
            </a:pPr>
            <a:r>
              <a:rPr kumimoji="0" lang="pl-PL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  <a:t>Wszystko zaczyna się od poszanowania godności drugiego człowieka</a:t>
            </a:r>
          </a:p>
          <a:p>
            <a:pPr marL="630000" marR="0" lvl="0" indent="-447799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B2126C"/>
              </a:buClr>
              <a:buSzPts val="2800"/>
              <a:buFont typeface="Verdana"/>
              <a:buChar char="►"/>
              <a:tabLst/>
              <a:defRPr/>
            </a:pPr>
            <a:r>
              <a:rPr lang="pl-PL" sz="2800" noProof="0" dirty="0">
                <a:solidFill>
                  <a:srgbClr val="000000"/>
                </a:solidFill>
              </a:rPr>
              <a:t>Źródło wszelkich wolności i praw</a:t>
            </a:r>
          </a:p>
          <a:p>
            <a:pPr marL="630000" marR="0" lvl="0" indent="-447799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B2126C"/>
              </a:buClr>
              <a:buSzPts val="2800"/>
              <a:buFont typeface="Verdana"/>
              <a:buChar char="►"/>
              <a:tabLst/>
              <a:defRPr/>
            </a:pPr>
            <a:r>
              <a:rPr kumimoji="0" lang="pl-PL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  <a:t>Dzisiejsze</a:t>
            </a:r>
            <a:r>
              <a:rPr lang="pl-PL" sz="2800" noProof="0" dirty="0">
                <a:solidFill>
                  <a:srgbClr val="000000"/>
                </a:solidFill>
              </a:rPr>
              <a:t> spotkanie też jest efektem poszanowania godności każdego człowieka</a:t>
            </a:r>
            <a:endParaRPr kumimoji="0" lang="pl-PL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95598791"/>
      </p:ext>
    </p:extLst>
  </p:cSld>
  <p:clrMapOvr>
    <a:masterClrMapping/>
  </p:clrMapOvr>
  <p:transition spd="slow">
    <p:push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2dd7778a15a_1_54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3200"/>
              <a:buFont typeface="Trebuchet MS"/>
              <a:buNone/>
            </a:pPr>
            <a:r>
              <a:rPr lang="pl-PL" b="1" noProof="0" dirty="0">
                <a:latin typeface="Verdana"/>
                <a:ea typeface="Verdana"/>
                <a:cs typeface="Verdana"/>
                <a:sym typeface="Verdana"/>
              </a:rPr>
              <a:t>Aspekt </a:t>
            </a:r>
            <a:r>
              <a:rPr lang="pl-PL" b="1" noProof="0" dirty="0" err="1">
                <a:latin typeface="Verdana"/>
                <a:ea typeface="Verdana"/>
                <a:cs typeface="Verdana"/>
                <a:sym typeface="Verdana"/>
              </a:rPr>
              <a:t>prawnoczłowieczy</a:t>
            </a:r>
            <a:r>
              <a:rPr lang="pl-PL" b="1" noProof="0" dirty="0">
                <a:latin typeface="Verdana"/>
                <a:ea typeface="Verdana"/>
                <a:cs typeface="Verdana"/>
                <a:sym typeface="Verdana"/>
              </a:rPr>
              <a:t> i</a:t>
            </a:r>
            <a:r>
              <a:rPr lang="pl-PL" noProof="0" dirty="0"/>
              <a:t> </a:t>
            </a:r>
            <a:r>
              <a:rPr lang="pl-PL" b="1" noProof="0" dirty="0">
                <a:latin typeface="Verdana"/>
                <a:ea typeface="Verdana"/>
                <a:cs typeface="Verdana"/>
                <a:sym typeface="Verdana"/>
              </a:rPr>
              <a:t>godności każdej osoby (1 z 2)</a:t>
            </a:r>
          </a:p>
        </p:txBody>
      </p:sp>
      <p:sp>
        <p:nvSpPr>
          <p:cNvPr id="592" name="Google Shape;592;g2dd7778a15a_1_54"/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377" cy="5421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240"/>
              <a:buChar char="►"/>
            </a:pPr>
            <a:r>
              <a:rPr lang="pl-PL" sz="2600" b="1" noProof="0" dirty="0">
                <a:latin typeface="Verdana"/>
                <a:ea typeface="Verdana"/>
                <a:cs typeface="Verdana"/>
                <a:sym typeface="Verdana"/>
              </a:rPr>
              <a:t>Prawa i wolności obywatelskie: </a:t>
            </a:r>
            <a:r>
              <a:rPr lang="pl-PL" sz="2600" noProof="0" dirty="0">
                <a:latin typeface="Verdana"/>
                <a:ea typeface="Verdana"/>
                <a:cs typeface="Verdana"/>
                <a:sym typeface="Verdana"/>
              </a:rPr>
              <a:t>prawo do ochrony życia, prawo do sądu i rzetelnego procesu, prawo do udziału w wyborach, wolność słowa itp.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240"/>
              <a:buChar char="►"/>
            </a:pPr>
            <a:r>
              <a:rPr lang="pl-PL" sz="2600" b="1" noProof="0" dirty="0">
                <a:latin typeface="Verdana"/>
                <a:ea typeface="Verdana"/>
                <a:cs typeface="Verdana"/>
                <a:sym typeface="Verdana"/>
              </a:rPr>
              <a:t>Prawa społeczne: </a:t>
            </a:r>
            <a:r>
              <a:rPr lang="pl-PL" sz="2600" noProof="0" dirty="0">
                <a:latin typeface="Verdana"/>
                <a:ea typeface="Verdana"/>
                <a:cs typeface="Verdana"/>
                <a:sym typeface="Verdana"/>
              </a:rPr>
              <a:t>prawo do edukacji, zdrowia, rewalidacji i rehabilitacji, pracy i zatrudnienia, ochrony socjalnej, uczestnictwa w życiu kulturalnym itp.</a:t>
            </a:r>
            <a:endParaRPr lang="pl-PL" sz="2600" noProof="0" dirty="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975429369"/>
      </p:ext>
    </p:extLst>
  </p:cSld>
  <p:clrMapOvr>
    <a:masterClrMapping/>
  </p:clrMapOvr>
  <p:transition spd="slow">
    <p:push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2dd7778a15a_1_60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3200"/>
              <a:buFont typeface="Trebuchet MS"/>
              <a:buNone/>
            </a:pPr>
            <a:r>
              <a:rPr lang="pl-PL" b="1" noProof="0" dirty="0">
                <a:latin typeface="Verdana"/>
                <a:ea typeface="Verdana"/>
                <a:cs typeface="Verdana"/>
                <a:sym typeface="Verdana"/>
              </a:rPr>
              <a:t>Aspekt prawoczłowieczy i</a:t>
            </a:r>
            <a:r>
              <a:rPr lang="pl-PL" noProof="0" dirty="0"/>
              <a:t> </a:t>
            </a:r>
            <a:r>
              <a:rPr lang="pl-PL" b="1" noProof="0" dirty="0">
                <a:latin typeface="Verdana"/>
                <a:ea typeface="Verdana"/>
                <a:cs typeface="Verdana"/>
                <a:sym typeface="Verdana"/>
              </a:rPr>
              <a:t>godności każdej osoby (2 z 2)</a:t>
            </a:r>
            <a:endParaRPr lang="pl-PL" sz="4000" b="1" noProof="0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99" name="Google Shape;599;g2dd7778a15a_1_60"/>
          <p:cNvSpPr txBox="1">
            <a:spLocks noGrp="1"/>
          </p:cNvSpPr>
          <p:nvPr>
            <p:ph type="body" idx="1"/>
          </p:nvPr>
        </p:nvSpPr>
        <p:spPr>
          <a:xfrm>
            <a:off x="677334" y="1436697"/>
            <a:ext cx="10210626" cy="5421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40"/>
              <a:buChar char="►"/>
            </a:pPr>
            <a:r>
              <a:rPr lang="pl-PL" sz="2800" noProof="0" dirty="0"/>
              <a:t>P</a:t>
            </a:r>
            <a:r>
              <a:rPr lang="pl-PL" sz="2800" noProof="0" dirty="0">
                <a:latin typeface="Verdana"/>
                <a:ea typeface="Verdana"/>
                <a:cs typeface="Verdana"/>
                <a:sym typeface="Verdana"/>
              </a:rPr>
              <a:t>rawo dokonywania wyborów, prawo d</a:t>
            </a:r>
            <a:r>
              <a:rPr lang="pl-PL" sz="2800" noProof="0" dirty="0"/>
              <a:t>o</a:t>
            </a:r>
            <a:r>
              <a:rPr lang="pl-PL" sz="2800" noProof="0" dirty="0">
                <a:latin typeface="Verdana"/>
                <a:ea typeface="Verdana"/>
                <a:cs typeface="Verdana"/>
                <a:sym typeface="Verdana"/>
              </a:rPr>
              <a:t> samostanowienia – na równi z innymi osobami </a:t>
            </a:r>
            <a:br>
              <a:rPr lang="pl-PL" sz="2800" noProof="0" dirty="0">
                <a:latin typeface="Verdana"/>
                <a:ea typeface="Verdana"/>
                <a:cs typeface="Verdana"/>
                <a:sym typeface="Verdana"/>
              </a:rPr>
            </a:br>
            <a:r>
              <a:rPr lang="pl-PL" sz="2800" b="1" noProof="0" dirty="0">
                <a:latin typeface="Verdana"/>
                <a:ea typeface="Verdana"/>
                <a:cs typeface="Verdana"/>
                <a:sym typeface="Verdana"/>
              </a:rPr>
              <a:t>=</a:t>
            </a:r>
            <a:endParaRPr lang="pl-PL" noProof="0" dirty="0"/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40"/>
              <a:buChar char="►"/>
            </a:pPr>
            <a:r>
              <a:rPr lang="pl-PL" sz="2800" b="1" noProof="0" dirty="0">
                <a:latin typeface="Verdana"/>
                <a:ea typeface="Verdana"/>
                <a:cs typeface="Verdana"/>
                <a:sym typeface="Verdana"/>
              </a:rPr>
              <a:t>Zagwarantowanie niezależności (i maksymalnego stopnia samodzielności) osobom ze szczególnymi potrzebami, w tym osobom z niepełnosprawnościami</a:t>
            </a:r>
            <a:endParaRPr lang="pl-PL" sz="2800" i="0" noProof="0" dirty="0">
              <a:solidFill>
                <a:srgbClr val="333333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095521041"/>
      </p:ext>
    </p:extLst>
  </p:cSld>
  <p:clrMapOvr>
    <a:masterClrMapping/>
  </p:clrMapOvr>
  <p:transition spd="slow">
    <p:push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2dd7778a15a_1_44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4000"/>
              <a:buFont typeface="Trebuchet MS"/>
              <a:buNone/>
            </a:pPr>
            <a:r>
              <a:rPr lang="pl-PL" sz="3700" b="1" noProof="0" dirty="0">
                <a:latin typeface="Verdana"/>
                <a:ea typeface="Verdana"/>
                <a:cs typeface="Verdana"/>
                <a:sym typeface="Verdana"/>
              </a:rPr>
              <a:t>Szczególne potrzeby czy prawa?</a:t>
            </a:r>
          </a:p>
        </p:txBody>
      </p:sp>
      <p:sp>
        <p:nvSpPr>
          <p:cNvPr id="572" name="Google Shape;572;g2dd7778a15a_1_44"/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377" cy="5421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R="76200" lvl="0" indent="-387350">
              <a:lnSpc>
                <a:spcPct val="160000"/>
              </a:lnSpc>
              <a:buSzPts val="2500"/>
            </a:pPr>
            <a:r>
              <a:rPr lang="pl-PL" sz="2800" b="1" noProof="0" dirty="0"/>
              <a:t>Dostęp</a:t>
            </a:r>
            <a:r>
              <a:rPr lang="pl-PL" sz="2800" noProof="0" dirty="0"/>
              <a:t> do wszystkich sfer życia (publicznego i społecznego) nie jest szczególną potrzebą a </a:t>
            </a:r>
            <a:r>
              <a:rPr lang="pl-PL" sz="2800" b="1" noProof="0" dirty="0"/>
              <a:t>realizacją praw przysługujących każdej osobie</a:t>
            </a:r>
          </a:p>
          <a:p>
            <a:pPr marR="76200" lvl="0" indent="-387350">
              <a:lnSpc>
                <a:spcPct val="160000"/>
              </a:lnSpc>
              <a:buSzPts val="2500"/>
            </a:pPr>
            <a:r>
              <a:rPr lang="pl-PL" sz="2800" b="1" noProof="0" dirty="0"/>
              <a:t>Dotyczy to wszystkich osób</a:t>
            </a:r>
            <a:r>
              <a:rPr lang="pl-PL" sz="2800" noProof="0" dirty="0"/>
              <a:t> (w tym osób z niepełnosprawnościami i innych osób ze szczególnymi potrzebami)</a:t>
            </a:r>
          </a:p>
        </p:txBody>
      </p:sp>
    </p:spTree>
    <p:extLst>
      <p:ext uri="{BB962C8B-B14F-4D97-AF65-F5344CB8AC3E}">
        <p14:creationId xmlns:p14="http://schemas.microsoft.com/office/powerpoint/2010/main" val="3948817111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>
          <a:extLst>
            <a:ext uri="{FF2B5EF4-FFF2-40B4-BE49-F238E27FC236}">
              <a16:creationId xmlns:a16="http://schemas.microsoft.com/office/drawing/2014/main" id="{D2A43623-5493-EF2A-FF68-D9193ACBB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166ab540ef_0_6">
            <a:extLst>
              <a:ext uri="{FF2B5EF4-FFF2-40B4-BE49-F238E27FC236}">
                <a16:creationId xmlns:a16="http://schemas.microsoft.com/office/drawing/2014/main" id="{03332593-BDE5-9207-2ED0-9D2BE6D725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240"/>
              <a:buNone/>
            </a:pPr>
            <a:r>
              <a:rPr lang="pl-PL" sz="3300" noProof="0" dirty="0"/>
              <a:t>Czy te osoby mogłyby studiować lub pracować w Uczelni? (6 z 6)</a:t>
            </a:r>
          </a:p>
        </p:txBody>
      </p:sp>
      <p:sp>
        <p:nvSpPr>
          <p:cNvPr id="170" name="Google Shape;170;g3166ab540ef_0_6">
            <a:extLst>
              <a:ext uri="{FF2B5EF4-FFF2-40B4-BE49-F238E27FC236}">
                <a16:creationId xmlns:a16="http://schemas.microsoft.com/office/drawing/2014/main" id="{E8AC61DB-B18D-34AF-49A4-1E7EC3B3561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8934" y="2141220"/>
            <a:ext cx="4107834" cy="4352544"/>
          </a:xfrm>
        </p:spPr>
        <p:txBody>
          <a:bodyPr spcFirstLastPara="1" lIns="91425" tIns="45700" rIns="91425" bIns="45700" anchor="t" anchorCtr="0">
            <a:normAutofit fontScale="92500"/>
          </a:bodyPr>
          <a:lstStyle/>
          <a:p>
            <a:pPr indent="-393700">
              <a:lnSpc>
                <a:spcPct val="150000"/>
              </a:lnSpc>
              <a:spcBef>
                <a:spcPts val="600"/>
              </a:spcBef>
              <a:buClr>
                <a:srgbClr val="B2126C"/>
              </a:buClr>
              <a:buSzPts val="2600"/>
            </a:pPr>
            <a:r>
              <a:rPr lang="pl-PL" sz="1800" noProof="0" dirty="0" err="1">
                <a:solidFill>
                  <a:schemeClr val="dk1"/>
                </a:solidFill>
              </a:rPr>
              <a:t>Temple</a:t>
            </a:r>
            <a:r>
              <a:rPr lang="pl-PL" sz="1800" noProof="0" dirty="0">
                <a:solidFill>
                  <a:schemeClr val="dk1"/>
                </a:solidFill>
              </a:rPr>
              <a:t> </a:t>
            </a:r>
            <a:r>
              <a:rPr lang="pl-PL" sz="1800" noProof="0" dirty="0" err="1">
                <a:solidFill>
                  <a:schemeClr val="dk1"/>
                </a:solidFill>
              </a:rPr>
              <a:t>Grandin</a:t>
            </a:r>
            <a:r>
              <a:rPr lang="pl-PL" sz="1800" noProof="0" dirty="0">
                <a:solidFill>
                  <a:schemeClr val="dk1"/>
                </a:solidFill>
              </a:rPr>
              <a:t> (ur. 1947)</a:t>
            </a:r>
          </a:p>
          <a:p>
            <a:pPr indent="-393700">
              <a:lnSpc>
                <a:spcPct val="150000"/>
              </a:lnSpc>
              <a:spcBef>
                <a:spcPts val="600"/>
              </a:spcBef>
              <a:buClr>
                <a:srgbClr val="B2126C"/>
              </a:buClr>
              <a:buSzPts val="2600"/>
            </a:pPr>
            <a:r>
              <a:rPr lang="pl-PL" sz="1800" dirty="0">
                <a:solidFill>
                  <a:schemeClr val="dk1"/>
                </a:solidFill>
              </a:rPr>
              <a:t>Z</a:t>
            </a:r>
            <a:r>
              <a:rPr lang="pl-PL" sz="1800" noProof="0" dirty="0" err="1">
                <a:solidFill>
                  <a:schemeClr val="dk1"/>
                </a:solidFill>
              </a:rPr>
              <a:t>ootechniczka</a:t>
            </a:r>
            <a:r>
              <a:rPr lang="pl-PL" sz="1800" noProof="0" dirty="0">
                <a:solidFill>
                  <a:schemeClr val="dk1"/>
                </a:solidFill>
              </a:rPr>
              <a:t>, projektantka systemów do humanitarnego obchodzenia się ze zwierzętami gospodarskimi oraz jedna z najbardziej znanych osób żyjących z autyzmem</a:t>
            </a:r>
          </a:p>
          <a:p>
            <a:pPr indent="-393700">
              <a:lnSpc>
                <a:spcPct val="150000"/>
              </a:lnSpc>
              <a:spcBef>
                <a:spcPts val="600"/>
              </a:spcBef>
              <a:buClr>
                <a:srgbClr val="B2126C"/>
              </a:buClr>
              <a:buSzPts val="2600"/>
            </a:pPr>
            <a:r>
              <a:rPr lang="pl-PL" sz="1800" b="1" dirty="0">
                <a:solidFill>
                  <a:schemeClr val="dk1"/>
                </a:solidFill>
              </a:rPr>
              <a:t>O</a:t>
            </a:r>
            <a:r>
              <a:rPr lang="pl-PL" sz="1800" b="1" noProof="0" dirty="0" err="1">
                <a:solidFill>
                  <a:schemeClr val="dk1"/>
                </a:solidFill>
              </a:rPr>
              <a:t>soba</a:t>
            </a:r>
            <a:r>
              <a:rPr lang="pl-PL" sz="1800" b="1" noProof="0" dirty="0">
                <a:solidFill>
                  <a:schemeClr val="dk1"/>
                </a:solidFill>
              </a:rPr>
              <a:t> w spektrum autyzmu</a:t>
            </a:r>
          </a:p>
          <a:p>
            <a:pPr indent="-393700">
              <a:lnSpc>
                <a:spcPct val="150000"/>
              </a:lnSpc>
              <a:spcBef>
                <a:spcPts val="600"/>
              </a:spcBef>
              <a:buClr>
                <a:srgbClr val="B2126C"/>
              </a:buClr>
              <a:buSzPts val="2600"/>
            </a:pPr>
            <a:r>
              <a:rPr lang="pl-PL" sz="1800" noProof="0" dirty="0">
                <a:solidFill>
                  <a:schemeClr val="dk1"/>
                </a:solidFill>
              </a:rPr>
              <a:t>Profesorka nauk o zwierzętach na Colorado </a:t>
            </a:r>
            <a:r>
              <a:rPr lang="pl-PL" sz="1800" noProof="0" dirty="0" err="1">
                <a:solidFill>
                  <a:schemeClr val="dk1"/>
                </a:solidFill>
              </a:rPr>
              <a:t>State</a:t>
            </a:r>
            <a:r>
              <a:rPr lang="pl-PL" sz="1800" noProof="0" dirty="0">
                <a:solidFill>
                  <a:schemeClr val="dk1"/>
                </a:solidFill>
              </a:rPr>
              <a:t> University</a:t>
            </a:r>
          </a:p>
        </p:txBody>
      </p:sp>
      <p:pic>
        <p:nvPicPr>
          <p:cNvPr id="7170" name="Picture 2" descr="Temple Grandin - zdjęcie portretowe">
            <a:extLst>
              <a:ext uri="{FF2B5EF4-FFF2-40B4-BE49-F238E27FC236}">
                <a16:creationId xmlns:a16="http://schemas.microsoft.com/office/drawing/2014/main" id="{9D9A3675-27A1-F0EF-69D2-9BCB6DAC0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794" y="2141219"/>
            <a:ext cx="2852715" cy="399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BF7A57D0-555D-9C3A-C0D5-C9133F19DB62}"/>
              </a:ext>
            </a:extLst>
          </p:cNvPr>
          <p:cNvSpPr txBox="1"/>
          <p:nvPr/>
        </p:nvSpPr>
        <p:spPr>
          <a:xfrm>
            <a:off x="5684794" y="6185987"/>
            <a:ext cx="35083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noProof="0" dirty="0"/>
              <a:t>Źródło: Wikipedia</a:t>
            </a:r>
          </a:p>
        </p:txBody>
      </p:sp>
    </p:spTree>
    <p:extLst>
      <p:ext uri="{BB962C8B-B14F-4D97-AF65-F5344CB8AC3E}">
        <p14:creationId xmlns:p14="http://schemas.microsoft.com/office/powerpoint/2010/main" val="2025112207"/>
      </p:ext>
    </p:extLst>
  </p:cSld>
  <p:clrMapOvr>
    <a:masterClrMapping/>
  </p:clrMapOvr>
  <p:transition spd="slow">
    <p:push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1491b4fb2c_0_37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94776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pl-PL" noProof="0" dirty="0"/>
              <a:t>Zamiast podsumowania- godność, realizacja praw podmiotowych</a:t>
            </a:r>
            <a:endParaRPr lang="pl-PL" b="1" noProof="0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37" name="Google Shape;337;g31491b4fb2c_0_37"/>
          <p:cNvSpPr txBox="1">
            <a:spLocks noGrp="1"/>
          </p:cNvSpPr>
          <p:nvPr>
            <p:ph type="body" idx="1"/>
          </p:nvPr>
        </p:nvSpPr>
        <p:spPr>
          <a:xfrm>
            <a:off x="545432" y="1436800"/>
            <a:ext cx="9983968" cy="54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920"/>
              <a:buNone/>
            </a:pPr>
            <a:endParaRPr lang="pl-PL" sz="2000" u="sng" noProof="0" dirty="0"/>
          </a:p>
        </p:txBody>
      </p:sp>
      <p:pic>
        <p:nvPicPr>
          <p:cNvPr id="2052" name="Picture 4" descr="Zdjęcie tabliczki z napisem: parking wyłącznie na czas załadunku i wyładunku inwalidy oraz piktogram przedstawiający osobę na wózku inwalidzkim.">
            <a:extLst>
              <a:ext uri="{FF2B5EF4-FFF2-40B4-BE49-F238E27FC236}">
                <a16:creationId xmlns:a16="http://schemas.microsoft.com/office/drawing/2014/main" id="{8E212380-5AC7-4533-8B90-E394A1EE5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516" y="1875687"/>
            <a:ext cx="6057900" cy="454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7644E664-693F-F394-E6B6-F46449142409}"/>
              </a:ext>
            </a:extLst>
          </p:cNvPr>
          <p:cNvSpPr txBox="1"/>
          <p:nvPr/>
        </p:nvSpPr>
        <p:spPr>
          <a:xfrm>
            <a:off x="2489416" y="6366548"/>
            <a:ext cx="60960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920"/>
              <a:buNone/>
            </a:pPr>
            <a:r>
              <a:rPr lang="pl-PL" sz="1400" u="sng" noProof="0" dirty="0"/>
              <a:t>Źródło zdjęcia: Małgorzata Maciantowicz zasoby własne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18c010dcb6_0_821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ct val="100000"/>
              <a:buFont typeface="Trebuchet MS"/>
              <a:buNone/>
            </a:pPr>
            <a:r>
              <a:rPr lang="pl-PL" sz="4000" noProof="0" dirty="0"/>
              <a:t>Dostępność a prawa człowieka</a:t>
            </a:r>
          </a:p>
        </p:txBody>
      </p:sp>
      <p:sp>
        <p:nvSpPr>
          <p:cNvPr id="232" name="Google Shape;232;g318c010dcb6_0_821"/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0000" lvl="0" indent="-43509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600"/>
              <a:buChar char="►"/>
            </a:pPr>
            <a:r>
              <a:rPr lang="pl-PL" sz="2500" noProof="0" dirty="0"/>
              <a:t>Dostępność to kwestia </a:t>
            </a:r>
            <a:r>
              <a:rPr lang="pl-PL" sz="2500" b="1" noProof="0" dirty="0"/>
              <a:t>poszanowania godności</a:t>
            </a:r>
            <a:r>
              <a:rPr lang="pl-PL" sz="2500" noProof="0" dirty="0"/>
              <a:t> innych osób</a:t>
            </a:r>
          </a:p>
          <a:p>
            <a:pPr marL="630000" marR="0" lvl="0" indent="-43509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600"/>
              <a:buChar char="►"/>
            </a:pPr>
            <a:r>
              <a:rPr lang="pl-PL" sz="2500" noProof="0" dirty="0"/>
              <a:t>Bez dostępności nie można zagwarantować równości</a:t>
            </a:r>
          </a:p>
          <a:p>
            <a:pPr marL="630000" marR="0" lvl="0" indent="-43509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600"/>
              <a:buChar char="►"/>
            </a:pPr>
            <a:r>
              <a:rPr lang="pl-PL" sz="2500" noProof="0" dirty="0"/>
              <a:t>Dostępność jest warunkiem koniecznym praw człowieka wszystkich osób, a zwłaszcza osób z niepełnosprawnościami</a:t>
            </a:r>
          </a:p>
          <a:p>
            <a:pPr marL="630000" marR="0" lvl="0" indent="-43509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600"/>
              <a:buChar char="►"/>
            </a:pPr>
            <a:r>
              <a:rPr lang="pl-PL" sz="2500" b="1" noProof="0" dirty="0"/>
              <a:t>Dostępność to także prawo człowieka</a:t>
            </a:r>
          </a:p>
          <a:p>
            <a:pPr marL="630000" marR="0" lvl="0" indent="-43509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600"/>
              <a:buChar char="►"/>
            </a:pPr>
            <a:r>
              <a:rPr lang="pl-PL" sz="2500" noProof="0" dirty="0"/>
              <a:t>Brak dostępności to </a:t>
            </a:r>
            <a:r>
              <a:rPr lang="pl-PL" sz="2500" b="1" noProof="0" dirty="0"/>
              <a:t>dyskryminacja</a:t>
            </a:r>
          </a:p>
          <a:p>
            <a:pPr marL="342900" lvl="0" indent="-20574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</a:pPr>
            <a:endParaRPr lang="pl-PL" sz="2500" noProof="0" dirty="0"/>
          </a:p>
        </p:txBody>
      </p:sp>
    </p:spTree>
    <p:extLst>
      <p:ext uri="{BB962C8B-B14F-4D97-AF65-F5344CB8AC3E}">
        <p14:creationId xmlns:p14="http://schemas.microsoft.com/office/powerpoint/2010/main" val="2988720209"/>
      </p:ext>
    </p:extLst>
  </p:cSld>
  <p:clrMapOvr>
    <a:masterClrMapping/>
  </p:clrMapOvr>
  <p:transition spd="slow">
    <p:push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18c010dcb6_0_976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200"/>
              <a:buFont typeface="Verdana"/>
              <a:buNone/>
            </a:pPr>
            <a:r>
              <a:rPr lang="pl-PL" noProof="0" dirty="0"/>
              <a:t>Potrzeby a dostępność</a:t>
            </a:r>
          </a:p>
        </p:txBody>
      </p:sp>
      <p:pic>
        <p:nvPicPr>
          <p:cNvPr id="238" name="Google Shape;238;g318c010dcb6_0_976" descr="Ilustracja przedstawia trójkąt zwężający się ku górze. Jest on podzielony wzdłuż na pięć części. W każdej znajdują się napisy z potrzebami. Kolejno od dołu: fizjologiczne, bezpieczeństwa, przynależności, szacunku i uznania, samorealizacji.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525" y="1674875"/>
            <a:ext cx="5371175" cy="518312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g318c010dcb6_0_976"/>
          <p:cNvSpPr txBox="1"/>
          <p:nvPr/>
        </p:nvSpPr>
        <p:spPr>
          <a:xfrm>
            <a:off x="6018825" y="5488600"/>
            <a:ext cx="6234000" cy="13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pl-PL" sz="1400" b="0" i="0" u="none" strike="noStrike" cap="none" noProof="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l-PL" sz="1800" b="0" i="0" u="none" strike="noStrike" cap="none" noProof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Dostęp do podstawowych miejsc w Uczelni: toaleta, stołówka, akademik, potrzeba jak najszybszego wejścia do budynku, gdy pada</a:t>
            </a:r>
            <a:endParaRPr lang="pl-PL" sz="1400" b="0" i="0" u="none" strike="noStrike" cap="none" noProof="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0" name="Google Shape;240;g318c010dcb6_0_976"/>
          <p:cNvSpPr txBox="1"/>
          <p:nvPr/>
        </p:nvSpPr>
        <p:spPr>
          <a:xfrm>
            <a:off x="5715375" y="4987321"/>
            <a:ext cx="5196900" cy="7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l-PL" sz="1800" b="0" i="0" u="none" strike="noStrike" cap="none" noProof="0" dirty="0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rPr>
              <a:t>Chcę wiedzieć, jakie wsparcie otrzymam i do kogo się zgłosić </a:t>
            </a:r>
            <a:r>
              <a:rPr lang="pl-PL" sz="1800" b="1" i="0" u="none" strike="noStrike" cap="none" noProof="0" dirty="0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rPr>
              <a:t>(procedury)</a:t>
            </a:r>
            <a:endParaRPr lang="pl-PL" sz="1400" b="1" i="0" u="none" strike="noStrike" cap="none" noProof="0" dirty="0">
              <a:solidFill>
                <a:srgbClr val="EA3C9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1" name="Google Shape;241;g318c010dcb6_0_976"/>
          <p:cNvSpPr txBox="1"/>
          <p:nvPr/>
        </p:nvSpPr>
        <p:spPr>
          <a:xfrm>
            <a:off x="4399100" y="2453573"/>
            <a:ext cx="5174100" cy="7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l-PL" sz="1800" b="0" i="0" u="none" strike="noStrike" cap="none" noProof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Chcę się rozwijać, poznawać nowe dyscypliny naukowe, awansować</a:t>
            </a:r>
            <a:endParaRPr lang="pl-PL" sz="1400" b="0" i="0" u="none" strike="noStrike" cap="none" noProof="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2" name="Google Shape;242;g318c010dcb6_0_976"/>
          <p:cNvSpPr txBox="1"/>
          <p:nvPr/>
        </p:nvSpPr>
        <p:spPr>
          <a:xfrm>
            <a:off x="5295425" y="4181525"/>
            <a:ext cx="5104800" cy="7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l-PL" sz="1800" b="0" i="0" u="none" strike="noStrike" cap="none" noProof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Chcę mieć dostęp do wszystkich miejsc i usług, by być z innymi</a:t>
            </a:r>
            <a:endParaRPr lang="pl-PL" sz="1400" b="0" i="0" u="none" strike="noStrike" cap="none" noProof="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3" name="Google Shape;243;g318c010dcb6_0_976"/>
          <p:cNvSpPr txBox="1"/>
          <p:nvPr/>
        </p:nvSpPr>
        <p:spPr>
          <a:xfrm>
            <a:off x="4813150" y="3352800"/>
            <a:ext cx="5266500" cy="7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l-PL" sz="1800" b="0" i="0" u="none" strike="noStrike" cap="none" noProof="0" dirty="0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rPr>
              <a:t>Chcę być traktowany(a) podmiotowo, po partnersku, na równi z innymi</a:t>
            </a:r>
            <a:endParaRPr lang="pl-PL" sz="1400" b="0" i="0" u="none" strike="noStrike" cap="none" noProof="0" dirty="0">
              <a:solidFill>
                <a:srgbClr val="EA3C9E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44" name="Google Shape;244;g318c010dcb6_0_976"/>
          <p:cNvSpPr txBox="1"/>
          <p:nvPr/>
        </p:nvSpPr>
        <p:spPr>
          <a:xfrm>
            <a:off x="4057900" y="1245750"/>
            <a:ext cx="7758900" cy="10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l-PL" sz="1800" b="1" i="0" u="none" strike="noStrike" cap="none" noProof="0" dirty="0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rPr>
              <a:t>Autorka: Anna </a:t>
            </a:r>
            <a:r>
              <a:rPr lang="pl-PL" sz="1800" b="1" i="0" u="none" strike="noStrike" cap="none" noProof="0" err="1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rPr>
              <a:t>Rutz</a:t>
            </a:r>
            <a:r>
              <a:rPr lang="pl-PL" sz="1800" b="0" i="0" u="none" strike="noStrike" cap="none" noProof="0" dirty="0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rPr>
              <a:t> – pełnomocniczka </a:t>
            </a:r>
            <a:r>
              <a:rPr lang="pl-PL" sz="1800" b="0" i="0" u="none" strike="noStrike" cap="none" noProof="0" dirty="0" err="1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rPr>
              <a:t>MNiSzW</a:t>
            </a:r>
            <a:r>
              <a:rPr lang="pl-PL" sz="1800" b="0" i="0" u="none" strike="noStrike" cap="none" noProof="0" dirty="0">
                <a:solidFill>
                  <a:srgbClr val="EA3C9E"/>
                </a:solidFill>
                <a:latin typeface="Verdana"/>
                <a:ea typeface="Verdana"/>
                <a:cs typeface="Verdana"/>
                <a:sym typeface="Verdana"/>
              </a:rPr>
              <a:t> do spraw wsparcia uczelni w zwiększaniu dostępności kształcenia dla osób z niepełnosprawnościami</a:t>
            </a:r>
          </a:p>
        </p:txBody>
      </p:sp>
    </p:spTree>
    <p:extLst>
      <p:ext uri="{BB962C8B-B14F-4D97-AF65-F5344CB8AC3E}">
        <p14:creationId xmlns:p14="http://schemas.microsoft.com/office/powerpoint/2010/main" val="315988829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4C30F73-96A5-2459-5789-D4FCC971D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118F99B3-E6DE-4F25-F3E0-3C09C9525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205976"/>
            <a:ext cx="10437706" cy="3305064"/>
          </a:xfrm>
        </p:spPr>
        <p:txBody>
          <a:bodyPr>
            <a:normAutofit/>
          </a:bodyPr>
          <a:lstStyle/>
          <a:p>
            <a:r>
              <a:rPr lang="pl-PL" noProof="0" dirty="0"/>
              <a:t>Czy wyrównywanie szans jednym nie dyskryminuje drugich?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94B501C-F592-2FEA-7650-9D10766BC7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133273044"/>
      </p:ext>
    </p:extLst>
  </p:cSld>
  <p:clrMapOvr>
    <a:masterClrMapping/>
  </p:clrMapOvr>
  <p:transition spd="slow">
    <p:push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166ab540ef_0_14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pl-PL" sz="4000" noProof="0" dirty="0"/>
              <a:t>Rozumienie równości</a:t>
            </a:r>
          </a:p>
        </p:txBody>
      </p:sp>
      <p:sp>
        <p:nvSpPr>
          <p:cNvPr id="162" name="Google Shape;162;g3166ab540ef_0_14"/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pl-PL" sz="2800" noProof="0" dirty="0"/>
              <a:t>Równość nie oznacza, że każdy otrzymuje to samo</a:t>
            </a:r>
          </a:p>
          <a:p>
            <a:r>
              <a:rPr lang="pl-PL" sz="2800" noProof="0" dirty="0"/>
              <a:t>Równość oznacza, że każda osoba ma </a:t>
            </a:r>
            <a:r>
              <a:rPr lang="pl-PL" sz="2800" b="1" noProof="0" dirty="0"/>
              <a:t>dostęp do tych samych możliwości</a:t>
            </a:r>
            <a:r>
              <a:rPr lang="pl-PL" sz="2800" noProof="0" dirty="0"/>
              <a:t>, nawet jeśli potrzebuje </a:t>
            </a:r>
            <a:r>
              <a:rPr lang="pl-PL" sz="2800" b="1" noProof="0" dirty="0"/>
              <a:t>innego sposobu ich osiągnięcia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0">
          <a:extLst>
            <a:ext uri="{FF2B5EF4-FFF2-40B4-BE49-F238E27FC236}">
              <a16:creationId xmlns:a16="http://schemas.microsoft.com/office/drawing/2014/main" id="{6DA25FF3-D479-7562-11F8-5E3CC5A79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166ab540ef_0_14">
            <a:extLst>
              <a:ext uri="{FF2B5EF4-FFF2-40B4-BE49-F238E27FC236}">
                <a16:creationId xmlns:a16="http://schemas.microsoft.com/office/drawing/2014/main" id="{31701DC7-22BE-6B21-70E3-4F6DF6E852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r>
              <a:rPr lang="pl-PL" sz="4000" noProof="0" dirty="0"/>
              <a:t>Orzecznictwo</a:t>
            </a:r>
          </a:p>
        </p:txBody>
      </p:sp>
      <p:sp>
        <p:nvSpPr>
          <p:cNvPr id="162" name="Google Shape;162;g3166ab540ef_0_14">
            <a:extLst>
              <a:ext uri="{FF2B5EF4-FFF2-40B4-BE49-F238E27FC236}">
                <a16:creationId xmlns:a16="http://schemas.microsoft.com/office/drawing/2014/main" id="{33B36327-AA78-F681-7FD7-4B175904E6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l-PL" sz="2800" b="1" noProof="0" dirty="0">
                <a:latin typeface="Verdana" panose="020B0604030504040204" pitchFamily="34" charset="0"/>
                <a:ea typeface="Verdana" panose="020B0604030504040204" pitchFamily="34" charset="0"/>
              </a:rPr>
              <a:t>Trybunał Konstytucyjny (K 33/02 K 44/01)</a:t>
            </a:r>
          </a:p>
          <a:p>
            <a:pPr lvl="1"/>
            <a:r>
              <a:rPr lang="pl-PL" sz="2800" noProof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Zasada równości nie oznacza identycznego traktowania wszystkich</a:t>
            </a:r>
          </a:p>
          <a:p>
            <a:pPr lvl="1"/>
            <a:r>
              <a:rPr lang="pl-PL" sz="2800" noProof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Ale dopuszcza różnicowanie wynikające z potrzeby wyrównania szans</a:t>
            </a:r>
            <a:endParaRPr lang="pl-PL" sz="2800" noProof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70D5E9-5EF3-AAB1-A5FC-96B91E651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32893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sz="18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620148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0">
          <a:extLst>
            <a:ext uri="{FF2B5EF4-FFF2-40B4-BE49-F238E27FC236}">
              <a16:creationId xmlns:a16="http://schemas.microsoft.com/office/drawing/2014/main" id="{69E66FFF-0F27-EC11-B1F5-44A8A0DDC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166ab540ef_0_14">
            <a:extLst>
              <a:ext uri="{FF2B5EF4-FFF2-40B4-BE49-F238E27FC236}">
                <a16:creationId xmlns:a16="http://schemas.microsoft.com/office/drawing/2014/main" id="{8974BABC-C4E1-29EC-E386-7781218E2E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pl-PL" noProof="0" dirty="0"/>
              <a:t>Czy wyrównywanie szans to przywilej? (1 z 3)</a:t>
            </a:r>
          </a:p>
        </p:txBody>
      </p:sp>
      <p:sp>
        <p:nvSpPr>
          <p:cNvPr id="162" name="Google Shape;162;g3166ab540ef_0_14">
            <a:extLst>
              <a:ext uri="{FF2B5EF4-FFF2-40B4-BE49-F238E27FC236}">
                <a16:creationId xmlns:a16="http://schemas.microsoft.com/office/drawing/2014/main" id="{1CB5BFAF-99FA-3ECB-5B04-A0F2EE274B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lnSpc>
                <a:spcPct val="160000"/>
              </a:lnSpc>
            </a:pPr>
            <a:r>
              <a:rPr lang="pl-PL" sz="2800" noProof="0" dirty="0"/>
              <a:t>Czy zapewnienie dodatkowego czasu na egzaminie, alternatywnej formy zaliczenia, asystenta edukacyjnego lub dostępności materiałów dydaktycznych to faworyzowanie osób ze szczególnymi potrzebami, w tym osób niepełnosprawnościami (kosztem pozostałych osób)?</a:t>
            </a:r>
          </a:p>
        </p:txBody>
      </p:sp>
    </p:spTree>
    <p:extLst>
      <p:ext uri="{BB962C8B-B14F-4D97-AF65-F5344CB8AC3E}">
        <p14:creationId xmlns:p14="http://schemas.microsoft.com/office/powerpoint/2010/main" val="251465299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0">
          <a:extLst>
            <a:ext uri="{FF2B5EF4-FFF2-40B4-BE49-F238E27FC236}">
              <a16:creationId xmlns:a16="http://schemas.microsoft.com/office/drawing/2014/main" id="{89ACF3D4-6849-719C-3D59-125250B68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166ab540ef_0_14">
            <a:extLst>
              <a:ext uri="{FF2B5EF4-FFF2-40B4-BE49-F238E27FC236}">
                <a16:creationId xmlns:a16="http://schemas.microsoft.com/office/drawing/2014/main" id="{902B7372-7A43-9B93-FD41-F741B4BF6F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pl-PL" noProof="0" dirty="0"/>
              <a:t>Czy wyrównywanie szans to przywilej? (2 z 3)</a:t>
            </a:r>
          </a:p>
        </p:txBody>
      </p:sp>
      <p:sp>
        <p:nvSpPr>
          <p:cNvPr id="162" name="Google Shape;162;g3166ab540ef_0_14">
            <a:extLst>
              <a:ext uri="{FF2B5EF4-FFF2-40B4-BE49-F238E27FC236}">
                <a16:creationId xmlns:a16="http://schemas.microsoft.com/office/drawing/2014/main" id="{DCEF794C-FD27-75DA-50CF-D651041B5B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>
              <a:lnSpc>
                <a:spcPct val="170000"/>
              </a:lnSpc>
            </a:pPr>
            <a:r>
              <a:rPr lang="pl-PL" sz="3600" noProof="0" dirty="0"/>
              <a:t>Wyrównywanie szans edukacyjnych nie narusza praw osób studiujących</a:t>
            </a:r>
          </a:p>
          <a:p>
            <a:pPr>
              <a:lnSpc>
                <a:spcPct val="170000"/>
              </a:lnSpc>
            </a:pPr>
            <a:r>
              <a:rPr lang="pl-PL" sz="3600" noProof="0" dirty="0"/>
              <a:t>Nie chodzi o przewagę nad innymi, ale o umożliwienie korzystania z prawa do nauki na równych szansach</a:t>
            </a:r>
          </a:p>
          <a:p>
            <a:pPr>
              <a:lnSpc>
                <a:spcPct val="170000"/>
              </a:lnSpc>
            </a:pPr>
            <a:r>
              <a:rPr lang="pl-PL" sz="3600" noProof="0" dirty="0"/>
              <a:t>Dostosowanie nie oznacza obniżania wymagań </a:t>
            </a:r>
            <a:br>
              <a:rPr lang="pl-PL" sz="3600" noProof="0" dirty="0"/>
            </a:br>
            <a:r>
              <a:rPr lang="pl-PL" sz="3600" noProof="0" dirty="0"/>
              <a:t>– oznacza zapewnienie dostępnej drogi do spełnienia tych samych wymagań (</a:t>
            </a:r>
            <a:r>
              <a:rPr lang="pl-PL" sz="3600" b="1" noProof="0" dirty="0"/>
              <a:t>osiągnięcia tych samych efektów uczenia się</a:t>
            </a:r>
            <a:r>
              <a:rPr lang="pl-PL" sz="3600" noProof="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5976731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0">
          <a:extLst>
            <a:ext uri="{FF2B5EF4-FFF2-40B4-BE49-F238E27FC236}">
              <a16:creationId xmlns:a16="http://schemas.microsoft.com/office/drawing/2014/main" id="{9BC2D2FA-9690-A064-50F8-6B661F154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166ab540ef_0_14">
            <a:extLst>
              <a:ext uri="{FF2B5EF4-FFF2-40B4-BE49-F238E27FC236}">
                <a16:creationId xmlns:a16="http://schemas.microsoft.com/office/drawing/2014/main" id="{49AC1249-7EA2-A15E-EA61-C4B10EF92E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pl-PL" noProof="0" dirty="0"/>
              <a:t>Czy wyrównywanie szans to przywilej? (3 z 3)</a:t>
            </a:r>
          </a:p>
        </p:txBody>
      </p:sp>
      <p:sp>
        <p:nvSpPr>
          <p:cNvPr id="162" name="Google Shape;162;g3166ab540ef_0_14">
            <a:extLst>
              <a:ext uri="{FF2B5EF4-FFF2-40B4-BE49-F238E27FC236}">
                <a16:creationId xmlns:a16="http://schemas.microsoft.com/office/drawing/2014/main" id="{07980D02-9B26-F546-1DD3-55FA368445E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pl-PL" sz="2800" noProof="0" dirty="0"/>
              <a:t>Równość szans polega na tym, że każda osoba ma </a:t>
            </a:r>
            <a:r>
              <a:rPr lang="pl-PL" sz="2800" b="1" noProof="0" dirty="0"/>
              <a:t>realną możliwość osiągnięcia celu</a:t>
            </a:r>
            <a:r>
              <a:rPr lang="pl-PL" sz="2800" noProof="0" dirty="0"/>
              <a:t> – nawet jeśli potrzebuje do tego innej drogi</a:t>
            </a:r>
          </a:p>
          <a:p>
            <a:r>
              <a:rPr lang="pl-PL" sz="2800" noProof="0" dirty="0"/>
              <a:t>Traktowanie identyczne osób w bardzo różnych sytuacjach </a:t>
            </a:r>
            <a:r>
              <a:rPr lang="pl-PL" sz="2800" b="1" noProof="0" dirty="0"/>
              <a:t>utrwala nierówności</a:t>
            </a:r>
            <a:r>
              <a:rPr lang="pl-PL" sz="2800" noProof="0" dirty="0"/>
              <a:t>, a nie je znosi</a:t>
            </a:r>
          </a:p>
        </p:txBody>
      </p:sp>
    </p:spTree>
    <p:extLst>
      <p:ext uri="{BB962C8B-B14F-4D97-AF65-F5344CB8AC3E}">
        <p14:creationId xmlns:p14="http://schemas.microsoft.com/office/powerpoint/2010/main" val="215305408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0">
          <a:extLst>
            <a:ext uri="{FF2B5EF4-FFF2-40B4-BE49-F238E27FC236}">
              <a16:creationId xmlns:a16="http://schemas.microsoft.com/office/drawing/2014/main" id="{524CE545-9508-18A1-120E-38FFE13BE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166ab540ef_0_14">
            <a:extLst>
              <a:ext uri="{FF2B5EF4-FFF2-40B4-BE49-F238E27FC236}">
                <a16:creationId xmlns:a16="http://schemas.microsoft.com/office/drawing/2014/main" id="{5840CA4D-E5BB-04B6-F79B-29457095E2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pl-PL" noProof="0" dirty="0"/>
              <a:t>Wyrównywanie szans</a:t>
            </a:r>
            <a:br>
              <a:rPr lang="pl-PL" noProof="0" dirty="0"/>
            </a:br>
            <a:r>
              <a:rPr lang="pl-PL" noProof="0" dirty="0"/>
              <a:t>Przykłady (1 z 3)</a:t>
            </a:r>
          </a:p>
        </p:txBody>
      </p:sp>
      <p:sp>
        <p:nvSpPr>
          <p:cNvPr id="162" name="Google Shape;162;g3166ab540ef_0_14">
            <a:extLst>
              <a:ext uri="{FF2B5EF4-FFF2-40B4-BE49-F238E27FC236}">
                <a16:creationId xmlns:a16="http://schemas.microsoft.com/office/drawing/2014/main" id="{F515F062-6EBD-39C4-8251-ECAD4F421A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pl-PL" sz="2800" b="1" noProof="0" dirty="0"/>
              <a:t>Dodatkowy czas na egzaminie</a:t>
            </a:r>
          </a:p>
          <a:p>
            <a:r>
              <a:rPr lang="pl-PL" sz="2800" noProof="0" dirty="0"/>
              <a:t>Osoba słabowidząca, osoba z dysleksją lub osoba po urazie neurologicznym potrzebuje więcej czasu na przetwarzanie informacji</a:t>
            </a:r>
          </a:p>
          <a:p>
            <a:r>
              <a:rPr lang="pl-PL" sz="2800" noProof="0" dirty="0"/>
              <a:t>To </a:t>
            </a:r>
            <a:r>
              <a:rPr lang="pl-PL" sz="2800" b="1" noProof="0" dirty="0"/>
              <a:t>kompensacja innych możliwości zmysłowych lub innego działania mózgu (przetwarzania)</a:t>
            </a:r>
            <a:r>
              <a:rPr lang="pl-PL" sz="2800" noProof="0" dirty="0"/>
              <a:t>, a nie „łatwiejszy egzamin”</a:t>
            </a:r>
          </a:p>
        </p:txBody>
      </p:sp>
    </p:spTree>
    <p:extLst>
      <p:ext uri="{BB962C8B-B14F-4D97-AF65-F5344CB8AC3E}">
        <p14:creationId xmlns:p14="http://schemas.microsoft.com/office/powerpoint/2010/main" val="184542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18c010dcb6_0_2391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pl-PL" noProof="0" dirty="0"/>
              <a:t>Agenda</a:t>
            </a:r>
          </a:p>
        </p:txBody>
      </p:sp>
      <p:sp>
        <p:nvSpPr>
          <p:cNvPr id="177" name="Google Shape;177;g318c010dcb6_0_2391"/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629920" lvl="0" indent="-441325">
              <a:spcBef>
                <a:spcPts val="1000"/>
              </a:spcBef>
              <a:buClr>
                <a:srgbClr val="EA3C9E"/>
              </a:buClr>
              <a:buSzPts val="2700"/>
            </a:pPr>
            <a:r>
              <a:rPr lang="pl-PL" sz="2800" noProof="0" dirty="0"/>
              <a:t>Dostępność – dla kogo?</a:t>
            </a:r>
          </a:p>
          <a:p>
            <a:pPr marL="629920" indent="-441325">
              <a:spcBef>
                <a:spcPts val="1000"/>
              </a:spcBef>
              <a:buClr>
                <a:srgbClr val="EA3C9E"/>
              </a:buClr>
              <a:buSzPts val="2700"/>
            </a:pPr>
            <a:r>
              <a:rPr lang="pl-PL" sz="2800" dirty="0"/>
              <a:t>Aspekty biznesowe dotyczące dostępności</a:t>
            </a:r>
          </a:p>
          <a:p>
            <a:pPr marL="629920" lvl="0" indent="-441325">
              <a:spcBef>
                <a:spcPts val="1000"/>
              </a:spcBef>
              <a:buClr>
                <a:srgbClr val="EA3C9E"/>
              </a:buClr>
              <a:buSzPts val="2700"/>
            </a:pPr>
            <a:r>
              <a:rPr lang="pl-PL" sz="2800" noProof="0" dirty="0"/>
              <a:t>Aspekty prawne dotyczące dostępności, równych szans i przeciwdziałania dyskryminacji</a:t>
            </a:r>
            <a:endParaRPr lang="pl-PL" noProof="0" dirty="0"/>
          </a:p>
          <a:p>
            <a:pPr marL="629920" lvl="0" indent="-441325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700"/>
              <a:buChar char="►"/>
            </a:pPr>
            <a:r>
              <a:rPr lang="pl-PL" sz="2800" noProof="0" dirty="0"/>
              <a:t>Wymagania konkursu wobec uczelni</a:t>
            </a:r>
          </a:p>
          <a:p>
            <a:pPr marL="629920" lvl="0" indent="-441325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700"/>
              <a:buChar char="►"/>
            </a:pPr>
            <a:r>
              <a:rPr lang="pl-PL" sz="2800" noProof="0" dirty="0"/>
              <a:t>Fundamenty systemu wsparcia i zarządzania dostępnością w Uczelni i założenia Regulaminu wsparcia</a:t>
            </a:r>
          </a:p>
        </p:txBody>
      </p:sp>
    </p:spTree>
  </p:cSld>
  <p:clrMapOvr>
    <a:masterClrMapping/>
  </p:clrMapOvr>
  <p:transition spd="slow">
    <p:push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0">
          <a:extLst>
            <a:ext uri="{FF2B5EF4-FFF2-40B4-BE49-F238E27FC236}">
              <a16:creationId xmlns:a16="http://schemas.microsoft.com/office/drawing/2014/main" id="{569602BE-FC71-6EF3-DE50-B81B1350B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166ab540ef_0_14">
            <a:extLst>
              <a:ext uri="{FF2B5EF4-FFF2-40B4-BE49-F238E27FC236}">
                <a16:creationId xmlns:a16="http://schemas.microsoft.com/office/drawing/2014/main" id="{93E97055-A8E9-80A8-ABDC-F9E09FB1C0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pl-PL" noProof="0" dirty="0"/>
              <a:t>Wyrównywanie szans</a:t>
            </a:r>
            <a:br>
              <a:rPr lang="pl-PL" noProof="0" dirty="0"/>
            </a:br>
            <a:r>
              <a:rPr lang="pl-PL" noProof="0" dirty="0"/>
              <a:t>Przykłady (2 z 3)</a:t>
            </a:r>
          </a:p>
        </p:txBody>
      </p:sp>
      <p:sp>
        <p:nvSpPr>
          <p:cNvPr id="162" name="Google Shape;162;g3166ab540ef_0_14">
            <a:extLst>
              <a:ext uri="{FF2B5EF4-FFF2-40B4-BE49-F238E27FC236}">
                <a16:creationId xmlns:a16="http://schemas.microsoft.com/office/drawing/2014/main" id="{4825BD44-4AE8-EBE3-B625-716F2BCCEC1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pl-PL" sz="2800" b="1" noProof="0" dirty="0"/>
              <a:t>Asystent edukacyjny</a:t>
            </a:r>
          </a:p>
          <a:p>
            <a:r>
              <a:rPr lang="pl-PL" sz="2800" noProof="0" dirty="0"/>
              <a:t>Osoba z niepełnosprawnością ruchową (motoryczną) lub osoba niewidoma może potrzebować wsparcia w notowaniu podczas zajęć lub pisaniu egzaminu</a:t>
            </a:r>
          </a:p>
          <a:p>
            <a:r>
              <a:rPr lang="pl-PL" sz="2800" noProof="0" dirty="0"/>
              <a:t>To </a:t>
            </a:r>
            <a:r>
              <a:rPr lang="pl-PL" sz="2800" b="1" noProof="0" dirty="0"/>
              <a:t>fizyczne umożliwienie kształcenia</a:t>
            </a:r>
            <a:r>
              <a:rPr lang="pl-PL" sz="2800" noProof="0" dirty="0"/>
              <a:t>, a nie „wyręczanie” w nauce</a:t>
            </a:r>
          </a:p>
        </p:txBody>
      </p:sp>
    </p:spTree>
    <p:extLst>
      <p:ext uri="{BB962C8B-B14F-4D97-AF65-F5344CB8AC3E}">
        <p14:creationId xmlns:p14="http://schemas.microsoft.com/office/powerpoint/2010/main" val="412064273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0">
          <a:extLst>
            <a:ext uri="{FF2B5EF4-FFF2-40B4-BE49-F238E27FC236}">
              <a16:creationId xmlns:a16="http://schemas.microsoft.com/office/drawing/2014/main" id="{1AF689AB-BC67-A849-24F7-737D65E2E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166ab540ef_0_14">
            <a:extLst>
              <a:ext uri="{FF2B5EF4-FFF2-40B4-BE49-F238E27FC236}">
                <a16:creationId xmlns:a16="http://schemas.microsoft.com/office/drawing/2014/main" id="{15DCAD41-B7E4-4E06-E034-FAE9666FF3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pl-PL" noProof="0" dirty="0"/>
              <a:t>Wyrównywanie szans</a:t>
            </a:r>
            <a:br>
              <a:rPr lang="pl-PL" noProof="0" dirty="0"/>
            </a:br>
            <a:r>
              <a:rPr lang="pl-PL" noProof="0" dirty="0"/>
              <a:t>Przykłady (3 z 3)</a:t>
            </a:r>
          </a:p>
        </p:txBody>
      </p:sp>
      <p:sp>
        <p:nvSpPr>
          <p:cNvPr id="162" name="Google Shape;162;g3166ab540ef_0_14">
            <a:extLst>
              <a:ext uri="{FF2B5EF4-FFF2-40B4-BE49-F238E27FC236}">
                <a16:creationId xmlns:a16="http://schemas.microsoft.com/office/drawing/2014/main" id="{2AF89D75-4C6D-D9FA-0F75-185B9A149CD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70000"/>
              </a:lnSpc>
            </a:pPr>
            <a:r>
              <a:rPr lang="pl-PL" sz="1800" b="1" noProof="0" dirty="0"/>
              <a:t>Dostępny egzamin</a:t>
            </a:r>
          </a:p>
          <a:p>
            <a:pPr>
              <a:lnSpc>
                <a:spcPct val="170000"/>
              </a:lnSpc>
            </a:pPr>
            <a:r>
              <a:rPr lang="pl-PL" sz="1800" noProof="0" dirty="0"/>
              <a:t>Egzamin i sala egzaminacyjna dla </a:t>
            </a:r>
            <a:r>
              <a:rPr lang="pl-PL" sz="1800" b="1" noProof="0" dirty="0"/>
              <a:t>osób w spektrum autyzmu lub osób z doświadczeniem kryzysu psychicznego</a:t>
            </a:r>
            <a:r>
              <a:rPr lang="pl-PL" sz="1800" noProof="0" dirty="0"/>
              <a:t> powinny być zorganizowana tak, by </a:t>
            </a:r>
            <a:r>
              <a:rPr lang="pl-PL" sz="1800" b="1" noProof="0" dirty="0"/>
              <a:t>minimalizować bodźce zakłócające</a:t>
            </a:r>
            <a:r>
              <a:rPr lang="pl-PL" sz="1800" noProof="0" dirty="0"/>
              <a:t> i </a:t>
            </a:r>
            <a:r>
              <a:rPr lang="pl-PL" sz="1800" b="1" noProof="0" dirty="0"/>
              <a:t>zapewniać komfort sensoryczny, możliwość samoregulacji i przewidywalność</a:t>
            </a:r>
            <a:endParaRPr lang="pl-PL" sz="1800" noProof="0" dirty="0"/>
          </a:p>
          <a:p>
            <a:pPr>
              <a:lnSpc>
                <a:spcPct val="170000"/>
              </a:lnSpc>
            </a:pPr>
            <a:r>
              <a:rPr lang="pl-PL" sz="1800" noProof="0" dirty="0"/>
              <a:t>Ciche miejsce, stonowane kolory, łagodne oświetlenie, możliwość ściemnienia światła, mała grupa, możliwość korzystania z przedmiotów wspomagających regulację emocjonalną</a:t>
            </a:r>
          </a:p>
          <a:p>
            <a:pPr>
              <a:lnSpc>
                <a:spcPct val="170000"/>
              </a:lnSpc>
            </a:pPr>
            <a:r>
              <a:rPr lang="pl-PL" sz="1800" noProof="0" dirty="0"/>
              <a:t>To kompensacja </a:t>
            </a:r>
            <a:r>
              <a:rPr lang="pl-PL" sz="1800" b="1" noProof="0" dirty="0"/>
              <a:t>innego działania układu nerwowego</a:t>
            </a:r>
            <a:r>
              <a:rPr lang="pl-PL" sz="1800" noProof="0" dirty="0"/>
              <a:t> (różnice w przetwarzaniu bodźców sensorycznych i reagowaniu na stres), a nie „łatwiejszy egzamin”</a:t>
            </a:r>
          </a:p>
        </p:txBody>
      </p:sp>
    </p:spTree>
    <p:extLst>
      <p:ext uri="{BB962C8B-B14F-4D97-AF65-F5344CB8AC3E}">
        <p14:creationId xmlns:p14="http://schemas.microsoft.com/office/powerpoint/2010/main" val="363024008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0">
          <a:extLst>
            <a:ext uri="{FF2B5EF4-FFF2-40B4-BE49-F238E27FC236}">
              <a16:creationId xmlns:a16="http://schemas.microsoft.com/office/drawing/2014/main" id="{E332E5A2-11D5-5E2D-A956-43E582881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166ab540ef_0_14">
            <a:extLst>
              <a:ext uri="{FF2B5EF4-FFF2-40B4-BE49-F238E27FC236}">
                <a16:creationId xmlns:a16="http://schemas.microsoft.com/office/drawing/2014/main" id="{22847AA0-E2F7-F719-A79D-9B65A14553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pl-PL" noProof="0" dirty="0"/>
              <a:t>Wyrównywanie szans</a:t>
            </a:r>
            <a:br>
              <a:rPr lang="pl-PL" noProof="0" dirty="0"/>
            </a:br>
            <a:r>
              <a:rPr lang="pl-PL" noProof="0" dirty="0"/>
              <a:t>Dodatkowe przykłady (1 z 2)</a:t>
            </a:r>
          </a:p>
        </p:txBody>
      </p:sp>
      <p:sp>
        <p:nvSpPr>
          <p:cNvPr id="162" name="Google Shape;162;g3166ab540ef_0_14">
            <a:extLst>
              <a:ext uri="{FF2B5EF4-FFF2-40B4-BE49-F238E27FC236}">
                <a16:creationId xmlns:a16="http://schemas.microsoft.com/office/drawing/2014/main" id="{84DC25EA-A393-8CA1-58D3-35A7BC67B0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pl-PL" sz="2800" b="1" noProof="0" dirty="0"/>
              <a:t>Egzamin w dostępnej sali</a:t>
            </a:r>
          </a:p>
          <a:p>
            <a:r>
              <a:rPr lang="pl-PL" sz="2800" noProof="0" dirty="0"/>
              <a:t>Osoba na wózku nie „dostanie” się do sali na 3. piętrze bez windy. Wnoszenie wózka przez kolegów godzi w godność i autonomię tej osoby. I stanowi też zagrożenie zdrowia osób: wnoszonej i wnoszących.</a:t>
            </a:r>
          </a:p>
          <a:p>
            <a:r>
              <a:rPr lang="pl-PL" sz="2800" noProof="0" dirty="0"/>
              <a:t>To </a:t>
            </a:r>
            <a:r>
              <a:rPr lang="pl-PL" sz="2800" b="1" noProof="0" dirty="0"/>
              <a:t>fizyczne umożliwienie uczestnictwa</a:t>
            </a:r>
            <a:r>
              <a:rPr lang="pl-PL" sz="2800" noProof="0" dirty="0"/>
              <a:t>, a nie „wyręczanie” na egzaminie</a:t>
            </a:r>
          </a:p>
        </p:txBody>
      </p:sp>
    </p:spTree>
    <p:extLst>
      <p:ext uri="{BB962C8B-B14F-4D97-AF65-F5344CB8AC3E}">
        <p14:creationId xmlns:p14="http://schemas.microsoft.com/office/powerpoint/2010/main" val="1515324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0">
          <a:extLst>
            <a:ext uri="{FF2B5EF4-FFF2-40B4-BE49-F238E27FC236}">
              <a16:creationId xmlns:a16="http://schemas.microsoft.com/office/drawing/2014/main" id="{2AEE659A-FB22-8C24-CFB3-4243427DE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166ab540ef_0_14">
            <a:extLst>
              <a:ext uri="{FF2B5EF4-FFF2-40B4-BE49-F238E27FC236}">
                <a16:creationId xmlns:a16="http://schemas.microsoft.com/office/drawing/2014/main" id="{F2A0D071-083D-C858-13CA-4DCF79CEC0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pl-PL" noProof="0" dirty="0"/>
              <a:t>Wyrównywanie szans</a:t>
            </a:r>
            <a:br>
              <a:rPr lang="pl-PL" noProof="0" dirty="0"/>
            </a:br>
            <a:r>
              <a:rPr lang="pl-PL" noProof="0" dirty="0"/>
              <a:t>Dodatkowe przykłady (2 z 2)</a:t>
            </a:r>
          </a:p>
        </p:txBody>
      </p:sp>
      <p:sp>
        <p:nvSpPr>
          <p:cNvPr id="162" name="Google Shape;162;g3166ab540ef_0_14">
            <a:extLst>
              <a:ext uri="{FF2B5EF4-FFF2-40B4-BE49-F238E27FC236}">
                <a16:creationId xmlns:a16="http://schemas.microsoft.com/office/drawing/2014/main" id="{ACF7990B-0BD7-990F-D55D-43B1410CE8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pl-PL" sz="2800" b="1" noProof="0" dirty="0"/>
              <a:t>Tłumaczenie PJM (polskiego języka migowego) lub napisy rozszerzone na żywo</a:t>
            </a:r>
          </a:p>
          <a:p>
            <a:r>
              <a:rPr lang="pl-PL" sz="2800" noProof="0" dirty="0"/>
              <a:t>Osoba g/Głucha napotyka na barierę komunikacyjną w języku wykładowym</a:t>
            </a:r>
          </a:p>
          <a:p>
            <a:r>
              <a:rPr lang="pl-PL" sz="2800" noProof="0" dirty="0"/>
              <a:t>Tłumaczka lub tłumacz zapewnia </a:t>
            </a:r>
            <a:r>
              <a:rPr lang="pl-PL" sz="2800" b="1" noProof="0" dirty="0"/>
              <a:t>równy dostęp do informacji</a:t>
            </a:r>
            <a:r>
              <a:rPr lang="pl-PL" sz="2800" noProof="0" dirty="0"/>
              <a:t>, a nie dodatkowe informacje</a:t>
            </a:r>
          </a:p>
        </p:txBody>
      </p:sp>
    </p:spTree>
    <p:extLst>
      <p:ext uri="{BB962C8B-B14F-4D97-AF65-F5344CB8AC3E}">
        <p14:creationId xmlns:p14="http://schemas.microsoft.com/office/powerpoint/2010/main" val="189044071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0">
          <a:extLst>
            <a:ext uri="{FF2B5EF4-FFF2-40B4-BE49-F238E27FC236}">
              <a16:creationId xmlns:a16="http://schemas.microsoft.com/office/drawing/2014/main" id="{4E714F38-525E-42F8-B0C3-0922820EA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166ab540ef_0_14">
            <a:extLst>
              <a:ext uri="{FF2B5EF4-FFF2-40B4-BE49-F238E27FC236}">
                <a16:creationId xmlns:a16="http://schemas.microsoft.com/office/drawing/2014/main" id="{E5BF785B-5CC2-38C6-31A3-75A103491B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4" y="115900"/>
            <a:ext cx="9228435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pl-PL" noProof="0" dirty="0"/>
              <a:t>Działania Uczelni na rzecz równości (1 z 2)</a:t>
            </a:r>
          </a:p>
        </p:txBody>
      </p:sp>
      <p:sp>
        <p:nvSpPr>
          <p:cNvPr id="162" name="Google Shape;162;g3166ab540ef_0_14">
            <a:extLst>
              <a:ext uri="{FF2B5EF4-FFF2-40B4-BE49-F238E27FC236}">
                <a16:creationId xmlns:a16="http://schemas.microsoft.com/office/drawing/2014/main" id="{A3F9D0BF-759E-7E6E-F3DC-1E17B6352A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49468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l-PL" sz="2100" b="1" noProof="0" dirty="0"/>
              <a:t>Indywidualny i proporcjonalny charakter rozwiązań dostępnościowych</a:t>
            </a:r>
          </a:p>
          <a:p>
            <a:pPr lvl="1"/>
            <a:r>
              <a:rPr lang="pl-PL" sz="2100" noProof="0" dirty="0"/>
              <a:t>Przyznawane na wniosek i na podstawie określenia potrzeb osoby</a:t>
            </a:r>
          </a:p>
          <a:p>
            <a:pPr lvl="1"/>
            <a:r>
              <a:rPr lang="pl-PL" sz="2100" noProof="0" dirty="0"/>
              <a:t>Nie każda osoba studiująca otrzymuje to samo – Uczelnia </a:t>
            </a:r>
            <a:r>
              <a:rPr lang="pl-PL" sz="2100" b="1" noProof="0" dirty="0"/>
              <a:t>dostosowuje środki do potrzeb</a:t>
            </a:r>
            <a:endParaRPr lang="pl-PL" sz="2100" noProof="0" dirty="0"/>
          </a:p>
          <a:p>
            <a:r>
              <a:rPr lang="pl-PL" sz="2100" b="1" noProof="0" dirty="0"/>
              <a:t>Wsparcie prawnie uzasadnione i transparentne</a:t>
            </a:r>
          </a:p>
          <a:p>
            <a:pPr lvl="1"/>
            <a:r>
              <a:rPr lang="pl-PL" sz="2100" noProof="0" dirty="0"/>
              <a:t>Wynika z procedur uczelni, stanowiska jednostki do spraw dostępności i odpowiedniej dokumentacji (dokumentacja medyczna, orzeczenia itp.)</a:t>
            </a:r>
          </a:p>
          <a:p>
            <a:pPr lvl="1"/>
            <a:r>
              <a:rPr lang="pl-PL" sz="2100" noProof="0" dirty="0"/>
              <a:t>Jest wdrażane w oparciu o dokumenty i zasady, a nie „na życzenie”</a:t>
            </a:r>
          </a:p>
        </p:txBody>
      </p:sp>
    </p:spTree>
    <p:extLst>
      <p:ext uri="{BB962C8B-B14F-4D97-AF65-F5344CB8AC3E}">
        <p14:creationId xmlns:p14="http://schemas.microsoft.com/office/powerpoint/2010/main" val="60378295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0">
          <a:extLst>
            <a:ext uri="{FF2B5EF4-FFF2-40B4-BE49-F238E27FC236}">
              <a16:creationId xmlns:a16="http://schemas.microsoft.com/office/drawing/2014/main" id="{E7E4352B-DFCD-BDC4-CD5B-F4153AFC33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166ab540ef_0_14">
            <a:extLst>
              <a:ext uri="{FF2B5EF4-FFF2-40B4-BE49-F238E27FC236}">
                <a16:creationId xmlns:a16="http://schemas.microsoft.com/office/drawing/2014/main" id="{DF9D6A5F-2910-E863-D3EA-21FD34C3928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4" y="115900"/>
            <a:ext cx="9228435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pl-PL" noProof="0" dirty="0"/>
              <a:t>Działania Uczelni na rzecz równości (2 z 2)</a:t>
            </a:r>
          </a:p>
        </p:txBody>
      </p:sp>
      <p:sp>
        <p:nvSpPr>
          <p:cNvPr id="162" name="Google Shape;162;g3166ab540ef_0_14">
            <a:extLst>
              <a:ext uri="{FF2B5EF4-FFF2-40B4-BE49-F238E27FC236}">
                <a16:creationId xmlns:a16="http://schemas.microsoft.com/office/drawing/2014/main" id="{2739C3D2-B148-DD95-C3D2-70C2E2CA620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pl-PL" sz="2800" b="1" noProof="0" dirty="0"/>
              <a:t>Równość dostępna wszystkim</a:t>
            </a:r>
          </a:p>
          <a:p>
            <a:pPr lvl="1"/>
            <a:r>
              <a:rPr lang="pl-PL" sz="2800" noProof="0" dirty="0"/>
              <a:t>Każda osoba, która potrzebuje wsparcia (jak wsparcie psychologiczne, konsultacje, sprzęt ratunkowy), powinna je otrzymać</a:t>
            </a:r>
          </a:p>
          <a:p>
            <a:pPr lvl="1"/>
            <a:r>
              <a:rPr lang="pl-PL" sz="2800" noProof="0" dirty="0"/>
              <a:t>Każda osoba potrzebująca wsparcia staje się osobą ze szczególnymi potrzebami</a:t>
            </a:r>
          </a:p>
        </p:txBody>
      </p:sp>
    </p:spTree>
    <p:extLst>
      <p:ext uri="{BB962C8B-B14F-4D97-AF65-F5344CB8AC3E}">
        <p14:creationId xmlns:p14="http://schemas.microsoft.com/office/powerpoint/2010/main" val="29048552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0">
          <a:extLst>
            <a:ext uri="{FF2B5EF4-FFF2-40B4-BE49-F238E27FC236}">
              <a16:creationId xmlns:a16="http://schemas.microsoft.com/office/drawing/2014/main" id="{30948373-F93F-8FC8-DD3D-94C062A13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166ab540ef_0_14">
            <a:extLst>
              <a:ext uri="{FF2B5EF4-FFF2-40B4-BE49-F238E27FC236}">
                <a16:creationId xmlns:a16="http://schemas.microsoft.com/office/drawing/2014/main" id="{FD3CC7C8-0B46-2D48-31B3-71FF44FEFB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r>
              <a:rPr lang="pl-PL" noProof="0" dirty="0"/>
              <a:t>Uczelnia dostępna = uczelnia zgodna z prawem i wartościami</a:t>
            </a:r>
          </a:p>
        </p:txBody>
      </p:sp>
      <p:sp>
        <p:nvSpPr>
          <p:cNvPr id="162" name="Google Shape;162;g3166ab540ef_0_14">
            <a:extLst>
              <a:ext uri="{FF2B5EF4-FFF2-40B4-BE49-F238E27FC236}">
                <a16:creationId xmlns:a16="http://schemas.microsoft.com/office/drawing/2014/main" id="{091B1C97-46B7-E882-720D-722DFAB0A0C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l-PL" sz="2800" noProof="0" dirty="0"/>
              <a:t>Niezapewnienie wsparcia osobom ze szczególnymi potrzebami, w tym z niepełnosprawnościami:</a:t>
            </a:r>
          </a:p>
          <a:p>
            <a:pPr lvl="1"/>
            <a:r>
              <a:rPr lang="pl-PL" sz="2800" noProof="0" dirty="0"/>
              <a:t>Łamanie prawa krajowego i unijnego</a:t>
            </a:r>
          </a:p>
          <a:p>
            <a:pPr lvl="1"/>
            <a:r>
              <a:rPr lang="pl-PL" sz="2800" noProof="0" dirty="0"/>
              <a:t>Naruszenie praw człowieka – dyskryminacja, godzenie w godność i autonomię</a:t>
            </a:r>
          </a:p>
          <a:p>
            <a:pPr lvl="1"/>
            <a:r>
              <a:rPr lang="pl-PL" sz="2800" noProof="0" dirty="0"/>
              <a:t>Ograniczenie potencjału akademickiego i zawodowego osób kształcących się oraz kadry</a:t>
            </a:r>
          </a:p>
        </p:txBody>
      </p:sp>
    </p:spTree>
    <p:extLst>
      <p:ext uri="{BB962C8B-B14F-4D97-AF65-F5344CB8AC3E}">
        <p14:creationId xmlns:p14="http://schemas.microsoft.com/office/powerpoint/2010/main" val="150121412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8F974-FAEA-F998-5078-837D37D58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4B139D20-88A5-788D-0C17-D9F04296D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2242296"/>
            <a:ext cx="8596668" cy="2274992"/>
          </a:xfrm>
        </p:spPr>
        <p:txBody>
          <a:bodyPr/>
          <a:lstStyle/>
          <a:p>
            <a:r>
              <a:rPr lang="pl-PL" noProof="0" dirty="0"/>
              <a:t>Sankcje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47662B7-7A82-A01F-3B3D-4A4B6761E8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701323647"/>
      </p:ext>
    </p:extLst>
  </p:cSld>
  <p:clrMapOvr>
    <a:masterClrMapping/>
  </p:clrMapOvr>
  <p:transition spd="slow">
    <p:push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>
          <a:extLst>
            <a:ext uri="{FF2B5EF4-FFF2-40B4-BE49-F238E27FC236}">
              <a16:creationId xmlns:a16="http://schemas.microsoft.com/office/drawing/2014/main" id="{DB3F5399-338C-9C0F-8AA7-81189ACD9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3170b2921e2_0_110">
            <a:extLst>
              <a:ext uri="{FF2B5EF4-FFF2-40B4-BE49-F238E27FC236}">
                <a16:creationId xmlns:a16="http://schemas.microsoft.com/office/drawing/2014/main" id="{10057550-54DB-C556-BD93-59C1CB43E0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74436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pl-PL" noProof="0" dirty="0"/>
              <a:t>Możliwość korzystania ze środków europejskich</a:t>
            </a:r>
          </a:p>
        </p:txBody>
      </p:sp>
      <p:sp>
        <p:nvSpPr>
          <p:cNvPr id="559" name="Google Shape;559;g3170b2921e2_0_110">
            <a:extLst>
              <a:ext uri="{FF2B5EF4-FFF2-40B4-BE49-F238E27FC236}">
                <a16:creationId xmlns:a16="http://schemas.microsoft.com/office/drawing/2014/main" id="{71ABAFFF-9E08-CC8C-5966-D2F5D7F20A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915227" cy="5421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76200" lvl="0" indent="-387350">
              <a:buSzPts val="2500"/>
            </a:pPr>
            <a:r>
              <a:rPr lang="pl-PL" noProof="0" dirty="0"/>
              <a:t>Spełnienie warunku podstawowego: </a:t>
            </a:r>
            <a:r>
              <a:rPr lang="pl-PL" b="1" noProof="0" dirty="0"/>
              <a:t>zgodność z</a:t>
            </a:r>
            <a:r>
              <a:rPr lang="pl-PL" noProof="0" dirty="0"/>
              <a:t> – między innymi – </a:t>
            </a:r>
            <a:r>
              <a:rPr lang="pl-PL" b="1" noProof="0" dirty="0"/>
              <a:t>Kartą praw podstawowych EU (KPP) i Konwencją</a:t>
            </a:r>
          </a:p>
          <a:p>
            <a:pPr marL="457200" marR="76200" lvl="0" indent="-387350" algn="l" rtl="0">
              <a:lnSpc>
                <a:spcPct val="150000"/>
              </a:lnSpc>
              <a:spcAft>
                <a:spcPts val="0"/>
              </a:spcAft>
              <a:buSzPts val="2500"/>
              <a:buFont typeface="Verdana"/>
              <a:buChar char="►"/>
            </a:pPr>
            <a:r>
              <a:rPr lang="pl-PL" noProof="0" dirty="0"/>
              <a:t>Dyskryminacja z tytułu niepełnosprawności (niedostępności) ma takie same znaczenie jak z innych tytułów</a:t>
            </a:r>
          </a:p>
          <a:p>
            <a:pPr marR="76200" lvl="0" indent="-387350">
              <a:buSzPts val="2500"/>
            </a:pPr>
            <a:r>
              <a:rPr lang="pl-PL" noProof="0" dirty="0"/>
              <a:t>Samorządowe uchwały anty-LGBT mają takie same znaczenie jak (ewentualne) dyskryminacyjne działania uczelni</a:t>
            </a:r>
          </a:p>
          <a:p>
            <a:pPr marR="76200" lvl="0" indent="-387350">
              <a:buSzPts val="2500"/>
            </a:pPr>
            <a:r>
              <a:rPr lang="pl-PL" noProof="0" dirty="0"/>
              <a:t>Brak zgodności z KPP lub Konwencją oznacza </a:t>
            </a:r>
            <a:r>
              <a:rPr lang="pl-PL" b="1" noProof="0" dirty="0"/>
              <a:t>wykluczenie z możliwości ubiegania się o ośrodki europejskie</a:t>
            </a:r>
          </a:p>
          <a:p>
            <a:pPr marL="457200" marR="76200" lvl="0" indent="-387350" algn="l" rtl="0">
              <a:lnSpc>
                <a:spcPct val="150000"/>
              </a:lnSpc>
              <a:spcAft>
                <a:spcPts val="0"/>
              </a:spcAft>
              <a:buSzPts val="2500"/>
              <a:buFont typeface="Verdana"/>
              <a:buChar char="►"/>
            </a:pPr>
            <a:r>
              <a:rPr lang="pl-PL" noProof="0" dirty="0"/>
              <a:t>Postępowania wyjaśniające wobec 2 uczelni</a:t>
            </a:r>
          </a:p>
        </p:txBody>
      </p:sp>
    </p:spTree>
    <p:extLst>
      <p:ext uri="{BB962C8B-B14F-4D97-AF65-F5344CB8AC3E}">
        <p14:creationId xmlns:p14="http://schemas.microsoft.com/office/powerpoint/2010/main" val="253246067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>
          <a:extLst>
            <a:ext uri="{FF2B5EF4-FFF2-40B4-BE49-F238E27FC236}">
              <a16:creationId xmlns:a16="http://schemas.microsoft.com/office/drawing/2014/main" id="{840CFB10-4C3B-EEFC-DC76-B22F9785E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3170b2921e2_0_110">
            <a:extLst>
              <a:ext uri="{FF2B5EF4-FFF2-40B4-BE49-F238E27FC236}">
                <a16:creationId xmlns:a16="http://schemas.microsoft.com/office/drawing/2014/main" id="{A711ED0D-1C06-1714-2350-914A4636BD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74436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pl-PL" noProof="0" dirty="0"/>
              <a:t>Sankcje z Polskiego Aktu o Dostępności</a:t>
            </a:r>
          </a:p>
        </p:txBody>
      </p:sp>
      <p:sp>
        <p:nvSpPr>
          <p:cNvPr id="559" name="Google Shape;559;g3170b2921e2_0_110">
            <a:extLst>
              <a:ext uri="{FF2B5EF4-FFF2-40B4-BE49-F238E27FC236}">
                <a16:creationId xmlns:a16="http://schemas.microsoft.com/office/drawing/2014/main" id="{D523B17D-6E7D-3A85-6EBA-6A6ABF02D11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915227" cy="5421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76200" lvl="0" indent="-387350">
              <a:buSzPts val="2500"/>
            </a:pPr>
            <a:r>
              <a:rPr lang="pl-PL" noProof="0" dirty="0"/>
              <a:t>Nakładane w efekcie kontroli (na przykład po zawiadomieniu) przez PFRON lub inny organ nadzoru</a:t>
            </a:r>
          </a:p>
          <a:p>
            <a:pPr marR="76200" indent="-387350">
              <a:buSzPts val="2500"/>
            </a:pPr>
            <a:r>
              <a:rPr lang="pl-PL" b="1" noProof="0" dirty="0"/>
              <a:t>Decyzja nakazująca wycofanie z obrotu produktu</a:t>
            </a:r>
          </a:p>
          <a:p>
            <a:pPr marR="76200" indent="-387350">
              <a:buSzPts val="2500"/>
            </a:pPr>
            <a:r>
              <a:rPr lang="pl-PL" b="1" noProof="0" dirty="0"/>
              <a:t>Decyzja zakazująca udostępniania na rynku produktu albo oferowania lub świadczenia usługi</a:t>
            </a:r>
          </a:p>
          <a:p>
            <a:pPr marR="76200" indent="-387350">
              <a:buSzPts val="2500"/>
            </a:pPr>
            <a:r>
              <a:rPr lang="pl-PL" noProof="0" dirty="0"/>
              <a:t>Kary pieniężne – w drodze tej samej decyzji – do 10-krotności przeciętnego wynagrodzenia, jednak nie więcej niż 10 % obrotu</a:t>
            </a:r>
          </a:p>
        </p:txBody>
      </p:sp>
    </p:spTree>
    <p:extLst>
      <p:ext uri="{BB962C8B-B14F-4D97-AF65-F5344CB8AC3E}">
        <p14:creationId xmlns:p14="http://schemas.microsoft.com/office/powerpoint/2010/main" val="2965330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166ab540ef_0_0"/>
          <p:cNvSpPr txBox="1">
            <a:spLocks noGrp="1"/>
          </p:cNvSpPr>
          <p:nvPr>
            <p:ph type="title"/>
          </p:nvPr>
        </p:nvSpPr>
        <p:spPr>
          <a:xfrm>
            <a:off x="677334" y="1262900"/>
            <a:ext cx="10661225" cy="326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pl-PL" sz="4000" noProof="0" dirty="0"/>
              <a:t>Dostępność</a:t>
            </a:r>
            <a:br>
              <a:rPr lang="pl-PL" sz="4000" noProof="0" dirty="0"/>
            </a:br>
            <a:r>
              <a:rPr lang="pl-PL" sz="4000" noProof="0" dirty="0"/>
              <a:t>Niezbędna dla niektórych, </a:t>
            </a:r>
            <a:br>
              <a:rPr lang="pl-PL" sz="4000" noProof="0" dirty="0"/>
            </a:br>
            <a:r>
              <a:rPr lang="pl-PL" sz="4000" noProof="0" dirty="0"/>
              <a:t>użyteczna dla wszystkich</a:t>
            </a:r>
          </a:p>
        </p:txBody>
      </p:sp>
      <p:sp>
        <p:nvSpPr>
          <p:cNvPr id="184" name="Google Shape;184;g3166ab540ef_0_0"/>
          <p:cNvSpPr txBox="1">
            <a:spLocks noGrp="1"/>
          </p:cNvSpPr>
          <p:nvPr>
            <p:ph type="body" idx="1"/>
          </p:nvPr>
        </p:nvSpPr>
        <p:spPr>
          <a:xfrm>
            <a:off x="677335" y="4527447"/>
            <a:ext cx="8541310" cy="1612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333399"/>
              </a:buClr>
              <a:buSzPts val="5400"/>
            </a:pPr>
            <a:r>
              <a:rPr lang="pl-PL" sz="4000" b="1" noProof="0" dirty="0">
                <a:solidFill>
                  <a:srgbClr val="333399"/>
                </a:solidFill>
              </a:rPr>
              <a:t>Dostępność jako napęd innowacji technologicznej</a:t>
            </a:r>
          </a:p>
        </p:txBody>
      </p:sp>
    </p:spTree>
  </p:cSld>
  <p:clrMapOvr>
    <a:masterClrMapping/>
  </p:clrMapOvr>
  <p:transition spd="slow">
    <p:push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>
          <a:extLst>
            <a:ext uri="{FF2B5EF4-FFF2-40B4-BE49-F238E27FC236}">
              <a16:creationId xmlns:a16="http://schemas.microsoft.com/office/drawing/2014/main" id="{0D00DA9C-2FAF-6F9F-5AFF-4DC774C1A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198557072c_1_18">
            <a:extLst>
              <a:ext uri="{FF2B5EF4-FFF2-40B4-BE49-F238E27FC236}">
                <a16:creationId xmlns:a16="http://schemas.microsoft.com/office/drawing/2014/main" id="{D07FD14B-E425-32A9-5977-0EA6C90CC0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pl-PL" noProof="0" dirty="0"/>
              <a:t>Sankcje z Ustawy o zapewnianiu dostępności …</a:t>
            </a:r>
          </a:p>
        </p:txBody>
      </p:sp>
      <p:sp>
        <p:nvSpPr>
          <p:cNvPr id="447" name="Google Shape;447;g3198557072c_1_18">
            <a:extLst>
              <a:ext uri="{FF2B5EF4-FFF2-40B4-BE49-F238E27FC236}">
                <a16:creationId xmlns:a16="http://schemas.microsoft.com/office/drawing/2014/main" id="{852D4B6D-22F8-6311-B697-56EFEDC820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2" y="1436697"/>
            <a:ext cx="10671387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40000" lvl="0" indent="-357799">
              <a:spcBef>
                <a:spcPts val="0"/>
              </a:spcBef>
              <a:buSzPts val="2800"/>
            </a:pPr>
            <a:r>
              <a:rPr lang="pl-PL" sz="2300" noProof="0" dirty="0"/>
              <a:t>W przypadku nieskuteczności postępowania skargowego PFRON-u: nakładane na osoby fizyczne odpowiedzialne w podmiocie za dostępność, mogą być nakładane równocześnie na podmiot</a:t>
            </a:r>
          </a:p>
          <a:p>
            <a:pPr marL="540000" marR="0" lvl="0" indent="-3577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►"/>
            </a:pPr>
            <a:r>
              <a:rPr lang="pl-PL" sz="2300" noProof="0" dirty="0"/>
              <a:t>Na osoby fizyczne: do 10 000 zł, wielokrotnie do 50 000 zł</a:t>
            </a:r>
          </a:p>
          <a:p>
            <a:pPr marL="540000" marR="0" lvl="0" indent="-3577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►"/>
            </a:pPr>
            <a:r>
              <a:rPr lang="pl-PL" sz="2300" noProof="0" dirty="0"/>
              <a:t>Na osoby prawne i jednostki organizacyjne nieposiadające osobowości prawnej: do 50 000 zł, wielokrotnie do 200 000 zł </a:t>
            </a:r>
          </a:p>
          <a:p>
            <a:pPr marL="540000" lvl="0" indent="-332399">
              <a:spcBef>
                <a:spcPts val="0"/>
              </a:spcBef>
              <a:buSzPts val="2400"/>
            </a:pPr>
            <a:r>
              <a:rPr lang="pl-PL" sz="2300" noProof="0" dirty="0"/>
              <a:t>Art. 120 i 121 § 2 Ustawy z dnia 17 czerwca 1966 r. o</a:t>
            </a:r>
            <a:r>
              <a:rPr lang="pl-PL" sz="2300" noProof="0" dirty="0">
                <a:highlight>
                  <a:schemeClr val="lt1"/>
                </a:highlight>
              </a:rPr>
              <a:t> </a:t>
            </a:r>
            <a:r>
              <a:rPr lang="pl-PL" sz="2300" noProof="0" dirty="0"/>
              <a:t>postępowaniu egzekucyjnym w administracji (</a:t>
            </a:r>
            <a:r>
              <a:rPr lang="pl-PL" sz="2300" noProof="0" dirty="0" err="1"/>
              <a:t>t.j</a:t>
            </a:r>
            <a:r>
              <a:rPr lang="pl-PL" sz="2300" noProof="0" dirty="0"/>
              <a:t>.</a:t>
            </a:r>
            <a:r>
              <a:rPr lang="pl-PL" sz="2300" noProof="0" dirty="0">
                <a:highlight>
                  <a:schemeClr val="lt1"/>
                </a:highlight>
              </a:rPr>
              <a:t> </a:t>
            </a:r>
            <a:r>
              <a:rPr lang="pl-PL" sz="2300" noProof="0" dirty="0"/>
              <a:t>Dz.U. z 2023 r. poz. 2505 z </a:t>
            </a:r>
            <a:r>
              <a:rPr lang="pl-PL" sz="2300" noProof="0" dirty="0" err="1"/>
              <a:t>późn</a:t>
            </a:r>
            <a:r>
              <a:rPr lang="pl-PL" sz="2300" noProof="0" dirty="0"/>
              <a:t>. zm.)</a:t>
            </a:r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endParaRPr lang="pl-PL" sz="2300" noProof="0" dirty="0"/>
          </a:p>
        </p:txBody>
      </p:sp>
    </p:spTree>
    <p:extLst>
      <p:ext uri="{BB962C8B-B14F-4D97-AF65-F5344CB8AC3E}">
        <p14:creationId xmlns:p14="http://schemas.microsoft.com/office/powerpoint/2010/main" val="73811464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3170b2921e2_0_104"/>
          <p:cNvSpPr txBox="1">
            <a:spLocks noGrp="1"/>
          </p:cNvSpPr>
          <p:nvPr>
            <p:ph type="title"/>
          </p:nvPr>
        </p:nvSpPr>
        <p:spPr>
          <a:xfrm>
            <a:off x="687724" y="105740"/>
            <a:ext cx="11158836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pl-PL" noProof="0" dirty="0"/>
              <a:t>Sankcje za dyskryminację </a:t>
            </a:r>
            <a:br>
              <a:rPr lang="pl-PL" noProof="0" dirty="0"/>
            </a:br>
            <a:r>
              <a:rPr lang="pl-PL" noProof="0" dirty="0"/>
              <a:t>– orzecznictwo Trybunału Sprawiedliwości</a:t>
            </a:r>
          </a:p>
        </p:txBody>
      </p:sp>
      <p:sp>
        <p:nvSpPr>
          <p:cNvPr id="552" name="Google Shape;552;g3170b2921e2_0_104"/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76200" indent="-342900">
              <a:spcBef>
                <a:spcPts val="0"/>
              </a:spcBef>
              <a:buSzPts val="1800"/>
              <a:buFont typeface="Verdana"/>
              <a:buChar char="►"/>
            </a:pPr>
            <a:r>
              <a:rPr lang="pl-PL" sz="2600" b="1" noProof="0" dirty="0">
                <a:solidFill>
                  <a:srgbClr val="333333"/>
                </a:solidFill>
                <a:highlight>
                  <a:srgbClr val="FFFFFF"/>
                </a:highlight>
              </a:rPr>
              <a:t>Sankcje</a:t>
            </a:r>
            <a:r>
              <a:rPr lang="pl-PL" sz="2600" noProof="0" dirty="0">
                <a:solidFill>
                  <a:srgbClr val="333333"/>
                </a:solidFill>
                <a:highlight>
                  <a:srgbClr val="FFFFFF"/>
                </a:highlight>
              </a:rPr>
              <a:t> </a:t>
            </a:r>
            <a:r>
              <a:rPr lang="pl-PL" sz="2600" b="1" noProof="0" dirty="0">
                <a:solidFill>
                  <a:srgbClr val="333333"/>
                </a:solidFill>
                <a:highlight>
                  <a:srgbClr val="FFFFFF"/>
                </a:highlight>
              </a:rPr>
              <a:t>w prawie krajowym</a:t>
            </a:r>
            <a:r>
              <a:rPr lang="pl-PL" sz="2600" noProof="0" dirty="0">
                <a:solidFill>
                  <a:srgbClr val="333333"/>
                </a:solidFill>
                <a:highlight>
                  <a:srgbClr val="FFFFFF"/>
                </a:highlight>
              </a:rPr>
              <a:t> powinny być jak </a:t>
            </a:r>
            <a:r>
              <a:rPr lang="pl-PL" sz="2600" noProof="0" dirty="0" err="1">
                <a:solidFill>
                  <a:srgbClr val="333333"/>
                </a:solidFill>
                <a:highlight>
                  <a:srgbClr val="FFFFFF"/>
                </a:highlight>
              </a:rPr>
              <a:t>Punitive</a:t>
            </a:r>
            <a:r>
              <a:rPr lang="pl-PL" sz="2600" noProof="0" dirty="0">
                <a:solidFill>
                  <a:srgbClr val="333333"/>
                </a:solidFill>
                <a:highlight>
                  <a:srgbClr val="FFFFFF"/>
                </a:highlight>
              </a:rPr>
              <a:t> </a:t>
            </a:r>
            <a:r>
              <a:rPr lang="pl-PL" sz="2600" noProof="0" dirty="0" err="1">
                <a:solidFill>
                  <a:srgbClr val="333333"/>
                </a:solidFill>
                <a:highlight>
                  <a:srgbClr val="FFFFFF"/>
                </a:highlight>
              </a:rPr>
              <a:t>damages</a:t>
            </a:r>
            <a:r>
              <a:rPr lang="pl-PL" sz="2600" noProof="0" dirty="0">
                <a:solidFill>
                  <a:srgbClr val="333333"/>
                </a:solidFill>
                <a:highlight>
                  <a:srgbClr val="FFFFFF"/>
                </a:highlight>
              </a:rPr>
              <a:t> (zadośćuczynienie), aby zapewnić ich społeczny skutek (instytucja znana w </a:t>
            </a:r>
            <a:r>
              <a:rPr lang="pl-PL" sz="2600" noProof="0" dirty="0" err="1">
                <a:solidFill>
                  <a:srgbClr val="333333"/>
                </a:solidFill>
                <a:highlight>
                  <a:srgbClr val="FFFFFF"/>
                </a:highlight>
              </a:rPr>
              <a:t>common</a:t>
            </a:r>
            <a:r>
              <a:rPr lang="pl-PL" sz="2600" noProof="0" dirty="0">
                <a:solidFill>
                  <a:srgbClr val="333333"/>
                </a:solidFill>
                <a:highlight>
                  <a:srgbClr val="FFFFFF"/>
                </a:highlight>
              </a:rPr>
              <a:t> </a:t>
            </a:r>
            <a:r>
              <a:rPr lang="pl-PL" sz="2600" noProof="0" dirty="0" err="1">
                <a:solidFill>
                  <a:srgbClr val="333333"/>
                </a:solidFill>
                <a:highlight>
                  <a:srgbClr val="FFFFFF"/>
                </a:highlight>
              </a:rPr>
              <a:t>low</a:t>
            </a:r>
            <a:r>
              <a:rPr lang="pl-PL" sz="2600" noProof="0" dirty="0">
                <a:solidFill>
                  <a:srgbClr val="333333"/>
                </a:solidFill>
                <a:highlight>
                  <a:srgbClr val="FFFFFF"/>
                </a:highlight>
              </a:rPr>
              <a:t>):</a:t>
            </a:r>
          </a:p>
          <a:p>
            <a:pPr marL="914400" marR="76200" lvl="1" indent="-374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Verdana"/>
              <a:buChar char="►"/>
            </a:pPr>
            <a:r>
              <a:rPr lang="pl-PL" sz="2600" b="1" noProof="0" dirty="0">
                <a:solidFill>
                  <a:srgbClr val="333333"/>
                </a:solidFill>
                <a:highlight>
                  <a:srgbClr val="FFFFFF"/>
                </a:highlight>
              </a:rPr>
              <a:t>stanowią represję dla sprawcy (dolegliwe)</a:t>
            </a:r>
          </a:p>
          <a:p>
            <a:pPr marL="914400" marR="76200" lvl="1" indent="-374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Verdana"/>
              <a:buChar char="►"/>
            </a:pPr>
            <a:r>
              <a:rPr lang="pl-PL" sz="2600" b="1" noProof="0" dirty="0">
                <a:solidFill>
                  <a:srgbClr val="333333"/>
                </a:solidFill>
                <a:highlight>
                  <a:srgbClr val="FFFFFF"/>
                </a:highlight>
              </a:rPr>
              <a:t>mają odstraszyć sprawcę i potencjalnych sprawców (prewencyjne)</a:t>
            </a:r>
            <a:endParaRPr lang="pl-PL" sz="2600" noProof="0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914400" marR="76200" lvl="1" indent="-374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Verdana"/>
              <a:buChar char="►"/>
            </a:pPr>
            <a:r>
              <a:rPr lang="pl-PL" sz="2600" b="1" noProof="0" dirty="0">
                <a:solidFill>
                  <a:srgbClr val="333333"/>
                </a:solidFill>
                <a:highlight>
                  <a:srgbClr val="FFFFFF"/>
                </a:highlight>
              </a:rPr>
              <a:t>stanowią zachętę do występowania na drogę sądową</a:t>
            </a:r>
          </a:p>
          <a:p>
            <a:pPr marL="914400" marR="76200" lvl="1" indent="-374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Verdana"/>
              <a:buChar char="►"/>
            </a:pPr>
            <a:r>
              <a:rPr lang="pl-PL" sz="2600" b="1" noProof="0" dirty="0">
                <a:solidFill>
                  <a:srgbClr val="333333"/>
                </a:solidFill>
                <a:highlight>
                  <a:srgbClr val="FFFFFF"/>
                </a:highlight>
              </a:rPr>
              <a:t>uzupełniają odszkodowania kompensacyjne</a:t>
            </a:r>
            <a:endParaRPr lang="pl-PL" sz="2600" noProof="0" dirty="0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18c010dcb6_0_3038"/>
          <p:cNvSpPr txBox="1">
            <a:spLocks noGrp="1"/>
          </p:cNvSpPr>
          <p:nvPr>
            <p:ph type="title"/>
          </p:nvPr>
        </p:nvSpPr>
        <p:spPr>
          <a:xfrm>
            <a:off x="677335" y="2700867"/>
            <a:ext cx="8596800" cy="18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pl-PL" noProof="0" dirty="0"/>
              <a:t>Wymagania konkursu wobec uczelni</a:t>
            </a:r>
          </a:p>
        </p:txBody>
      </p:sp>
      <p:sp>
        <p:nvSpPr>
          <p:cNvPr id="381" name="Google Shape;381;g318c010dcb6_0_3038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800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lang="pl-PL" noProof="0" dirty="0"/>
          </a:p>
        </p:txBody>
      </p:sp>
    </p:spTree>
  </p:cSld>
  <p:clrMapOvr>
    <a:masterClrMapping/>
  </p:clrMapOvr>
  <p:transition spd="slow">
    <p:push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18c010dcb6_0_0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11209635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40"/>
              <a:buNone/>
            </a:pPr>
            <a:r>
              <a:rPr lang="pl-PL" noProof="0" dirty="0"/>
              <a:t>Cel konkursu </a:t>
            </a:r>
            <a:br>
              <a:rPr lang="pl-PL" noProof="0" dirty="0"/>
            </a:br>
            <a:r>
              <a:rPr lang="pl-PL" noProof="0" dirty="0"/>
              <a:t>– skokowa poprawa dostępności uczelni</a:t>
            </a:r>
          </a:p>
        </p:txBody>
      </p:sp>
      <p:sp>
        <p:nvSpPr>
          <p:cNvPr id="388" name="Google Shape;388;g318c010dcb6_0_0"/>
          <p:cNvSpPr txBox="1">
            <a:spLocks noGrp="1"/>
          </p:cNvSpPr>
          <p:nvPr>
            <p:ph type="body" idx="1"/>
          </p:nvPr>
        </p:nvSpPr>
        <p:spPr>
          <a:xfrm>
            <a:off x="677325" y="1436700"/>
            <a:ext cx="107658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0000" lvl="0" indent="-44779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800"/>
              <a:buChar char="►"/>
            </a:pPr>
            <a:r>
              <a:rPr lang="pl-PL" sz="2300" noProof="0" dirty="0">
                <a:latin typeface="Verdana" panose="020B0604030504040204" pitchFamily="34" charset="0"/>
                <a:ea typeface="Verdana" panose="020B0604030504040204" pitchFamily="34" charset="0"/>
              </a:rPr>
              <a:t>Ponad 100 uczelni w konkursach Mały i Duży DOS (~</a:t>
            </a:r>
            <a:r>
              <a:rPr lang="pl-PL" sz="2300" noProof="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 </a:t>
            </a:r>
            <a:r>
              <a:rPr lang="pl-PL" sz="2300" noProof="0" dirty="0">
                <a:latin typeface="Verdana" panose="020B0604030504040204" pitchFamily="34" charset="0"/>
                <a:ea typeface="Verdana" panose="020B0604030504040204" pitchFamily="34" charset="0"/>
              </a:rPr>
              <a:t>700 mln zł)</a:t>
            </a:r>
          </a:p>
          <a:p>
            <a:pPr marL="630000" lvl="0" indent="-447799">
              <a:spcBef>
                <a:spcPts val="1000"/>
              </a:spcBef>
              <a:buClr>
                <a:srgbClr val="EA3C9E"/>
              </a:buClr>
              <a:buSzPts val="2800"/>
            </a:pPr>
            <a:r>
              <a:rPr lang="pl-PL" sz="2300" noProof="0" dirty="0">
                <a:latin typeface="Verdana" panose="020B0604030504040204" pitchFamily="34" charset="0"/>
                <a:ea typeface="Verdana" panose="020B0604030504040204" pitchFamily="34" charset="0"/>
              </a:rPr>
              <a:t>Doprecyzowane wymagania w stosunku do „Uczelni dostępnej” w POWER-ze (200 uczelni) – w tym na podstawie ewaluacji</a:t>
            </a:r>
          </a:p>
          <a:p>
            <a:pPr marL="630000" lvl="0" indent="-447799">
              <a:spcBef>
                <a:spcPts val="1000"/>
              </a:spcBef>
              <a:buClr>
                <a:srgbClr val="EA3C9E"/>
              </a:buClr>
              <a:buSzPts val="2800"/>
            </a:pPr>
            <a:r>
              <a:rPr lang="pl-PL" sz="2300" noProof="0" dirty="0">
                <a:latin typeface="Verdana" panose="020B0604030504040204" pitchFamily="34" charset="0"/>
                <a:ea typeface="Verdana" panose="020B0604030504040204" pitchFamily="34" charset="0"/>
              </a:rPr>
              <a:t>Drobiazgowy i w miarę konkretny opis wymagań – opisy ścieżek dostępności: 84 strony, 43 kryteria (dla ścieżki Rozwój)</a:t>
            </a:r>
          </a:p>
          <a:p>
            <a:pPr marL="630000" lvl="0" indent="-447799">
              <a:spcBef>
                <a:spcPts val="1000"/>
              </a:spcBef>
              <a:buClr>
                <a:srgbClr val="EA3C9E"/>
              </a:buClr>
              <a:buSzPts val="2800"/>
            </a:pPr>
            <a:r>
              <a:rPr lang="pl-PL" sz="2300" noProof="0" dirty="0">
                <a:latin typeface="Verdana" panose="020B0604030504040204" pitchFamily="34" charset="0"/>
                <a:ea typeface="Verdana" panose="020B0604030504040204" pitchFamily="34" charset="0"/>
              </a:rPr>
              <a:t>Poprawione procedury monitoringu i kontroli (NCBR)</a:t>
            </a:r>
          </a:p>
          <a:p>
            <a:pPr marL="630000" lvl="0" indent="-447799">
              <a:spcBef>
                <a:spcPts val="1000"/>
              </a:spcBef>
              <a:buClr>
                <a:srgbClr val="EA3C9E"/>
              </a:buClr>
              <a:buSzPts val="2800"/>
            </a:pPr>
            <a:r>
              <a:rPr lang="pl-PL" sz="2300" noProof="0" dirty="0">
                <a:latin typeface="Verdana" panose="020B0604030504040204" pitchFamily="34" charset="0"/>
                <a:ea typeface="Verdana" panose="020B0604030504040204" pitchFamily="34" charset="0"/>
              </a:rPr>
              <a:t>Weryfikacja wszystkich 43 kryteriów na koniec projektu</a:t>
            </a:r>
          </a:p>
          <a:p>
            <a:pPr marL="630000" indent="-447799">
              <a:spcBef>
                <a:spcPts val="1000"/>
              </a:spcBef>
              <a:buClr>
                <a:srgbClr val="EA3C9E"/>
              </a:buClr>
              <a:buSzPts val="2800"/>
            </a:pPr>
            <a:r>
              <a:rPr lang="pl-PL" sz="2300" b="1" noProof="0" dirty="0">
                <a:latin typeface="Verdana" panose="020B0604030504040204" pitchFamily="34" charset="0"/>
                <a:ea typeface="Verdana" panose="020B0604030504040204" pitchFamily="34" charset="0"/>
              </a:rPr>
              <a:t>Skokowa zmiana dostępności całego sektora!</a:t>
            </a:r>
          </a:p>
          <a:p>
            <a:pPr marL="182201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800"/>
              <a:buNone/>
            </a:pPr>
            <a:endParaRPr lang="pl-PL" sz="2300" noProof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  <p:transition spd="slow">
    <p:push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>
          <a:extLst>
            <a:ext uri="{FF2B5EF4-FFF2-40B4-BE49-F238E27FC236}">
              <a16:creationId xmlns:a16="http://schemas.microsoft.com/office/drawing/2014/main" id="{89EF4105-510E-D7B9-9CB7-AEA3D9681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18c010dcb6_0_0">
            <a:extLst>
              <a:ext uri="{FF2B5EF4-FFF2-40B4-BE49-F238E27FC236}">
                <a16:creationId xmlns:a16="http://schemas.microsoft.com/office/drawing/2014/main" id="{37C597B3-D6FA-9471-9E2B-4E4D679807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95523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40"/>
              <a:buNone/>
            </a:pPr>
            <a:r>
              <a:rPr lang="pl-PL" sz="3440" noProof="0" dirty="0"/>
              <a:t>Wymagania</a:t>
            </a:r>
            <a:br>
              <a:rPr lang="pl-PL" sz="3440" noProof="0" dirty="0"/>
            </a:br>
            <a:r>
              <a:rPr lang="pl-PL" sz="3440" noProof="0" dirty="0"/>
              <a:t>Struktura i wsparcie</a:t>
            </a:r>
          </a:p>
        </p:txBody>
      </p:sp>
      <p:sp>
        <p:nvSpPr>
          <p:cNvPr id="388" name="Google Shape;388;g318c010dcb6_0_0">
            <a:extLst>
              <a:ext uri="{FF2B5EF4-FFF2-40B4-BE49-F238E27FC236}">
                <a16:creationId xmlns:a16="http://schemas.microsoft.com/office/drawing/2014/main" id="{1DBF9972-D87B-FF5F-7C5D-83BC2F058CF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25" y="1436700"/>
            <a:ext cx="10661235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0000" indent="-447799">
              <a:spcBef>
                <a:spcPts val="1000"/>
              </a:spcBef>
              <a:buClr>
                <a:srgbClr val="EA3C9E"/>
              </a:buClr>
              <a:buSzPts val="2800"/>
            </a:pPr>
            <a:r>
              <a:rPr lang="pl-PL" sz="1900" noProof="0" dirty="0">
                <a:latin typeface="Verdana" panose="020B0604030504040204" pitchFamily="34" charset="0"/>
                <a:ea typeface="Verdana" panose="020B0604030504040204" pitchFamily="34" charset="0"/>
              </a:rPr>
              <a:t>Dedykowana struktura na rzecz dostępności (Centrum Wsparcia Osób z Niepełnosprawnościami i Zespół do spraw Dostępności)</a:t>
            </a:r>
          </a:p>
          <a:p>
            <a:pPr marL="630000" indent="-447799">
              <a:spcBef>
                <a:spcPts val="1000"/>
              </a:spcBef>
              <a:buClr>
                <a:srgbClr val="EA3C9E"/>
              </a:buClr>
              <a:buSzPts val="2800"/>
            </a:pPr>
            <a:r>
              <a:rPr lang="pl-PL" sz="1900" noProof="0" dirty="0">
                <a:latin typeface="Verdana" panose="020B0604030504040204" pitchFamily="34" charset="0"/>
                <a:ea typeface="Verdana" panose="020B0604030504040204" pitchFamily="34" charset="0"/>
              </a:rPr>
              <a:t>Siedziba Centrum zapewniająca komfort i poufność rozmów</a:t>
            </a:r>
          </a:p>
          <a:p>
            <a:pPr marL="630000" indent="-447799">
              <a:spcBef>
                <a:spcPts val="1000"/>
              </a:spcBef>
              <a:buClr>
                <a:srgbClr val="EA3C9E"/>
              </a:buClr>
              <a:buSzPts val="2800"/>
            </a:pPr>
            <a:r>
              <a:rPr lang="pl-PL" sz="1900" noProof="0" dirty="0">
                <a:latin typeface="Verdana" panose="020B0604030504040204" pitchFamily="34" charset="0"/>
                <a:ea typeface="Verdana" panose="020B0604030504040204" pitchFamily="34" charset="0"/>
              </a:rPr>
              <a:t>Określenie procedur i decyzyjności w drodze regulacji – podział obowiązków dostępnościowych wewnątrz Uczelni</a:t>
            </a:r>
          </a:p>
          <a:p>
            <a:pPr marL="630000" indent="-447799">
              <a:spcBef>
                <a:spcPts val="1000"/>
              </a:spcBef>
              <a:buClr>
                <a:srgbClr val="EA3C9E"/>
              </a:buClr>
              <a:buSzPts val="2800"/>
            </a:pPr>
            <a:r>
              <a:rPr lang="pl-PL" sz="1900" noProof="0" dirty="0">
                <a:latin typeface="Verdana" panose="020B0604030504040204" pitchFamily="34" charset="0"/>
                <a:ea typeface="Verdana" panose="020B0604030504040204" pitchFamily="34" charset="0"/>
              </a:rPr>
              <a:t>Rozwój kompetencji kadry Centrum</a:t>
            </a:r>
          </a:p>
          <a:p>
            <a:pPr marL="630000" indent="-447799">
              <a:spcBef>
                <a:spcPts val="1000"/>
              </a:spcBef>
              <a:buClr>
                <a:srgbClr val="EA3C9E"/>
              </a:buClr>
              <a:buSzPts val="2800"/>
            </a:pPr>
            <a:r>
              <a:rPr lang="pl-PL" sz="1900" noProof="0" dirty="0">
                <a:latin typeface="Verdana" panose="020B0604030504040204" pitchFamily="34" charset="0"/>
                <a:ea typeface="Verdana" panose="020B0604030504040204" pitchFamily="34" charset="0"/>
              </a:rPr>
              <a:t>Wsparcie: osób kształcących się, kadry, otoczenia Uczelni</a:t>
            </a:r>
          </a:p>
          <a:p>
            <a:pPr marL="630000" indent="-447799">
              <a:spcBef>
                <a:spcPts val="1000"/>
              </a:spcBef>
              <a:buClr>
                <a:srgbClr val="EA3C9E"/>
              </a:buClr>
              <a:buSzPts val="2800"/>
            </a:pPr>
            <a:r>
              <a:rPr lang="pl-PL" sz="1900" noProof="0" dirty="0">
                <a:latin typeface="Verdana" panose="020B0604030504040204" pitchFamily="34" charset="0"/>
                <a:ea typeface="Verdana" panose="020B0604030504040204" pitchFamily="34" charset="0"/>
              </a:rPr>
              <a:t>Zaplanowanie i wdrożenie kompleksowego systemu wsparcia</a:t>
            </a:r>
          </a:p>
          <a:p>
            <a:pPr marL="630000" indent="-447799">
              <a:spcBef>
                <a:spcPts val="1000"/>
              </a:spcBef>
              <a:buClr>
                <a:srgbClr val="EA3C9E"/>
              </a:buClr>
              <a:buSzPts val="2800"/>
            </a:pPr>
            <a:r>
              <a:rPr lang="pl-PL" sz="1900" noProof="0" dirty="0">
                <a:latin typeface="Verdana" panose="020B0604030504040204" pitchFamily="34" charset="0"/>
                <a:ea typeface="Verdana" panose="020B0604030504040204" pitchFamily="34" charset="0"/>
              </a:rPr>
              <a:t>Opublikowanie (otwartego) katalogu form wsparcia (18 zakresów wsparcia w Dużym DOS-ie)</a:t>
            </a:r>
          </a:p>
        </p:txBody>
      </p:sp>
    </p:spTree>
    <p:extLst>
      <p:ext uri="{BB962C8B-B14F-4D97-AF65-F5344CB8AC3E}">
        <p14:creationId xmlns:p14="http://schemas.microsoft.com/office/powerpoint/2010/main" val="3075862640"/>
      </p:ext>
    </p:extLst>
  </p:cSld>
  <p:clrMapOvr>
    <a:masterClrMapping/>
  </p:clrMapOvr>
  <p:transition spd="slow">
    <p:push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>
          <a:extLst>
            <a:ext uri="{FF2B5EF4-FFF2-40B4-BE49-F238E27FC236}">
              <a16:creationId xmlns:a16="http://schemas.microsoft.com/office/drawing/2014/main" id="{F8382387-03B1-D2A0-023F-4D195D164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18c010dcb6_0_0">
            <a:extLst>
              <a:ext uri="{FF2B5EF4-FFF2-40B4-BE49-F238E27FC236}">
                <a16:creationId xmlns:a16="http://schemas.microsoft.com/office/drawing/2014/main" id="{92090C46-8B1A-86EF-0647-DF4CF82B4C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4" y="115900"/>
            <a:ext cx="10457795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40"/>
              <a:buNone/>
            </a:pPr>
            <a:r>
              <a:rPr lang="pl-PL" sz="3440" noProof="0" dirty="0"/>
              <a:t>Wymagania</a:t>
            </a:r>
            <a:br>
              <a:rPr lang="pl-PL" sz="3440" noProof="0" dirty="0"/>
            </a:br>
            <a:r>
              <a:rPr lang="pl-PL" sz="3440" noProof="0" dirty="0"/>
              <a:t>Procedury (akty prawa wewnętrznego)</a:t>
            </a:r>
          </a:p>
        </p:txBody>
      </p:sp>
      <p:sp>
        <p:nvSpPr>
          <p:cNvPr id="388" name="Google Shape;388;g318c010dcb6_0_0">
            <a:extLst>
              <a:ext uri="{FF2B5EF4-FFF2-40B4-BE49-F238E27FC236}">
                <a16:creationId xmlns:a16="http://schemas.microsoft.com/office/drawing/2014/main" id="{4967A946-9A9D-AB96-3CB2-73F1F8B568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25" y="1436700"/>
            <a:ext cx="107658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0000" lvl="0" indent="-44779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800"/>
              <a:buChar char="►"/>
            </a:pPr>
            <a:r>
              <a:rPr lang="pl-PL" sz="1800" noProof="0" dirty="0"/>
              <a:t>Określenie fundamentów systemu wsparcia:</a:t>
            </a:r>
          </a:p>
          <a:p>
            <a:pPr marL="1087200" lvl="1" indent="-447799">
              <a:spcBef>
                <a:spcPts val="1000"/>
              </a:spcBef>
              <a:buClr>
                <a:srgbClr val="EA3C9E"/>
              </a:buClr>
              <a:buSzPts val="2800"/>
            </a:pPr>
            <a:r>
              <a:rPr lang="pl-PL" sz="1800" noProof="0" dirty="0"/>
              <a:t>Kategorie osób wspieranych i ich role w Uczelni</a:t>
            </a:r>
          </a:p>
          <a:p>
            <a:pPr marL="1087200" lvl="1" indent="-447799">
              <a:spcBef>
                <a:spcPts val="1000"/>
              </a:spcBef>
              <a:buClr>
                <a:srgbClr val="EA3C9E"/>
              </a:buClr>
              <a:buSzPts val="2800"/>
            </a:pPr>
            <a:r>
              <a:rPr lang="pl-PL" sz="1800" noProof="0" dirty="0"/>
              <a:t>Procesy, kompetencje i decyzyjność – w zakresie wsparcia i dostępności</a:t>
            </a:r>
          </a:p>
          <a:p>
            <a:pPr marL="630000" indent="-447799">
              <a:spcBef>
                <a:spcPts val="1000"/>
              </a:spcBef>
              <a:buClr>
                <a:srgbClr val="EA3C9E"/>
              </a:buClr>
              <a:buSzPts val="2800"/>
            </a:pPr>
            <a:r>
              <a:rPr lang="pl-PL" sz="1800" noProof="0" dirty="0"/>
              <a:t>Aktualizacja lub opracowanie kilkunastu aktów prawa wewnętrznego, w tym:</a:t>
            </a:r>
          </a:p>
          <a:p>
            <a:pPr marL="1087200" lvl="1" indent="-447799">
              <a:spcBef>
                <a:spcPts val="1000"/>
              </a:spcBef>
              <a:buClr>
                <a:srgbClr val="EA3C9E"/>
              </a:buClr>
              <a:buSzPts val="2800"/>
            </a:pPr>
            <a:r>
              <a:rPr lang="pl-PL" sz="1800" noProof="0" dirty="0"/>
              <a:t>Statut, Strategia, Regulamin organizacyjny, Regulamin pracy</a:t>
            </a:r>
          </a:p>
          <a:p>
            <a:pPr marL="1087200" lvl="1" indent="-447799">
              <a:spcBef>
                <a:spcPts val="1000"/>
              </a:spcBef>
              <a:buClr>
                <a:srgbClr val="EA3C9E"/>
              </a:buClr>
              <a:buSzPts val="2800"/>
            </a:pPr>
            <a:r>
              <a:rPr lang="pl-PL" sz="1800" noProof="0" dirty="0"/>
              <a:t>Regulamin studiów, Regulamin studiów podyplomowych, Regulamin Uniwersytetu Każdego Wieku, Regulamin praktyk, Regulamin biblioteki</a:t>
            </a:r>
          </a:p>
          <a:p>
            <a:pPr marL="1087200" lvl="1" indent="-447799">
              <a:spcBef>
                <a:spcPts val="1000"/>
              </a:spcBef>
              <a:buClr>
                <a:srgbClr val="EA3C9E"/>
              </a:buClr>
              <a:buSzPts val="2800"/>
            </a:pPr>
            <a:r>
              <a:rPr lang="pl-PL" sz="1800" noProof="0" dirty="0"/>
              <a:t>Regulamin wsparcia, Regulaminy specjalistycznych usług wsparcia</a:t>
            </a:r>
          </a:p>
          <a:p>
            <a:pPr marL="1087200" lvl="1" indent="-447799">
              <a:spcBef>
                <a:spcPts val="1000"/>
              </a:spcBef>
              <a:buClr>
                <a:srgbClr val="EA3C9E"/>
              </a:buClr>
              <a:buSzPts val="2800"/>
            </a:pPr>
            <a:r>
              <a:rPr lang="pl-PL" sz="1800" noProof="0" dirty="0"/>
              <a:t>Procedura dostępności inwestycji, regulacje dotyczące zamówień</a:t>
            </a:r>
          </a:p>
          <a:p>
            <a:pPr marL="630000" lvl="0" indent="-44779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800"/>
              <a:buChar char="►"/>
            </a:pPr>
            <a:r>
              <a:rPr lang="pl-PL" sz="1800" noProof="0" dirty="0"/>
              <a:t>Wdrożenie zaktualizowanych lub nowych procedur</a:t>
            </a:r>
          </a:p>
        </p:txBody>
      </p:sp>
    </p:spTree>
    <p:extLst>
      <p:ext uri="{BB962C8B-B14F-4D97-AF65-F5344CB8AC3E}">
        <p14:creationId xmlns:p14="http://schemas.microsoft.com/office/powerpoint/2010/main" val="3169277173"/>
      </p:ext>
    </p:extLst>
  </p:cSld>
  <p:clrMapOvr>
    <a:masterClrMapping/>
  </p:clrMapOvr>
  <p:transition spd="slow">
    <p:push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>
          <a:extLst>
            <a:ext uri="{FF2B5EF4-FFF2-40B4-BE49-F238E27FC236}">
              <a16:creationId xmlns:a16="http://schemas.microsoft.com/office/drawing/2014/main" id="{F5111B56-266A-8C7C-AAD5-0E20AF7E4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18c010dcb6_0_0">
            <a:extLst>
              <a:ext uri="{FF2B5EF4-FFF2-40B4-BE49-F238E27FC236}">
                <a16:creationId xmlns:a16="http://schemas.microsoft.com/office/drawing/2014/main" id="{5817AB3F-F8A7-20A0-1A5A-0754A4E59D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4" y="115900"/>
            <a:ext cx="11301075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40"/>
              <a:buNone/>
            </a:pPr>
            <a:r>
              <a:rPr lang="pl-PL" sz="3440" noProof="0" dirty="0"/>
              <a:t>Wymagania</a:t>
            </a:r>
            <a:br>
              <a:rPr lang="pl-PL" sz="3440" noProof="0" dirty="0"/>
            </a:br>
            <a:r>
              <a:rPr lang="pl-PL" sz="3300" noProof="0" dirty="0"/>
              <a:t>Dostępność infrastrukturalna i komunikacyjna</a:t>
            </a:r>
          </a:p>
        </p:txBody>
      </p:sp>
      <p:sp>
        <p:nvSpPr>
          <p:cNvPr id="388" name="Google Shape;388;g318c010dcb6_0_0">
            <a:extLst>
              <a:ext uri="{FF2B5EF4-FFF2-40B4-BE49-F238E27FC236}">
                <a16:creationId xmlns:a16="http://schemas.microsoft.com/office/drawing/2014/main" id="{8AD1466E-A6B5-A3C3-3D87-B845594FE7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25" y="1436700"/>
            <a:ext cx="107658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0000" lvl="0" indent="-447799">
              <a:spcBef>
                <a:spcPts val="1000"/>
              </a:spcBef>
              <a:buClr>
                <a:srgbClr val="EA3C9E"/>
              </a:buClr>
              <a:buSzPts val="2800"/>
            </a:pPr>
            <a:r>
              <a:rPr lang="pl-PL" sz="1800" noProof="0" dirty="0"/>
              <a:t>Zapewnienie dostępności zgodnie z Ustawą o zapewnianiu dostępności osobom ze szczególnymi potrzebami</a:t>
            </a:r>
          </a:p>
          <a:p>
            <a:pPr marL="630000" lvl="0" indent="-447799">
              <a:spcBef>
                <a:spcPts val="1000"/>
              </a:spcBef>
              <a:buClr>
                <a:srgbClr val="EA3C9E"/>
              </a:buClr>
              <a:buSzPts val="2800"/>
            </a:pPr>
            <a:r>
              <a:rPr lang="pl-PL" sz="1800" noProof="0" dirty="0"/>
              <a:t>Audyty dostępności budynków (architektoniczne i informacyjno-komunikacyjne) oraz stron i systemów IT (cyfrowe)</a:t>
            </a:r>
          </a:p>
          <a:p>
            <a:pPr marL="630000" lvl="0" indent="-44779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800"/>
              <a:buChar char="►"/>
            </a:pPr>
            <a:r>
              <a:rPr lang="pl-PL" sz="1800" noProof="0" dirty="0"/>
              <a:t>Opublikowanie informacji o stanie dostępności</a:t>
            </a:r>
          </a:p>
          <a:p>
            <a:pPr marL="630000" indent="-447799">
              <a:spcBef>
                <a:spcPts val="1000"/>
              </a:spcBef>
              <a:buClr>
                <a:srgbClr val="EA3C9E"/>
              </a:buClr>
              <a:buSzPts val="2800"/>
            </a:pPr>
            <a:r>
              <a:rPr lang="pl-PL" sz="1800" noProof="0" dirty="0"/>
              <a:t>Opcja: standardy dostępności w 3 obszarach (architektura, cyfrówka, komunikacja)</a:t>
            </a:r>
          </a:p>
          <a:p>
            <a:pPr marL="630000" lvl="0" indent="-44779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800"/>
              <a:buChar char="►"/>
            </a:pPr>
            <a:r>
              <a:rPr lang="pl-PL" sz="1800" noProof="0" dirty="0"/>
              <a:t>Ustalenie priorytetów w zakresie likwidacji barier</a:t>
            </a:r>
          </a:p>
          <a:p>
            <a:pPr marL="630000" lvl="0" indent="-44779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800"/>
              <a:buChar char="►"/>
            </a:pPr>
            <a:r>
              <a:rPr lang="pl-PL" sz="1800" noProof="0" dirty="0"/>
              <a:t>Plany likwidacji barier w 3 wyżej wymienionych obszarach</a:t>
            </a:r>
          </a:p>
          <a:p>
            <a:pPr marL="630000" lvl="0" indent="-44779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800"/>
              <a:buChar char="►"/>
            </a:pPr>
            <a:r>
              <a:rPr lang="pl-PL" sz="1800" noProof="0" dirty="0"/>
              <a:t>Likwidacja wybranych barier, w cyfrówce: strona główna, wsparcie, rekrutacja, BIP</a:t>
            </a:r>
          </a:p>
          <a:p>
            <a:pPr marL="630000" indent="-447799">
              <a:spcBef>
                <a:spcPts val="1000"/>
              </a:spcBef>
              <a:buClr>
                <a:srgbClr val="EA3C9E"/>
              </a:buClr>
              <a:buSzPts val="2800"/>
            </a:pPr>
            <a:r>
              <a:rPr lang="pl-PL" sz="1800" noProof="0" dirty="0"/>
              <a:t>Opcja: wytyczne w zakresie wynajmu budynków</a:t>
            </a:r>
          </a:p>
        </p:txBody>
      </p:sp>
    </p:spTree>
    <p:extLst>
      <p:ext uri="{BB962C8B-B14F-4D97-AF65-F5344CB8AC3E}">
        <p14:creationId xmlns:p14="http://schemas.microsoft.com/office/powerpoint/2010/main" val="3619456081"/>
      </p:ext>
    </p:extLst>
  </p:cSld>
  <p:clrMapOvr>
    <a:masterClrMapping/>
  </p:clrMapOvr>
  <p:transition spd="slow">
    <p:push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>
          <a:extLst>
            <a:ext uri="{FF2B5EF4-FFF2-40B4-BE49-F238E27FC236}">
              <a16:creationId xmlns:a16="http://schemas.microsoft.com/office/drawing/2014/main" id="{C65FA5DF-39E5-5BB3-A3EE-254776FF0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318c010dcb6_0_0">
            <a:extLst>
              <a:ext uri="{FF2B5EF4-FFF2-40B4-BE49-F238E27FC236}">
                <a16:creationId xmlns:a16="http://schemas.microsoft.com/office/drawing/2014/main" id="{CE1CB86E-6241-51F9-197E-128AE87633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4" y="115900"/>
            <a:ext cx="11301075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40"/>
              <a:buNone/>
            </a:pPr>
            <a:r>
              <a:rPr lang="pl-PL" sz="3440" noProof="0" dirty="0"/>
              <a:t>Wymagania</a:t>
            </a:r>
            <a:br>
              <a:rPr lang="pl-PL" sz="3440" noProof="0" dirty="0"/>
            </a:br>
            <a:r>
              <a:rPr lang="pl-PL" sz="3300" noProof="0" dirty="0"/>
              <a:t>Świadomość i szkolenia</a:t>
            </a:r>
          </a:p>
        </p:txBody>
      </p:sp>
      <p:sp>
        <p:nvSpPr>
          <p:cNvPr id="388" name="Google Shape;388;g318c010dcb6_0_0">
            <a:extLst>
              <a:ext uri="{FF2B5EF4-FFF2-40B4-BE49-F238E27FC236}">
                <a16:creationId xmlns:a16="http://schemas.microsoft.com/office/drawing/2014/main" id="{4A306C80-0B17-DB81-539A-04D0D36F121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25" y="1436700"/>
            <a:ext cx="107658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0000" lvl="0" indent="-44779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800"/>
              <a:buChar char="►"/>
            </a:pPr>
            <a:r>
              <a:rPr lang="pl-PL" noProof="0" dirty="0"/>
              <a:t>Szkolenia świadomościowe i merytoryczne</a:t>
            </a:r>
          </a:p>
          <a:p>
            <a:pPr marL="630000" lvl="0" indent="-44779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800"/>
              <a:buChar char="►"/>
            </a:pPr>
            <a:r>
              <a:rPr lang="pl-PL" noProof="0" dirty="0"/>
              <a:t>Przeszkolenie kadry dydaktycznej i administracyjnej</a:t>
            </a:r>
          </a:p>
          <a:p>
            <a:pPr marL="630000" lvl="0" indent="-44779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800"/>
              <a:buChar char="►"/>
            </a:pPr>
            <a:r>
              <a:rPr lang="pl-PL" noProof="0" dirty="0"/>
              <a:t>Objęcie 90 % kadry kierowniczej i 50 % kadry w ogóle</a:t>
            </a:r>
          </a:p>
          <a:p>
            <a:pPr marL="630000" lvl="0" indent="-44779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800"/>
              <a:buChar char="►"/>
            </a:pPr>
            <a:r>
              <a:rPr lang="pl-PL" noProof="0" dirty="0"/>
              <a:t>Szkolenia dla osób </a:t>
            </a:r>
            <a:r>
              <a:rPr lang="pl-PL" noProof="0" dirty="0" err="1"/>
              <a:t>nowozatrudnianych</a:t>
            </a:r>
            <a:r>
              <a:rPr lang="pl-PL" noProof="0" dirty="0"/>
              <a:t> i osób obejmujących stanowiska</a:t>
            </a:r>
          </a:p>
          <a:p>
            <a:pPr marL="630000" lvl="0" indent="-44779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800"/>
              <a:buChar char="►"/>
            </a:pPr>
            <a:r>
              <a:rPr lang="pl-PL" noProof="0" dirty="0"/>
              <a:t>Szkolenia „ludzkie” i e-learningowe</a:t>
            </a:r>
          </a:p>
          <a:p>
            <a:pPr marL="630000" lvl="0" indent="-44779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800"/>
              <a:buChar char="►"/>
            </a:pPr>
            <a:r>
              <a:rPr lang="pl-PL" noProof="0" dirty="0"/>
              <a:t>Opracowanie i wdrożenie długoterminowego planu szkoleń kadry w zakresie dostępności</a:t>
            </a:r>
          </a:p>
        </p:txBody>
      </p:sp>
    </p:spTree>
    <p:extLst>
      <p:ext uri="{BB962C8B-B14F-4D97-AF65-F5344CB8AC3E}">
        <p14:creationId xmlns:p14="http://schemas.microsoft.com/office/powerpoint/2010/main" val="2677281137"/>
      </p:ext>
    </p:extLst>
  </p:cSld>
  <p:clrMapOvr>
    <a:masterClrMapping/>
  </p:clrMapOvr>
  <p:transition spd="slow">
    <p:push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318c010dcb6_0_18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40"/>
              <a:buNone/>
            </a:pPr>
            <a:r>
              <a:rPr lang="pl-PL" sz="4000" noProof="0" dirty="0"/>
              <a:t>Uczelnia po projekcie (1 z 2)</a:t>
            </a:r>
          </a:p>
        </p:txBody>
      </p:sp>
      <p:sp>
        <p:nvSpPr>
          <p:cNvPr id="395" name="Google Shape;395;g318c010dcb6_0_18"/>
          <p:cNvSpPr txBox="1">
            <a:spLocks noGrp="1"/>
          </p:cNvSpPr>
          <p:nvPr>
            <p:ph type="body" idx="1"/>
          </p:nvPr>
        </p:nvSpPr>
        <p:spPr>
          <a:xfrm>
            <a:off x="677325" y="1436700"/>
            <a:ext cx="107658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0000" marR="0" lvl="0" indent="-44779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800"/>
              <a:buChar char="►"/>
            </a:pPr>
            <a:r>
              <a:rPr lang="pl-PL" sz="2300" noProof="0" dirty="0"/>
              <a:t>Świadomość kadry kierowniczej, kompetencje całej kadry</a:t>
            </a:r>
          </a:p>
          <a:p>
            <a:pPr marL="630000" marR="0" lvl="0" indent="-44779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800"/>
              <a:buChar char="►"/>
            </a:pPr>
            <a:r>
              <a:rPr lang="pl-PL" sz="2300" noProof="0" dirty="0"/>
              <a:t>Dedykowana struktura na rzecz dostępności z odpowiednimi kompetencjami</a:t>
            </a:r>
          </a:p>
          <a:p>
            <a:pPr marL="630000" marR="0" lvl="0" indent="-44779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800"/>
              <a:buChar char="►"/>
            </a:pPr>
            <a:r>
              <a:rPr lang="pl-PL" sz="2300" noProof="0" dirty="0"/>
              <a:t>Zadania dotyczące dostępności przypisane wszystkim jednostkom</a:t>
            </a:r>
          </a:p>
          <a:p>
            <a:pPr marL="630000" marR="0" lvl="0" indent="-44779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800"/>
              <a:buChar char="►"/>
            </a:pPr>
            <a:r>
              <a:rPr lang="pl-PL" sz="2300" noProof="0" dirty="0"/>
              <a:t>Dostępność wdrożona do (wszystkich) procesów i procedur</a:t>
            </a:r>
          </a:p>
          <a:p>
            <a:pPr marL="630000" marR="0" lvl="0" indent="-44779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800"/>
              <a:buChar char="►"/>
            </a:pPr>
            <a:r>
              <a:rPr lang="pl-PL" sz="2300" noProof="0" dirty="0"/>
              <a:t>Dostępność procesu kształcenia</a:t>
            </a:r>
          </a:p>
          <a:p>
            <a:pPr marL="630000" indent="-447799">
              <a:spcBef>
                <a:spcPts val="1000"/>
              </a:spcBef>
              <a:buClr>
                <a:srgbClr val="EA3C9E"/>
              </a:buClr>
              <a:buSzPts val="2800"/>
            </a:pPr>
            <a:r>
              <a:rPr lang="pl-PL" sz="2300" noProof="0" dirty="0"/>
              <a:t>Dostępność materiałów dydaktycznych</a:t>
            </a:r>
          </a:p>
          <a:p>
            <a:pPr marL="630000" marR="0" lvl="0" indent="-44779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800"/>
              <a:buChar char="►"/>
            </a:pPr>
            <a:r>
              <a:rPr lang="pl-PL" sz="2300" noProof="0" dirty="0"/>
              <a:t>Szeroki, otwarty i stale rozwijany katalog form wsparcia</a:t>
            </a:r>
          </a:p>
        </p:txBody>
      </p:sp>
    </p:spTree>
  </p:cSld>
  <p:clrMapOvr>
    <a:masterClrMapping/>
  </p:clrMapOvr>
  <p:transition spd="slow">
    <p:push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19638e2e7d_0_54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40"/>
              <a:buNone/>
            </a:pPr>
            <a:r>
              <a:rPr lang="pl-PL" sz="4000" noProof="0" dirty="0"/>
              <a:t>Uczelnia po projekcie (2 z 2)</a:t>
            </a:r>
            <a:endParaRPr lang="pl-PL" sz="4400" noProof="0" dirty="0"/>
          </a:p>
        </p:txBody>
      </p:sp>
      <p:sp>
        <p:nvSpPr>
          <p:cNvPr id="402" name="Google Shape;402;g319638e2e7d_0_54"/>
          <p:cNvSpPr txBox="1">
            <a:spLocks noGrp="1"/>
          </p:cNvSpPr>
          <p:nvPr>
            <p:ph type="body" idx="1"/>
          </p:nvPr>
        </p:nvSpPr>
        <p:spPr>
          <a:xfrm>
            <a:off x="677325" y="1436700"/>
            <a:ext cx="107658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630000" indent="-447799">
              <a:spcBef>
                <a:spcPts val="1000"/>
              </a:spcBef>
              <a:buClr>
                <a:srgbClr val="EA3C9E"/>
              </a:buClr>
              <a:buSzPts val="2800"/>
            </a:pPr>
            <a:r>
              <a:rPr lang="pl-PL" sz="2800" noProof="0" dirty="0"/>
              <a:t>Poprawa dostępności architektonicznej i</a:t>
            </a:r>
            <a:r>
              <a:rPr lang="pl-PL" noProof="0" dirty="0"/>
              <a:t> </a:t>
            </a:r>
            <a:r>
              <a:rPr lang="pl-PL" sz="2800" noProof="0" dirty="0"/>
              <a:t>informacyjno</a:t>
            </a:r>
            <a:r>
              <a:rPr lang="pl-PL" noProof="0" dirty="0"/>
              <a:t>‑</a:t>
            </a:r>
            <a:r>
              <a:rPr lang="pl-PL" sz="2800" noProof="0" dirty="0"/>
              <a:t>komunikacyjnej</a:t>
            </a:r>
          </a:p>
          <a:p>
            <a:pPr marL="630000" marR="0" lvl="0" indent="-44779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800"/>
              <a:buChar char="►"/>
            </a:pPr>
            <a:r>
              <a:rPr lang="pl-PL" sz="2800" noProof="0" dirty="0"/>
              <a:t>Dostępność cyfrowa najważniejszych stron i systemów informatycznych</a:t>
            </a:r>
          </a:p>
          <a:p>
            <a:pPr marL="630000" marR="0" lvl="0" indent="-44779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800"/>
              <a:buChar char="►"/>
            </a:pPr>
            <a:r>
              <a:rPr lang="pl-PL" sz="2800" noProof="0" dirty="0"/>
              <a:t>Dostępność obowiązkowa w procesie inwestycyjnym</a:t>
            </a:r>
          </a:p>
          <a:p>
            <a:pPr marL="630000" marR="0" lvl="0" indent="-44779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800"/>
              <a:buChar char="►"/>
            </a:pPr>
            <a:r>
              <a:rPr lang="pl-PL" sz="2800" noProof="0" dirty="0"/>
              <a:t>Dostępność wdrożona w procesy zakupowe</a:t>
            </a:r>
          </a:p>
          <a:p>
            <a:pPr marL="630000" marR="0" lvl="0" indent="-44779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800"/>
              <a:buChar char="►"/>
            </a:pPr>
            <a:r>
              <a:rPr lang="pl-PL" sz="2800" b="1" noProof="0" dirty="0"/>
              <a:t>Dostępność w DNA Uczelni!</a:t>
            </a:r>
          </a:p>
          <a:p>
            <a:pPr marL="630000" marR="0" lvl="0" indent="-44779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800"/>
              <a:buChar char="►"/>
            </a:pPr>
            <a:r>
              <a:rPr lang="pl-PL" sz="2800" b="1" noProof="0" dirty="0"/>
              <a:t>Od teraz do końca świata – bo to się opłaca!</a:t>
            </a:r>
          </a:p>
        </p:txBody>
      </p:sp>
    </p:spTree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18c010dcb6_0_24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EA3C9E"/>
              </a:buClr>
            </a:pPr>
            <a:r>
              <a:rPr lang="pl-PL" noProof="0" dirty="0"/>
              <a:t>Dostępność </a:t>
            </a:r>
            <a:br>
              <a:rPr lang="pl-PL" noProof="0" dirty="0"/>
            </a:br>
            <a:r>
              <a:rPr lang="pl-PL" noProof="0" dirty="0"/>
              <a:t>– rozwój technologii</a:t>
            </a:r>
          </a:p>
        </p:txBody>
      </p:sp>
      <p:sp>
        <p:nvSpPr>
          <p:cNvPr id="191" name="Google Shape;191;g318c010dcb6_0_24"/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55600" indent="-349250">
              <a:buSzPts val="2800"/>
              <a:defRPr/>
            </a:pPr>
            <a:r>
              <a:rPr lang="pl-PL" sz="2700" noProof="0" dirty="0">
                <a:solidFill>
                  <a:srgbClr val="000000"/>
                </a:solidFill>
              </a:rPr>
              <a:t>Wiele technologii uznawanych dziś za standard powstało z myślą o osobach z niepełnosprawnościami</a:t>
            </a:r>
          </a:p>
          <a:p>
            <a:pPr marL="355600" indent="-349250">
              <a:buSzPts val="2800"/>
              <a:defRPr/>
            </a:pPr>
            <a:r>
              <a:rPr lang="pl-PL" sz="2700" noProof="0" dirty="0">
                <a:solidFill>
                  <a:srgbClr val="000000"/>
                </a:solidFill>
              </a:rPr>
              <a:t>Odpowiedź na realne potrzeby użytkowników</a:t>
            </a:r>
            <a:endParaRPr lang="pl-PL" sz="2700" noProof="0" dirty="0"/>
          </a:p>
          <a:p>
            <a:pPr marL="355600" indent="-349250">
              <a:buSzPts val="2800"/>
              <a:defRPr/>
            </a:pPr>
            <a:r>
              <a:rPr lang="pl-PL" sz="2700" noProof="0" dirty="0">
                <a:solidFill>
                  <a:srgbClr val="000000"/>
                </a:solidFill>
              </a:rPr>
              <a:t>Zaprojektowane uniwersalnie</a:t>
            </a:r>
          </a:p>
          <a:p>
            <a:pPr marL="355600" indent="-349250">
              <a:buSzPts val="2800"/>
              <a:defRPr/>
            </a:pPr>
            <a:r>
              <a:rPr lang="pl-PL" sz="2700" noProof="0" dirty="0">
                <a:solidFill>
                  <a:srgbClr val="000000"/>
                </a:solidFill>
              </a:rPr>
              <a:t>Użyteczne w znacznie szerszym kontekście niż pierwotnie zakładano – uniwersalnie, dla wszystkich</a:t>
            </a:r>
            <a:endParaRPr lang="pl-PL" sz="2700" noProof="0" dirty="0"/>
          </a:p>
        </p:txBody>
      </p:sp>
    </p:spTree>
  </p:cSld>
  <p:clrMapOvr>
    <a:masterClrMapping/>
  </p:clrMapOvr>
  <p:transition spd="slow">
    <p:push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"/>
          <p:cNvSpPr txBox="1">
            <a:spLocks noGrp="1"/>
          </p:cNvSpPr>
          <p:nvPr>
            <p:ph type="title"/>
          </p:nvPr>
        </p:nvSpPr>
        <p:spPr>
          <a:xfrm>
            <a:off x="677335" y="2700867"/>
            <a:ext cx="8596800" cy="18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pl-PL" noProof="0" dirty="0"/>
              <a:t>Fundamenty systemu wsparcia</a:t>
            </a:r>
          </a:p>
        </p:txBody>
      </p:sp>
      <p:sp>
        <p:nvSpPr>
          <p:cNvPr id="325" name="Google Shape;325;p1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800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lang="pl-PL" noProof="0" dirty="0"/>
          </a:p>
        </p:txBody>
      </p:sp>
    </p:spTree>
  </p:cSld>
  <p:clrMapOvr>
    <a:masterClrMapping/>
  </p:clrMapOvr>
  <p:transition spd="slow">
    <p:push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19638e2e7d_0_6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95523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40"/>
              <a:buNone/>
            </a:pPr>
            <a:r>
              <a:rPr lang="pl-PL" sz="4040" noProof="0" dirty="0"/>
              <a:t>Kwestie do ustalenia</a:t>
            </a:r>
          </a:p>
        </p:txBody>
      </p:sp>
      <p:sp>
        <p:nvSpPr>
          <p:cNvPr id="332" name="Google Shape;332;g319638e2e7d_0_6"/>
          <p:cNvSpPr txBox="1">
            <a:spLocks noGrp="1"/>
          </p:cNvSpPr>
          <p:nvPr>
            <p:ph type="body" idx="1"/>
          </p:nvPr>
        </p:nvSpPr>
        <p:spPr>
          <a:xfrm>
            <a:off x="677325" y="1436700"/>
            <a:ext cx="107658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30000" lvl="0" indent="-44144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700"/>
              <a:buChar char="►"/>
            </a:pPr>
            <a:r>
              <a:rPr lang="pl-PL" sz="2800" noProof="0" dirty="0"/>
              <a:t>Wspierane osoby</a:t>
            </a:r>
          </a:p>
          <a:p>
            <a:pPr marL="630000" lvl="0" indent="-44144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700"/>
              <a:buChar char="►"/>
            </a:pPr>
            <a:r>
              <a:rPr lang="pl-PL" sz="2800" noProof="0" dirty="0"/>
              <a:t>Zaangażowane jednostki</a:t>
            </a:r>
          </a:p>
          <a:p>
            <a:pPr marL="630000" lvl="0" indent="-44144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700"/>
              <a:buChar char="►"/>
            </a:pPr>
            <a:r>
              <a:rPr lang="pl-PL" sz="2800" noProof="0" dirty="0"/>
              <a:t>Rola i zadania jednostki do spraw dostępności i pozostałych jednostek</a:t>
            </a:r>
          </a:p>
          <a:p>
            <a:pPr marL="630000" lvl="0" indent="-44144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700"/>
              <a:buChar char="►"/>
            </a:pPr>
            <a:r>
              <a:rPr lang="pl-PL" sz="2800" noProof="0" dirty="0"/>
              <a:t>Struktura na rzecz dostępności</a:t>
            </a:r>
          </a:p>
          <a:p>
            <a:pPr marL="630000" marR="0" lvl="0" indent="-44144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700"/>
              <a:buChar char="►"/>
            </a:pPr>
            <a:r>
              <a:rPr lang="pl-PL" sz="2800" noProof="0" dirty="0"/>
              <a:t>Jednostki przetwarzające dane szczególne</a:t>
            </a:r>
          </a:p>
          <a:p>
            <a:pPr marL="630000" marR="0" lvl="0" indent="-44144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700"/>
              <a:buChar char="►"/>
            </a:pPr>
            <a:r>
              <a:rPr lang="pl-PL" sz="2800" noProof="0" dirty="0"/>
              <a:t>Proces decyzyjny</a:t>
            </a:r>
          </a:p>
        </p:txBody>
      </p:sp>
    </p:spTree>
  </p:cSld>
  <p:clrMapOvr>
    <a:masterClrMapping/>
  </p:clrMapOvr>
  <p:transition spd="slow">
    <p:push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19638e2e7d_0_12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95523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40"/>
              <a:buNone/>
            </a:pPr>
            <a:r>
              <a:rPr lang="pl-PL" sz="4000" noProof="0" dirty="0"/>
              <a:t>Wspierane osoby (1 z 2)</a:t>
            </a:r>
          </a:p>
        </p:txBody>
      </p:sp>
      <p:sp>
        <p:nvSpPr>
          <p:cNvPr id="339" name="Google Shape;339;g319638e2e7d_0_12"/>
          <p:cNvSpPr txBox="1">
            <a:spLocks noGrp="1"/>
          </p:cNvSpPr>
          <p:nvPr>
            <p:ph type="body" idx="1"/>
          </p:nvPr>
        </p:nvSpPr>
        <p:spPr>
          <a:xfrm>
            <a:off x="677324" y="1436700"/>
            <a:ext cx="10935555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0000" lvl="0" indent="-441449">
              <a:spcBef>
                <a:spcPts val="1000"/>
              </a:spcBef>
              <a:buClr>
                <a:srgbClr val="EA3C9E"/>
              </a:buClr>
              <a:buSzPts val="2700"/>
            </a:pPr>
            <a:r>
              <a:rPr lang="pl-PL" sz="2000" noProof="0" dirty="0"/>
              <a:t>Zakazana jest jakakolwiek dyskryminacja  jakiejkolwiek grupy osób występującej w Uczelni</a:t>
            </a:r>
          </a:p>
          <a:p>
            <a:pPr marL="630000" indent="-441449">
              <a:spcBef>
                <a:spcPts val="1000"/>
              </a:spcBef>
              <a:buClr>
                <a:srgbClr val="EA3C9E"/>
              </a:buClr>
              <a:buSzPts val="2700"/>
            </a:pPr>
            <a:r>
              <a:rPr lang="pl-PL" sz="2000" noProof="0" dirty="0"/>
              <a:t>Zakres osób objętych wsparciem (systemowo i w ramach Projektu): wszystkie osoby, które mogą potrzebować wsparcie – to jest osoby ze szczególnymi potrzebami (w tym osoby z niepełnosprawnościami) </a:t>
            </a:r>
            <a:br>
              <a:rPr lang="pl-PL" sz="2000" noProof="0" dirty="0"/>
            </a:br>
            <a:r>
              <a:rPr lang="pl-PL" sz="2000" noProof="0" dirty="0"/>
              <a:t>– zgodnie z obowiązującymi przepisami oraz dokumentacją konkursową i projektową</a:t>
            </a:r>
          </a:p>
          <a:p>
            <a:pPr marL="630000" indent="-441449">
              <a:spcBef>
                <a:spcPts val="1000"/>
              </a:spcBef>
              <a:buClr>
                <a:srgbClr val="EA3C9E"/>
              </a:buClr>
              <a:buSzPts val="2700"/>
            </a:pPr>
            <a:r>
              <a:rPr lang="pl-PL" sz="2000" noProof="0" dirty="0"/>
              <a:t>Jednocześnie na poziomie procedur (aktów prawa wewnętrznego Uczelni), w zależności od kontekstu, można odnosić się szerzej – w ogóle do wszystkich osób (na przykład w zakresie prawa do równych szans i niedyskryminacji)</a:t>
            </a:r>
          </a:p>
        </p:txBody>
      </p:sp>
    </p:spTree>
  </p:cSld>
  <p:clrMapOvr>
    <a:masterClrMapping/>
  </p:clrMapOvr>
  <p:transition spd="slow">
    <p:push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>
          <a:extLst>
            <a:ext uri="{FF2B5EF4-FFF2-40B4-BE49-F238E27FC236}">
              <a16:creationId xmlns:a16="http://schemas.microsoft.com/office/drawing/2014/main" id="{D4BF600F-A706-7B25-CBD7-C2B083FAB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19638e2e7d_0_12">
            <a:extLst>
              <a:ext uri="{FF2B5EF4-FFF2-40B4-BE49-F238E27FC236}">
                <a16:creationId xmlns:a16="http://schemas.microsoft.com/office/drawing/2014/main" id="{F4CE6A05-3B9D-29D5-B92B-BF47ABB73C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95523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40"/>
              <a:buNone/>
            </a:pPr>
            <a:r>
              <a:rPr lang="pl-PL" sz="4000" noProof="0" dirty="0"/>
              <a:t>Wspierane osoby (2 z 2)</a:t>
            </a:r>
          </a:p>
        </p:txBody>
      </p:sp>
      <p:sp>
        <p:nvSpPr>
          <p:cNvPr id="339" name="Google Shape;339;g319638e2e7d_0_12">
            <a:extLst>
              <a:ext uri="{FF2B5EF4-FFF2-40B4-BE49-F238E27FC236}">
                <a16:creationId xmlns:a16="http://schemas.microsoft.com/office/drawing/2014/main" id="{6609376E-D333-D98C-E7A1-322B40CF87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24" y="1436700"/>
            <a:ext cx="10935555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pl-PL" sz="2000" noProof="0" dirty="0"/>
              <a:t>W kontekście Uczelni wsparcie i dostępność muszą obejmować wszystkie role, w jakich mogą występować dowolne osoby:</a:t>
            </a:r>
          </a:p>
          <a:p>
            <a:pPr lvl="1"/>
            <a:r>
              <a:rPr lang="pl-PL" noProof="0" dirty="0"/>
              <a:t>Osoba kształcące się i osoby kandydujące – niezależnie od formy kształcenia w Uczelni (studia, Szkoła Doktorska w Politechnice Lubelskiej, studia podyplomowe, kursy dla osób kandydujących, kursy komercyjne, uniwersytety dziecięce itp.)</a:t>
            </a:r>
          </a:p>
          <a:p>
            <a:pPr lvl="1"/>
            <a:r>
              <a:rPr lang="pl-PL" noProof="0" dirty="0"/>
              <a:t>Osoby zatrudnione – niezależnie od rodzaju wykonywanych zadań (kadra naukowa, dydaktyczna, administracyjna, techniczna itp.) oraz podstawy i formy zatrudnienia itp.</a:t>
            </a:r>
          </a:p>
          <a:p>
            <a:pPr lvl="1"/>
            <a:r>
              <a:rPr lang="pl-PL" noProof="0" dirty="0"/>
              <a:t>Otoczenie Uczelni – w szczególności osoby uczestniczące w wydarzeniach, osoby odwiedzające Uczelnię</a:t>
            </a:r>
          </a:p>
          <a:p>
            <a:pPr marL="630000" indent="-441449">
              <a:spcBef>
                <a:spcPts val="1000"/>
              </a:spcBef>
              <a:buClr>
                <a:srgbClr val="EA3C9E"/>
              </a:buClr>
              <a:buSzPts val="2700"/>
            </a:pPr>
            <a:endParaRPr lang="pl-PL" sz="2000" noProof="0" dirty="0"/>
          </a:p>
        </p:txBody>
      </p:sp>
    </p:spTree>
    <p:extLst>
      <p:ext uri="{BB962C8B-B14F-4D97-AF65-F5344CB8AC3E}">
        <p14:creationId xmlns:p14="http://schemas.microsoft.com/office/powerpoint/2010/main" val="555092358"/>
      </p:ext>
    </p:extLst>
  </p:cSld>
  <p:clrMapOvr>
    <a:masterClrMapping/>
  </p:clrMapOvr>
  <p:transition spd="slow">
    <p:push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19638e2e7d_0_18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95523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40"/>
              <a:buNone/>
            </a:pPr>
            <a:r>
              <a:rPr lang="pl-PL" noProof="0" dirty="0"/>
              <a:t>Zaangażowane jednostki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40"/>
              <a:buNone/>
            </a:pPr>
            <a:r>
              <a:rPr lang="pl-PL" noProof="0" dirty="0"/>
              <a:t>Rola i zadania jednostek (1 z 2)</a:t>
            </a:r>
          </a:p>
        </p:txBody>
      </p:sp>
      <p:sp>
        <p:nvSpPr>
          <p:cNvPr id="346" name="Google Shape;346;g319638e2e7d_0_18"/>
          <p:cNvSpPr txBox="1">
            <a:spLocks noGrp="1"/>
          </p:cNvSpPr>
          <p:nvPr>
            <p:ph type="body" idx="1"/>
          </p:nvPr>
        </p:nvSpPr>
        <p:spPr>
          <a:xfrm>
            <a:off x="677325" y="1436700"/>
            <a:ext cx="107658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630000" indent="-441449">
              <a:lnSpc>
                <a:spcPct val="160000"/>
              </a:lnSpc>
              <a:spcBef>
                <a:spcPts val="1000"/>
              </a:spcBef>
              <a:buClr>
                <a:srgbClr val="EA3C9E"/>
              </a:buClr>
              <a:buSzPts val="2700"/>
            </a:pPr>
            <a:r>
              <a:rPr lang="pl-PL" sz="2800" noProof="0" dirty="0"/>
              <a:t>Za zapewnienie dostępności </a:t>
            </a:r>
            <a:r>
              <a:rPr lang="pl-PL" sz="2800" b="1" noProof="0" dirty="0"/>
              <a:t>odpowiadają wszystkie jednostki organizacyjne i kadra Uczelni</a:t>
            </a:r>
            <a:r>
              <a:rPr lang="pl-PL" sz="2800" noProof="0" dirty="0"/>
              <a:t> (na przykład za</a:t>
            </a:r>
            <a:r>
              <a:rPr lang="pl-PL" noProof="0" dirty="0"/>
              <a:t> </a:t>
            </a:r>
            <a:r>
              <a:rPr lang="pl-PL" sz="2800" noProof="0" dirty="0"/>
              <a:t>dostępność kształcenia na danym kierunku odpowiada dany wydział, dziekan oraz osoby prowadzące zajęcia) – analogicznie jak w przypadku ochrony danych osobowych</a:t>
            </a:r>
          </a:p>
          <a:p>
            <a:pPr marL="630000" indent="-441449">
              <a:lnSpc>
                <a:spcPct val="160000"/>
              </a:lnSpc>
              <a:spcBef>
                <a:spcPts val="1000"/>
              </a:spcBef>
              <a:buClr>
                <a:srgbClr val="EA3C9E"/>
              </a:buClr>
              <a:buSzPts val="2700"/>
            </a:pPr>
            <a:r>
              <a:rPr lang="pl-PL" sz="2800" b="1" noProof="0" dirty="0"/>
              <a:t>Zespół do spraw Dostępności</a:t>
            </a:r>
            <a:r>
              <a:rPr lang="pl-PL" sz="2800" noProof="0" dirty="0"/>
              <a:t> – </a:t>
            </a:r>
            <a:r>
              <a:rPr lang="pl-PL" sz="2800" b="1" noProof="0" dirty="0"/>
              <a:t>koordynacja strategiczna</a:t>
            </a:r>
            <a:r>
              <a:rPr lang="pl-PL" sz="2800" noProof="0" dirty="0"/>
              <a:t> w zakresie wsparcia i dostępności, analizowanie, opiniowanie lub zatwierdzanie efektów wypracowanych przez CEWON lub inne jednostki organizacyjne, inicjowanie i aktualizacja procedur</a:t>
            </a:r>
          </a:p>
        </p:txBody>
      </p:sp>
    </p:spTree>
  </p:cSld>
  <p:clrMapOvr>
    <a:masterClrMapping/>
  </p:clrMapOvr>
  <p:transition spd="slow">
    <p:push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>
          <a:extLst>
            <a:ext uri="{FF2B5EF4-FFF2-40B4-BE49-F238E27FC236}">
              <a16:creationId xmlns:a16="http://schemas.microsoft.com/office/drawing/2014/main" id="{0115DCDE-02A1-D6D5-BF38-11041E204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319638e2e7d_0_18">
            <a:extLst>
              <a:ext uri="{FF2B5EF4-FFF2-40B4-BE49-F238E27FC236}">
                <a16:creationId xmlns:a16="http://schemas.microsoft.com/office/drawing/2014/main" id="{0B9881B7-2AB7-91C5-DE3B-6FE3D4499AF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95523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40"/>
              <a:buNone/>
            </a:pPr>
            <a:r>
              <a:rPr lang="pl-PL" noProof="0" dirty="0"/>
              <a:t>Zaangażowane jednostki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40"/>
              <a:buNone/>
            </a:pPr>
            <a:r>
              <a:rPr lang="pl-PL" noProof="0" dirty="0"/>
              <a:t>Rola i zadania jednostek (2 z 2)</a:t>
            </a:r>
          </a:p>
        </p:txBody>
      </p:sp>
      <p:sp>
        <p:nvSpPr>
          <p:cNvPr id="346" name="Google Shape;346;g319638e2e7d_0_18">
            <a:extLst>
              <a:ext uri="{FF2B5EF4-FFF2-40B4-BE49-F238E27FC236}">
                <a16:creationId xmlns:a16="http://schemas.microsoft.com/office/drawing/2014/main" id="{AE608029-0D45-5DD2-1E4D-B17F66AC7A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25" y="1426540"/>
            <a:ext cx="107658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0000" lvl="1" indent="-441449">
              <a:lnSpc>
                <a:spcPct val="170000"/>
              </a:lnSpc>
              <a:buClr>
                <a:srgbClr val="EA3C9E"/>
              </a:buClr>
              <a:buSzPts val="2700"/>
            </a:pPr>
            <a:r>
              <a:rPr lang="pl-PL" sz="1800" b="1" noProof="0" dirty="0"/>
              <a:t>CEWON</a:t>
            </a:r>
            <a:r>
              <a:rPr lang="pl-PL" sz="1800" noProof="0" dirty="0"/>
              <a:t> – </a:t>
            </a:r>
            <a:r>
              <a:rPr lang="pl-PL" sz="1800" b="1" noProof="0" dirty="0"/>
              <a:t>operacyjna koordynacja</a:t>
            </a:r>
            <a:r>
              <a:rPr lang="pl-PL" sz="1800" noProof="0" dirty="0"/>
              <a:t> w zakresie wsparcia i dostępności, wsparcie pozostałych jednostek i kadry – analogicznie jak w przypadku ochrony danych osobowych</a:t>
            </a:r>
          </a:p>
          <a:p>
            <a:pPr marL="630000" lvl="1" indent="-441449">
              <a:lnSpc>
                <a:spcPct val="170000"/>
              </a:lnSpc>
              <a:buClr>
                <a:srgbClr val="EA3C9E"/>
              </a:buClr>
              <a:buSzPts val="2700"/>
            </a:pPr>
            <a:r>
              <a:rPr lang="pl-PL" sz="1800" b="1" noProof="0" dirty="0"/>
              <a:t>CEWON</a:t>
            </a:r>
            <a:r>
              <a:rPr lang="pl-PL" sz="1800" noProof="0" dirty="0"/>
              <a:t> – także </a:t>
            </a:r>
            <a:r>
              <a:rPr lang="pl-PL" sz="1800" b="1" noProof="0" dirty="0"/>
              <a:t>realizacja wybranych usług</a:t>
            </a:r>
            <a:r>
              <a:rPr lang="pl-PL" sz="1800" noProof="0" dirty="0"/>
              <a:t>, których decentralizacja nie byłaby efektywna kosztowo lub organizacyjnie – na przykład: tłumaczenie na Polski Język Migowy (PJM), adaptacja materiałów do postaci dostępnej dla urządzeń brajlowskich</a:t>
            </a:r>
          </a:p>
          <a:p>
            <a:pPr marL="630000" lvl="1" indent="-441449">
              <a:lnSpc>
                <a:spcPct val="170000"/>
              </a:lnSpc>
              <a:buClr>
                <a:srgbClr val="EA3C9E"/>
              </a:buClr>
              <a:buSzPts val="2700"/>
            </a:pPr>
            <a:r>
              <a:rPr lang="pl-PL" sz="1800" b="1" noProof="0" dirty="0"/>
              <a:t>CEWON</a:t>
            </a:r>
            <a:r>
              <a:rPr lang="pl-PL" sz="1800" noProof="0" dirty="0"/>
              <a:t> – także </a:t>
            </a:r>
            <a:r>
              <a:rPr lang="pl-PL" sz="1800" b="1" noProof="0" dirty="0"/>
              <a:t>udział w procesie decyzyjnym</a:t>
            </a:r>
          </a:p>
          <a:p>
            <a:pPr marL="630000" indent="-441449">
              <a:lnSpc>
                <a:spcPct val="170000"/>
              </a:lnSpc>
              <a:buClr>
                <a:srgbClr val="EA3C9E"/>
              </a:buClr>
              <a:buSzPts val="2700"/>
            </a:pPr>
            <a:r>
              <a:rPr lang="pl-PL" sz="1800" b="1" noProof="0" dirty="0"/>
              <a:t>Liderzy dostępności w jednostkach organizacyjnych</a:t>
            </a:r>
            <a:r>
              <a:rPr lang="pl-PL" sz="1800" noProof="0" dirty="0"/>
              <a:t> – pierwsza linia wsparcia i konsultacji w jednostce, lokalne centra kompetencyjne, działania koordynacyjne i wdrożeniowe w obrębie jednostek</a:t>
            </a:r>
          </a:p>
        </p:txBody>
      </p:sp>
    </p:spTree>
    <p:extLst>
      <p:ext uri="{BB962C8B-B14F-4D97-AF65-F5344CB8AC3E}">
        <p14:creationId xmlns:p14="http://schemas.microsoft.com/office/powerpoint/2010/main" val="3559449778"/>
      </p:ext>
    </p:extLst>
  </p:cSld>
  <p:clrMapOvr>
    <a:masterClrMapping/>
  </p:clrMapOvr>
  <p:transition spd="slow">
    <p:push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19638e2e7d_0_36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95523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40"/>
              <a:buNone/>
            </a:pPr>
            <a:r>
              <a:rPr lang="pl-PL" noProof="0" dirty="0"/>
              <a:t>Jednostki przetwarzające dane szczegółowe</a:t>
            </a:r>
          </a:p>
        </p:txBody>
      </p:sp>
      <p:sp>
        <p:nvSpPr>
          <p:cNvPr id="360" name="Google Shape;360;g319638e2e7d_0_36"/>
          <p:cNvSpPr txBox="1">
            <a:spLocks noGrp="1"/>
          </p:cNvSpPr>
          <p:nvPr>
            <p:ph type="body" idx="1"/>
          </p:nvPr>
        </p:nvSpPr>
        <p:spPr>
          <a:xfrm>
            <a:off x="677325" y="1436700"/>
            <a:ext cx="107658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30000" lvl="0" indent="-39699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000"/>
              <a:buChar char="►"/>
            </a:pPr>
            <a:r>
              <a:rPr lang="pl-PL" sz="2000" noProof="0" dirty="0"/>
              <a:t>Zasada minimalizacji danych</a:t>
            </a:r>
          </a:p>
          <a:p>
            <a:pPr marL="630000" lvl="0" indent="-39699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000"/>
              <a:buChar char="►"/>
            </a:pPr>
            <a:r>
              <a:rPr lang="pl-PL" sz="2000" noProof="0" dirty="0"/>
              <a:t>Czy orzeczenia i dokumentację dotyczącą stanu zdrowia przetwarzamy w wielu jednostkach? Czy w pojedynczej jednostce (jak Biuro)?</a:t>
            </a:r>
          </a:p>
          <a:p>
            <a:pPr marL="630000" lvl="0" indent="-39699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000"/>
              <a:buChar char="►"/>
            </a:pPr>
            <a:r>
              <a:rPr lang="pl-PL" sz="2000" noProof="0" dirty="0"/>
              <a:t>Kto określa, czy i o ile powinien zostać wydłużony egzamin?</a:t>
            </a:r>
          </a:p>
          <a:p>
            <a:pPr marL="630000" lvl="0" indent="-39699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000"/>
              <a:buChar char="►"/>
            </a:pPr>
            <a:r>
              <a:rPr lang="pl-PL" sz="2000" noProof="0" dirty="0"/>
              <a:t>Czy komisja stypendialna materialnych musi znać rodzaj niepełnosprawności?</a:t>
            </a:r>
          </a:p>
          <a:p>
            <a:pPr marL="630000" lvl="0" indent="-39699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000"/>
              <a:buChar char="►"/>
            </a:pPr>
            <a:r>
              <a:rPr lang="pl-PL" sz="2000" noProof="0" dirty="0"/>
              <a:t>Czy dziekan musi przyznawać wszystkie formy wsparcia? Czy się zna na tym?</a:t>
            </a:r>
          </a:p>
          <a:p>
            <a:pPr marL="630000" lvl="0" indent="-39699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000"/>
              <a:buChar char="►"/>
            </a:pPr>
            <a:r>
              <a:rPr lang="pl-PL" sz="2000" noProof="0" dirty="0"/>
              <a:t>Czy osoba prowadząca zajęcia musi znać rodzaj niepełnosprawności? Po co?</a:t>
            </a:r>
          </a:p>
          <a:p>
            <a:pPr marL="630000" lvl="0" indent="-39699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000"/>
              <a:buChar char="►"/>
            </a:pPr>
            <a:r>
              <a:rPr lang="pl-PL" sz="2000" noProof="0" dirty="0"/>
              <a:t>Czy dane szczególne (dokumentacja medyczna) muszą być w teczce akt osobowych studenta?</a:t>
            </a:r>
          </a:p>
        </p:txBody>
      </p:sp>
    </p:spTree>
  </p:cSld>
  <p:clrMapOvr>
    <a:masterClrMapping/>
  </p:clrMapOvr>
  <p:transition spd="slow">
    <p:push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19638e2e7d_0_42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33795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3240"/>
            </a:pPr>
            <a:r>
              <a:rPr lang="pl-PL" sz="3400" noProof="0" dirty="0"/>
              <a:t>Przetwarzanie danych szczególnych dotyczących stanu zdrowia</a:t>
            </a:r>
          </a:p>
        </p:txBody>
      </p:sp>
      <p:sp>
        <p:nvSpPr>
          <p:cNvPr id="367" name="Google Shape;367;g319638e2e7d_0_42"/>
          <p:cNvSpPr txBox="1">
            <a:spLocks noGrp="1"/>
          </p:cNvSpPr>
          <p:nvPr>
            <p:ph type="body" idx="1"/>
          </p:nvPr>
        </p:nvSpPr>
        <p:spPr>
          <a:xfrm>
            <a:off x="677325" y="1436700"/>
            <a:ext cx="107658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0000" lvl="0" indent="-447799">
              <a:spcBef>
                <a:spcPts val="1000"/>
              </a:spcBef>
              <a:buClr>
                <a:srgbClr val="EA3C9E"/>
              </a:buClr>
              <a:buSzPts val="2800"/>
            </a:pPr>
            <a:r>
              <a:rPr lang="pl-PL" sz="2200" b="1" noProof="0" dirty="0"/>
              <a:t>Dane szczególnych kategorii dotyczące zdrowia</a:t>
            </a:r>
            <a:r>
              <a:rPr lang="pl-PL" sz="2200" noProof="0" dirty="0"/>
              <a:t> są – co do zasady – gromadzone i przetwarzane </a:t>
            </a:r>
            <a:r>
              <a:rPr lang="pl-PL" sz="2200" b="1" noProof="0" dirty="0"/>
              <a:t>w CEWON</a:t>
            </a:r>
            <a:r>
              <a:rPr lang="pl-PL" sz="2200" noProof="0" dirty="0"/>
              <a:t> (z zachowaniem upoważnień, ograniczeń dostępu i zasady minimalizacji danych)</a:t>
            </a:r>
          </a:p>
          <a:p>
            <a:pPr marL="630000" lvl="0" indent="-447799">
              <a:spcBef>
                <a:spcPts val="1000"/>
              </a:spcBef>
              <a:buClr>
                <a:srgbClr val="EA3C9E"/>
              </a:buClr>
              <a:buSzPts val="2800"/>
            </a:pPr>
            <a:r>
              <a:rPr lang="pl-PL" sz="2200" noProof="0" dirty="0"/>
              <a:t>Dokumentacja osób kształcących się i osób kandydujących prowadzona przez inne jednostki organizacyjne </a:t>
            </a:r>
            <a:r>
              <a:rPr lang="pl-PL" sz="2200" b="1" noProof="0" dirty="0"/>
              <a:t>nie powinna zawierać załączników dotyczących stanu zdrowia</a:t>
            </a:r>
            <a:r>
              <a:rPr lang="pl-PL" sz="2200" noProof="0" dirty="0"/>
              <a:t> (orzeczeń, dokumentacji medycznej, psychologicznej itp.)</a:t>
            </a:r>
          </a:p>
          <a:p>
            <a:pPr marL="630000" lvl="0" indent="-447799">
              <a:spcBef>
                <a:spcPts val="1000"/>
              </a:spcBef>
              <a:buClr>
                <a:srgbClr val="EA3C9E"/>
              </a:buClr>
              <a:buSzPts val="2800"/>
            </a:pPr>
            <a:r>
              <a:rPr lang="pl-PL" sz="2200" noProof="0" dirty="0"/>
              <a:t>Jednostkom organizacyjnym przekazuje się wyłącznie stanowisko CEWON-u określające potrzeby i rekomendowane rozwiązania – bez ujawniania danych o stanie zdrowia</a:t>
            </a:r>
          </a:p>
        </p:txBody>
      </p:sp>
    </p:spTree>
  </p:cSld>
  <p:clrMapOvr>
    <a:masterClrMapping/>
  </p:clrMapOvr>
  <p:transition spd="slow">
    <p:push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>
          <a:extLst>
            <a:ext uri="{FF2B5EF4-FFF2-40B4-BE49-F238E27FC236}">
              <a16:creationId xmlns:a16="http://schemas.microsoft.com/office/drawing/2014/main" id="{1D4A0A93-56A9-812A-1CB2-E753E861B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19638e2e7d_0_42">
            <a:extLst>
              <a:ext uri="{FF2B5EF4-FFF2-40B4-BE49-F238E27FC236}">
                <a16:creationId xmlns:a16="http://schemas.microsoft.com/office/drawing/2014/main" id="{4DD32F8A-2F57-73EC-5FE7-9E98743957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95523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40"/>
              <a:buNone/>
            </a:pPr>
            <a:r>
              <a:rPr lang="pl-PL" noProof="0" dirty="0"/>
              <a:t>Proces decyzyjny w zakresie „twardej” dostępności</a:t>
            </a:r>
          </a:p>
        </p:txBody>
      </p:sp>
      <p:sp>
        <p:nvSpPr>
          <p:cNvPr id="367" name="Google Shape;367;g319638e2e7d_0_42">
            <a:extLst>
              <a:ext uri="{FF2B5EF4-FFF2-40B4-BE49-F238E27FC236}">
                <a16:creationId xmlns:a16="http://schemas.microsoft.com/office/drawing/2014/main" id="{F27E5D69-F35F-4214-8AE9-A657E43AC8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25" y="1436700"/>
            <a:ext cx="107658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0000" lvl="0" indent="-447799">
              <a:spcBef>
                <a:spcPts val="1000"/>
              </a:spcBef>
              <a:buClr>
                <a:srgbClr val="EA3C9E"/>
              </a:buClr>
              <a:buSzPts val="2800"/>
            </a:pPr>
            <a:r>
              <a:rPr lang="pl-PL" noProof="0" dirty="0"/>
              <a:t>Dotyczy dostępności </a:t>
            </a:r>
            <a:r>
              <a:rPr lang="pl-PL" b="1" noProof="0" dirty="0"/>
              <a:t>infrastruktury</a:t>
            </a:r>
            <a:r>
              <a:rPr lang="pl-PL" noProof="0" dirty="0"/>
              <a:t> (budynki, kampus, IT)</a:t>
            </a:r>
          </a:p>
          <a:p>
            <a:pPr marL="630000" lvl="0" indent="-447799">
              <a:spcBef>
                <a:spcPts val="1000"/>
              </a:spcBef>
              <a:buClr>
                <a:srgbClr val="EA3C9E"/>
              </a:buClr>
              <a:buSzPts val="2800"/>
            </a:pPr>
            <a:r>
              <a:rPr lang="pl-PL" b="1" noProof="0" dirty="0"/>
              <a:t>Model scentralizowany</a:t>
            </a:r>
          </a:p>
          <a:p>
            <a:pPr marL="630000" lvl="0" indent="-447799">
              <a:spcBef>
                <a:spcPts val="1000"/>
              </a:spcBef>
              <a:buClr>
                <a:srgbClr val="EA3C9E"/>
              </a:buClr>
              <a:buSzPts val="2800"/>
            </a:pPr>
            <a:r>
              <a:rPr lang="pl-PL" b="1" noProof="0" dirty="0"/>
              <a:t>Zespół do spraw Dostępności</a:t>
            </a:r>
            <a:r>
              <a:rPr lang="pl-PL" noProof="0" dirty="0"/>
              <a:t> (lub CEWON) podejmuje decyzje akceptujące lub odmawiające akceptacji w zakresie zgodności inwestycji, modernizacji i remontów z wymaganiami dostępności – zgodnie z wymaganiami konkursu i obowiązującymi przepisami</a:t>
            </a:r>
          </a:p>
          <a:p>
            <a:pPr marL="630000" lvl="0" indent="-447799">
              <a:spcBef>
                <a:spcPts val="1000"/>
              </a:spcBef>
              <a:buClr>
                <a:srgbClr val="EA3C9E"/>
              </a:buClr>
              <a:buSzPts val="2800"/>
            </a:pPr>
            <a:r>
              <a:rPr lang="pl-PL" noProof="0" dirty="0"/>
              <a:t>Wentyl bezpieczeństwa – możliwość zmiany przez władze Uczelni</a:t>
            </a:r>
          </a:p>
        </p:txBody>
      </p:sp>
    </p:spTree>
    <p:extLst>
      <p:ext uri="{BB962C8B-B14F-4D97-AF65-F5344CB8AC3E}">
        <p14:creationId xmlns:p14="http://schemas.microsoft.com/office/powerpoint/2010/main" val="178616398"/>
      </p:ext>
    </p:extLst>
  </p:cSld>
  <p:clrMapOvr>
    <a:masterClrMapping/>
  </p:clrMapOvr>
  <p:transition spd="slow">
    <p:push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19638e2e7d_0_48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95523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40"/>
              <a:buNone/>
            </a:pPr>
            <a:r>
              <a:rPr lang="pl-PL" noProof="0" dirty="0"/>
              <a:t>Proces decyzyjny w zakresie wsparcia (1 z 3)</a:t>
            </a:r>
          </a:p>
        </p:txBody>
      </p:sp>
      <p:sp>
        <p:nvSpPr>
          <p:cNvPr id="374" name="Google Shape;374;g319638e2e7d_0_48"/>
          <p:cNvSpPr txBox="1">
            <a:spLocks noGrp="1"/>
          </p:cNvSpPr>
          <p:nvPr>
            <p:ph type="body" idx="1"/>
          </p:nvPr>
        </p:nvSpPr>
        <p:spPr>
          <a:xfrm>
            <a:off x="677325" y="1436700"/>
            <a:ext cx="107658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0000" lvl="0" indent="-447799">
              <a:spcBef>
                <a:spcPts val="1000"/>
              </a:spcBef>
              <a:buClr>
                <a:srgbClr val="EA3C9E"/>
              </a:buClr>
              <a:buSzPts val="2800"/>
            </a:pPr>
            <a:r>
              <a:rPr lang="pl-PL" sz="2000" b="1" noProof="0" dirty="0"/>
              <a:t>Model mieszany</a:t>
            </a:r>
          </a:p>
          <a:p>
            <a:pPr marL="630000" indent="-447799">
              <a:spcBef>
                <a:spcPts val="1000"/>
              </a:spcBef>
              <a:buClr>
                <a:srgbClr val="EA3C9E"/>
              </a:buClr>
              <a:buSzPts val="2800"/>
            </a:pPr>
            <a:r>
              <a:rPr lang="pl-PL" sz="2000" noProof="0" dirty="0"/>
              <a:t>Na proces składają się 2 etapy:</a:t>
            </a:r>
          </a:p>
          <a:p>
            <a:pPr marL="1087200" lvl="1" indent="-447799">
              <a:spcBef>
                <a:spcPts val="1000"/>
              </a:spcBef>
              <a:buClr>
                <a:srgbClr val="EA3C9E"/>
              </a:buClr>
              <a:buSzPts val="2800"/>
            </a:pPr>
            <a:r>
              <a:rPr lang="pl-PL" noProof="0" dirty="0"/>
              <a:t>Określenie potrzeb osoby ze szczególnymi potrzebami oraz</a:t>
            </a:r>
          </a:p>
          <a:p>
            <a:pPr marL="1087200" lvl="1" indent="-447799">
              <a:spcBef>
                <a:spcPts val="1000"/>
              </a:spcBef>
              <a:buClr>
                <a:srgbClr val="EA3C9E"/>
              </a:buClr>
              <a:buSzPts val="2800"/>
            </a:pPr>
            <a:r>
              <a:rPr lang="pl-PL" noProof="0" dirty="0"/>
              <a:t>Ustalenie sposobu realizacji wsparcia wynikającego z tych potrzeb,</a:t>
            </a:r>
          </a:p>
          <a:p>
            <a:pPr marL="630000" indent="-447799">
              <a:spcBef>
                <a:spcPts val="1000"/>
              </a:spcBef>
              <a:buClr>
                <a:srgbClr val="EA3C9E"/>
              </a:buClr>
              <a:buSzPts val="2800"/>
            </a:pPr>
            <a:r>
              <a:rPr lang="pl-PL" sz="2000" b="1" noProof="0" dirty="0"/>
              <a:t>CEWON określa potrzeby osób ze szczególnymi potrzebami</a:t>
            </a:r>
            <a:r>
              <a:rPr lang="pl-PL" sz="2000" noProof="0" dirty="0"/>
              <a:t>, odnoszące się do procesu rekrutacji lub procesu dydaktycznego (w tym edukacyjne) i wynikające ze stanu zdrowia tych osób</a:t>
            </a:r>
          </a:p>
          <a:p>
            <a:pPr marL="630000" indent="-447799">
              <a:spcBef>
                <a:spcPts val="1000"/>
              </a:spcBef>
              <a:buClr>
                <a:srgbClr val="EA3C9E"/>
              </a:buClr>
              <a:buSzPts val="2800"/>
            </a:pPr>
            <a:r>
              <a:rPr lang="pl-PL" sz="2000" b="1" noProof="0" dirty="0"/>
              <a:t>CEWON</a:t>
            </a:r>
            <a:r>
              <a:rPr lang="pl-PL" sz="2000" noProof="0" dirty="0"/>
              <a:t> wskazuje </a:t>
            </a:r>
            <a:r>
              <a:rPr lang="pl-PL" sz="2000" b="1" noProof="0" dirty="0"/>
              <a:t>(rekomenduje) także przykładowe sposoby realizacji wsparcia</a:t>
            </a:r>
            <a:r>
              <a:rPr lang="pl-PL" sz="2000" noProof="0" dirty="0"/>
              <a:t> wynikającego z tych potrzeb</a:t>
            </a:r>
          </a:p>
        </p:txBody>
      </p:sp>
    </p:spTree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>
          <a:extLst>
            <a:ext uri="{FF2B5EF4-FFF2-40B4-BE49-F238E27FC236}">
              <a16:creationId xmlns:a16="http://schemas.microsoft.com/office/drawing/2014/main" id="{9991B844-9FAC-0624-4224-795F01EA7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18c010dcb6_0_24">
            <a:extLst>
              <a:ext uri="{FF2B5EF4-FFF2-40B4-BE49-F238E27FC236}">
                <a16:creationId xmlns:a16="http://schemas.microsoft.com/office/drawing/2014/main" id="{9EFDF1D2-63B5-04BE-C9D6-41650D49F0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EA3C9E"/>
              </a:buClr>
            </a:pPr>
            <a:r>
              <a:rPr lang="pl-PL" sz="4000" noProof="0" dirty="0"/>
              <a:t>Windy</a:t>
            </a:r>
          </a:p>
        </p:txBody>
      </p:sp>
      <p:pic>
        <p:nvPicPr>
          <p:cNvPr id="2" name="Obraz 1" descr="Przeszklona, podświetlona winda wewnątrz budynku. Obok niej znajdują się schody i barierki.">
            <a:extLst>
              <a:ext uri="{FF2B5EF4-FFF2-40B4-BE49-F238E27FC236}">
                <a16:creationId xmlns:a16="http://schemas.microsoft.com/office/drawing/2014/main" id="{19FDBD15-8944-FC4A-8BD0-98A94918F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155" y="1436697"/>
            <a:ext cx="3236600" cy="4679386"/>
          </a:xfrm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4318347-7D7F-2CE6-957A-32F0FCB1B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9623" y="1436697"/>
            <a:ext cx="7719532" cy="5341764"/>
          </a:xfrm>
        </p:spPr>
        <p:txBody>
          <a:bodyPr>
            <a:noAutofit/>
          </a:bodyPr>
          <a:lstStyle/>
          <a:p>
            <a:r>
              <a:rPr lang="pl-PL" sz="2100" b="1" noProof="0" dirty="0">
                <a:cs typeface="Calibri"/>
              </a:rPr>
              <a:t>Pierwotni adresaci</a:t>
            </a:r>
            <a:endParaRPr lang="pl-PL" sz="2100" b="1" noProof="0" dirty="0"/>
          </a:p>
          <a:p>
            <a:pPr marL="106680" indent="0">
              <a:buNone/>
            </a:pPr>
            <a:r>
              <a:rPr lang="pl-PL" sz="2100" noProof="0" dirty="0">
                <a:cs typeface="Calibri"/>
              </a:rPr>
              <a:t>Osoby z niepełnosprawnością ruchu </a:t>
            </a:r>
          </a:p>
          <a:p>
            <a:r>
              <a:rPr lang="pl-PL" sz="2100" b="1" noProof="0" dirty="0">
                <a:cs typeface="Calibri"/>
              </a:rPr>
              <a:t>Faktyczni użytkownicy (przykładowi)</a:t>
            </a:r>
          </a:p>
          <a:p>
            <a:pPr marL="106680" indent="0">
              <a:buNone/>
            </a:pPr>
            <a:r>
              <a:rPr lang="pl-PL" sz="2100" noProof="0" dirty="0">
                <a:cs typeface="Calibri"/>
              </a:rPr>
              <a:t>Wszystkie osoby korzystające z budynków wielokondygnacyjnych</a:t>
            </a:r>
            <a:endParaRPr lang="pl-PL" sz="2100" noProof="0" dirty="0">
              <a:cs typeface="Arial"/>
            </a:endParaRPr>
          </a:p>
          <a:p>
            <a:r>
              <a:rPr lang="pl-PL" sz="2100" b="1" noProof="0" dirty="0">
                <a:cs typeface="Calibri"/>
              </a:rPr>
              <a:t>Efekt systemowy</a:t>
            </a:r>
          </a:p>
          <a:p>
            <a:pPr marL="106680" indent="0">
              <a:buNone/>
            </a:pPr>
            <a:r>
              <a:rPr lang="pl-PL" sz="2100" noProof="0" dirty="0">
                <a:cs typeface="Calibri"/>
              </a:rPr>
              <a:t>Rozwój budownictwa wysokościowego</a:t>
            </a:r>
          </a:p>
          <a:p>
            <a:pPr marL="106680" indent="0">
              <a:buNone/>
            </a:pPr>
            <a:r>
              <a:rPr lang="pl-PL" sz="2100" noProof="0" dirty="0">
                <a:cs typeface="Calibri"/>
              </a:rPr>
              <a:t>Funkcjonowanie szpitali, uczelni, biurowców, dworców</a:t>
            </a:r>
          </a:p>
          <a:p>
            <a:pPr marL="106680" indent="0">
              <a:buNone/>
            </a:pPr>
            <a:r>
              <a:rPr lang="pl-PL" sz="2100" noProof="0" dirty="0">
                <a:cs typeface="Calibri"/>
              </a:rPr>
              <a:t>Winda jako infrastruktura krytyczna</a:t>
            </a:r>
            <a:endParaRPr lang="pl-PL" sz="2100" noProof="0" dirty="0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8F0B34C6-EA0C-A23A-AD50-16AAEB472310}"/>
              </a:ext>
            </a:extLst>
          </p:cNvPr>
          <p:cNvSpPr txBox="1"/>
          <p:nvPr/>
        </p:nvSpPr>
        <p:spPr>
          <a:xfrm>
            <a:off x="8409155" y="6122543"/>
            <a:ext cx="3777424" cy="7355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pl-PL" sz="1800" noProof="0" dirty="0">
                <a:latin typeface="Verdana"/>
                <a:ea typeface="Verdana"/>
              </a:rPr>
              <a:t>Źródło: </a:t>
            </a:r>
            <a:r>
              <a:rPr lang="pl-PL" sz="1800" noProof="0" dirty="0" err="1">
                <a:latin typeface="Verdana"/>
                <a:ea typeface="Verdana"/>
              </a:rPr>
              <a:t>Wikimedia</a:t>
            </a:r>
            <a:r>
              <a:rPr lang="pl-PL" sz="1800" noProof="0" dirty="0">
                <a:latin typeface="Verdana"/>
                <a:ea typeface="Verdana"/>
              </a:rPr>
              <a:t> Commons</a:t>
            </a:r>
          </a:p>
          <a:p>
            <a:pPr algn="l"/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355876058"/>
      </p:ext>
    </p:extLst>
  </p:cSld>
  <p:clrMapOvr>
    <a:masterClrMapping/>
  </p:clrMapOvr>
  <p:transition spd="slow">
    <p:push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>
          <a:extLst>
            <a:ext uri="{FF2B5EF4-FFF2-40B4-BE49-F238E27FC236}">
              <a16:creationId xmlns:a16="http://schemas.microsoft.com/office/drawing/2014/main" id="{7CCA5735-88D8-777C-6A18-6EBEC893E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19638e2e7d_0_48">
            <a:extLst>
              <a:ext uri="{FF2B5EF4-FFF2-40B4-BE49-F238E27FC236}">
                <a16:creationId xmlns:a16="http://schemas.microsoft.com/office/drawing/2014/main" id="{7C1DE2DF-127C-3D14-607B-729E39C6E0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95523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40"/>
              <a:buNone/>
            </a:pPr>
            <a:r>
              <a:rPr lang="pl-PL" noProof="0" dirty="0"/>
              <a:t>Proces decyzyjny w zakresie wsparcia (2 z 3)</a:t>
            </a:r>
          </a:p>
        </p:txBody>
      </p:sp>
      <p:sp>
        <p:nvSpPr>
          <p:cNvPr id="374" name="Google Shape;374;g319638e2e7d_0_48">
            <a:extLst>
              <a:ext uri="{FF2B5EF4-FFF2-40B4-BE49-F238E27FC236}">
                <a16:creationId xmlns:a16="http://schemas.microsoft.com/office/drawing/2014/main" id="{3C2A7F6E-AE6D-F667-0760-31EB959859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25" y="1436700"/>
            <a:ext cx="107658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47675" lvl="1" indent="-447675">
              <a:buClr>
                <a:srgbClr val="EA3C9E"/>
              </a:buClr>
              <a:buSzPts val="2800"/>
            </a:pPr>
            <a:r>
              <a:rPr lang="pl-PL" sz="1800" noProof="0" dirty="0"/>
              <a:t>CEWON nie zajmuje stanowisk wykraczających poza przesłankę zdrowotną ani kompetencje zastrzeżone w przepisach Uczelni dla innych jednostek organizacyjnych lub osób funkcyjnych,</a:t>
            </a:r>
          </a:p>
          <a:p>
            <a:pPr marL="447675" indent="-447675">
              <a:buClr>
                <a:srgbClr val="EA3C9E"/>
              </a:buClr>
              <a:buSzPts val="2800"/>
            </a:pPr>
            <a:r>
              <a:rPr lang="pl-PL" sz="1800" b="1" noProof="0" dirty="0"/>
              <a:t>Stanowiska CEWON‑u</a:t>
            </a:r>
            <a:r>
              <a:rPr lang="pl-PL" sz="1800" noProof="0" dirty="0"/>
              <a:t> dotyczące potrzeb osób ze szczególnymi potrzebami są wiążące w Uczelni, na przykład:</a:t>
            </a:r>
          </a:p>
          <a:p>
            <a:pPr marL="904875" lvl="1" indent="-447675">
              <a:buClr>
                <a:srgbClr val="EA3C9E"/>
              </a:buClr>
              <a:buSzPts val="2800"/>
            </a:pPr>
            <a:r>
              <a:rPr lang="pl-PL" sz="1800" noProof="0" dirty="0"/>
              <a:t>Potrzeba dostępności architektonicznej – dla osoby na wózku lub osoby o kulach</a:t>
            </a:r>
          </a:p>
          <a:p>
            <a:pPr marL="904875" lvl="1" indent="-447675">
              <a:buClr>
                <a:srgbClr val="EA3C9E"/>
              </a:buClr>
              <a:buSzPts val="2800"/>
            </a:pPr>
            <a:r>
              <a:rPr lang="pl-PL" sz="1800" noProof="0" dirty="0"/>
              <a:t>Materiały dydaktyczne w dostępnej postaci – dla osoby niewidomej lub słabowidzącej</a:t>
            </a:r>
          </a:p>
          <a:p>
            <a:pPr marL="904875" lvl="1" indent="-447675">
              <a:buClr>
                <a:srgbClr val="EA3C9E"/>
              </a:buClr>
              <a:buSzPts val="2800"/>
            </a:pPr>
            <a:r>
              <a:rPr lang="pl-PL" sz="1800" noProof="0" dirty="0"/>
              <a:t>Tłumaczenie na Polski Język Migowy podczas zajęć – dla osoby G/</a:t>
            </a:r>
            <a:r>
              <a:rPr lang="pl-PL" sz="1800" noProof="0" dirty="0" err="1"/>
              <a:t>głucej</a:t>
            </a:r>
            <a:endParaRPr lang="pl-PL" sz="1800" noProof="0" dirty="0"/>
          </a:p>
          <a:p>
            <a:pPr marL="904875" lvl="1" indent="-447675">
              <a:buClr>
                <a:srgbClr val="EA3C9E"/>
              </a:buClr>
              <a:buSzPts val="2800"/>
            </a:pPr>
            <a:r>
              <a:rPr lang="pl-PL" sz="1800" noProof="0" dirty="0"/>
              <a:t>Dostępna forma egzaminu – dla osoby z niepełnosprawnością manualną, mowy, wzroku itp.</a:t>
            </a:r>
          </a:p>
        </p:txBody>
      </p:sp>
    </p:spTree>
    <p:extLst>
      <p:ext uri="{BB962C8B-B14F-4D97-AF65-F5344CB8AC3E}">
        <p14:creationId xmlns:p14="http://schemas.microsoft.com/office/powerpoint/2010/main" val="1004313821"/>
      </p:ext>
    </p:extLst>
  </p:cSld>
  <p:clrMapOvr>
    <a:masterClrMapping/>
  </p:clrMapOvr>
  <p:transition spd="slow">
    <p:push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>
          <a:extLst>
            <a:ext uri="{FF2B5EF4-FFF2-40B4-BE49-F238E27FC236}">
              <a16:creationId xmlns:a16="http://schemas.microsoft.com/office/drawing/2014/main" id="{2BB94F48-462A-27C9-1CBC-EBE49CE4A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319638e2e7d_0_48">
            <a:extLst>
              <a:ext uri="{FF2B5EF4-FFF2-40B4-BE49-F238E27FC236}">
                <a16:creationId xmlns:a16="http://schemas.microsoft.com/office/drawing/2014/main" id="{06E7D920-E205-8AE0-E943-19AFDE8293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95523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40"/>
              <a:buNone/>
            </a:pPr>
            <a:r>
              <a:rPr lang="pl-PL" noProof="0" dirty="0"/>
              <a:t>Proces decyzyjny w zakresie wsparcia (3 z 3)</a:t>
            </a:r>
          </a:p>
        </p:txBody>
      </p:sp>
      <p:sp>
        <p:nvSpPr>
          <p:cNvPr id="374" name="Google Shape;374;g319638e2e7d_0_48">
            <a:extLst>
              <a:ext uri="{FF2B5EF4-FFF2-40B4-BE49-F238E27FC236}">
                <a16:creationId xmlns:a16="http://schemas.microsoft.com/office/drawing/2014/main" id="{C87ED61D-742B-2C5E-A2DF-B3DDE85C13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25" y="1436700"/>
            <a:ext cx="107658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47675" indent="-447675">
              <a:spcBef>
                <a:spcPts val="1000"/>
              </a:spcBef>
              <a:buClr>
                <a:srgbClr val="EA3C9E"/>
              </a:buClr>
              <a:buSzPts val="2800"/>
            </a:pPr>
            <a:r>
              <a:rPr lang="pl-PL" noProof="0" dirty="0"/>
              <a:t>Wskazane przez CEWON przykładowe sposoby realizacji wsparcia mają charakter </a:t>
            </a:r>
            <a:r>
              <a:rPr lang="pl-PL" b="1" noProof="0" dirty="0"/>
              <a:t>rekomendacyjny</a:t>
            </a:r>
          </a:p>
          <a:p>
            <a:pPr marL="447675" indent="-447675">
              <a:spcBef>
                <a:spcPts val="1000"/>
              </a:spcBef>
              <a:buClr>
                <a:srgbClr val="EA3C9E"/>
              </a:buClr>
              <a:buSzPts val="2800"/>
            </a:pPr>
            <a:r>
              <a:rPr lang="pl-PL" b="1" noProof="0" dirty="0"/>
              <a:t>Osoby kierujące jednostkami</a:t>
            </a:r>
            <a:r>
              <a:rPr lang="pl-PL" noProof="0" dirty="0"/>
              <a:t> (na przykład dziekani) </a:t>
            </a:r>
            <a:br>
              <a:rPr lang="pl-PL" noProof="0" dirty="0"/>
            </a:br>
            <a:r>
              <a:rPr lang="pl-PL" noProof="0" dirty="0"/>
              <a:t>– </a:t>
            </a:r>
            <a:r>
              <a:rPr lang="pl-PL" b="1" noProof="0" dirty="0"/>
              <a:t>ustalenie sposobu realizacji wsparcia</a:t>
            </a:r>
            <a:r>
              <a:rPr lang="pl-PL" noProof="0" dirty="0"/>
              <a:t> z uwzględnieniem potrzeb określonych przez CEWON</a:t>
            </a:r>
          </a:p>
          <a:p>
            <a:pPr marL="447675" indent="-447675">
              <a:spcBef>
                <a:spcPts val="1000"/>
              </a:spcBef>
              <a:buClr>
                <a:srgbClr val="EA3C9E"/>
              </a:buClr>
              <a:buSzPts val="2800"/>
            </a:pPr>
            <a:r>
              <a:rPr lang="pl-PL" noProof="0" dirty="0"/>
              <a:t>Ustalenie sposobu wdrożenia koniecznego wsparcia może wymagać włączenia osób prowadzących zajęcia (na przykład laboratoria)</a:t>
            </a:r>
          </a:p>
        </p:txBody>
      </p:sp>
    </p:spTree>
    <p:extLst>
      <p:ext uri="{BB962C8B-B14F-4D97-AF65-F5344CB8AC3E}">
        <p14:creationId xmlns:p14="http://schemas.microsoft.com/office/powerpoint/2010/main" val="177047786"/>
      </p:ext>
    </p:extLst>
  </p:cSld>
  <p:clrMapOvr>
    <a:masterClrMapping/>
  </p:clrMapOvr>
  <p:transition spd="slow">
    <p:push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19638e2e7d_0_24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852515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40"/>
              <a:buNone/>
            </a:pPr>
            <a:r>
              <a:rPr lang="pl-PL" noProof="0" dirty="0"/>
              <a:t>Struktura na rzecz dostępności (1 z 2)</a:t>
            </a:r>
          </a:p>
        </p:txBody>
      </p:sp>
      <p:sp>
        <p:nvSpPr>
          <p:cNvPr id="353" name="Google Shape;353;g319638e2e7d_0_24"/>
          <p:cNvSpPr txBox="1">
            <a:spLocks noGrp="1"/>
          </p:cNvSpPr>
          <p:nvPr>
            <p:ph type="body" idx="1"/>
          </p:nvPr>
        </p:nvSpPr>
        <p:spPr>
          <a:xfrm>
            <a:off x="677325" y="1436700"/>
            <a:ext cx="107658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441325" lvl="0" indent="-441325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700"/>
              <a:buChar char="►"/>
            </a:pPr>
            <a:r>
              <a:rPr lang="pl-PL" sz="2800" noProof="0" dirty="0"/>
              <a:t>Jednostka do spraw dostępności – Biuro do spraw Dostępności – koordynacja i wsparcie pozostałych jednostek</a:t>
            </a:r>
          </a:p>
          <a:p>
            <a:pPr marL="441325" lvl="0" indent="-441325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700"/>
              <a:buChar char="►"/>
            </a:pPr>
            <a:r>
              <a:rPr lang="pl-PL" sz="2800" noProof="0" dirty="0"/>
              <a:t>Zespół lub Rada do spraw Dostępności – ciało polityczno-strategiczne, na przykład wypracowywanie kluczowych decyzji</a:t>
            </a:r>
          </a:p>
          <a:p>
            <a:pPr marL="441325" lvl="0" indent="-441325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700"/>
              <a:buChar char="►"/>
            </a:pPr>
            <a:r>
              <a:rPr lang="pl-PL" sz="2800" noProof="0" dirty="0"/>
              <a:t>Inne jednostki – w ramach swoich zadań</a:t>
            </a:r>
          </a:p>
          <a:p>
            <a:pPr marL="441325" lvl="0" indent="-441325">
              <a:spcBef>
                <a:spcPts val="1000"/>
              </a:spcBef>
              <a:buClr>
                <a:srgbClr val="EA3C9E"/>
              </a:buClr>
              <a:buSzPts val="2700"/>
            </a:pPr>
            <a:r>
              <a:rPr lang="pl-PL" sz="2800" noProof="0" dirty="0"/>
              <a:t>Opcja: specjaliści i specjalistki do spraw dostępności w każdej jednostce</a:t>
            </a:r>
          </a:p>
        </p:txBody>
      </p:sp>
    </p:spTree>
  </p:cSld>
  <p:clrMapOvr>
    <a:masterClrMapping/>
  </p:clrMapOvr>
  <p:transition spd="slow">
    <p:push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>
          <a:extLst>
            <a:ext uri="{FF2B5EF4-FFF2-40B4-BE49-F238E27FC236}">
              <a16:creationId xmlns:a16="http://schemas.microsoft.com/office/drawing/2014/main" id="{1E7EFAFE-D626-2D6A-2B76-5950227A8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19638e2e7d_0_24">
            <a:extLst>
              <a:ext uri="{FF2B5EF4-FFF2-40B4-BE49-F238E27FC236}">
                <a16:creationId xmlns:a16="http://schemas.microsoft.com/office/drawing/2014/main" id="{4F7CC2CC-ADD9-B6C8-15D3-ADC84379FA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852515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40"/>
              <a:buNone/>
            </a:pPr>
            <a:r>
              <a:rPr lang="pl-PL" noProof="0" dirty="0"/>
              <a:t>Struktura na rzecz dostępności (2 z 2)</a:t>
            </a:r>
          </a:p>
        </p:txBody>
      </p:sp>
      <p:grpSp>
        <p:nvGrpSpPr>
          <p:cNvPr id="11" name="Google Shape;486;g20900c41273_0_60">
            <a:extLst>
              <a:ext uri="{FF2B5EF4-FFF2-40B4-BE49-F238E27FC236}">
                <a16:creationId xmlns:a16="http://schemas.microsoft.com/office/drawing/2014/main" id="{D5805E4B-CDDD-1BE7-11B4-1833FEAD86B1}"/>
              </a:ext>
            </a:extLst>
          </p:cNvPr>
          <p:cNvGrpSpPr/>
          <p:nvPr/>
        </p:nvGrpSpPr>
        <p:grpSpPr>
          <a:xfrm>
            <a:off x="363786" y="1326528"/>
            <a:ext cx="11211764" cy="5356854"/>
            <a:chOff x="-129719" y="87388"/>
            <a:chExt cx="11211764" cy="5356854"/>
          </a:xfrm>
        </p:grpSpPr>
        <p:sp>
          <p:nvSpPr>
            <p:cNvPr id="12" name="Google Shape;487;g20900c41273_0_60">
              <a:extLst>
                <a:ext uri="{FF2B5EF4-FFF2-40B4-BE49-F238E27FC236}">
                  <a16:creationId xmlns:a16="http://schemas.microsoft.com/office/drawing/2014/main" id="{2BE0DCAF-185D-0149-37E1-3E48A8534E9C}"/>
                </a:ext>
              </a:extLst>
            </p:cNvPr>
            <p:cNvSpPr/>
            <p:nvPr/>
          </p:nvSpPr>
          <p:spPr>
            <a:xfrm>
              <a:off x="298970" y="2040736"/>
              <a:ext cx="9819600" cy="1748400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89411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pl-PL" sz="14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488;g20900c41273_0_60">
              <a:extLst>
                <a:ext uri="{FF2B5EF4-FFF2-40B4-BE49-F238E27FC236}">
                  <a16:creationId xmlns:a16="http://schemas.microsoft.com/office/drawing/2014/main" id="{7C470680-0AF8-73E7-B3DA-975510EE8A93}"/>
                </a:ext>
              </a:extLst>
            </p:cNvPr>
            <p:cNvSpPr txBox="1"/>
            <p:nvPr/>
          </p:nvSpPr>
          <p:spPr>
            <a:xfrm>
              <a:off x="339195" y="2106785"/>
              <a:ext cx="9739200" cy="1682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Verdana"/>
                <a:buNone/>
              </a:pPr>
              <a:r>
                <a:rPr lang="pl-PL" sz="2000" b="1" i="0" u="none" strike="noStrike" cap="none" noProof="0" dirty="0">
                  <a:solidFill>
                    <a:srgbClr val="EA3C9E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Jednostka koordynacyjna i operacyjna do spraw dostępności oraz wsparcia (BON, DON) lub Pełnomocnik Rektora do spraw osób z niepełnosprawnościami</a:t>
              </a:r>
              <a:br>
                <a:rPr lang="pl-PL" sz="1800" b="1" i="0" u="none" strike="noStrike" cap="none" noProof="0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lang="pl-PL" sz="1800" b="0" i="0" u="none" strike="noStrike" cap="none" noProof="0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– zespół specjalistów i specjalistek odpowiedzialnych za bieżące koordynowanie </a:t>
              </a:r>
              <a:r>
                <a:rPr lang="pl-PL" sz="1800" b="1" i="0" u="none" strike="noStrike" cap="none" noProof="0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dostępności</a:t>
              </a:r>
              <a:r>
                <a:rPr lang="pl-PL" sz="1800" b="0" i="0" u="none" strike="noStrike" cap="none" noProof="0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i udzielanie </a:t>
              </a:r>
              <a:r>
                <a:rPr lang="pl-PL" sz="1800" b="1" i="0" u="none" strike="noStrike" cap="none" noProof="0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wsparcia</a:t>
              </a:r>
              <a:r>
                <a:rPr lang="pl-PL" sz="1800" b="0" i="0" u="none" strike="noStrike" cap="none" noProof="0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w Uczelni</a:t>
              </a:r>
              <a:endParaRPr lang="pl-PL" sz="1400" b="0" i="0" u="none" strike="noStrike" cap="none" noProof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4" name="Google Shape;489;g20900c41273_0_60">
              <a:extLst>
                <a:ext uri="{FF2B5EF4-FFF2-40B4-BE49-F238E27FC236}">
                  <a16:creationId xmlns:a16="http://schemas.microsoft.com/office/drawing/2014/main" id="{B74F4B1E-BF66-1190-FC53-076F22E6D14E}"/>
                </a:ext>
              </a:extLst>
            </p:cNvPr>
            <p:cNvSpPr/>
            <p:nvPr/>
          </p:nvSpPr>
          <p:spPr>
            <a:xfrm>
              <a:off x="-94809" y="4102942"/>
              <a:ext cx="11065200" cy="1341300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89411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pl-PL" sz="14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490;g20900c41273_0_60">
              <a:extLst>
                <a:ext uri="{FF2B5EF4-FFF2-40B4-BE49-F238E27FC236}">
                  <a16:creationId xmlns:a16="http://schemas.microsoft.com/office/drawing/2014/main" id="{387CF916-DE36-7639-0C6B-9FEF8521AF7F}"/>
                </a:ext>
              </a:extLst>
            </p:cNvPr>
            <p:cNvSpPr txBox="1"/>
            <p:nvPr/>
          </p:nvSpPr>
          <p:spPr>
            <a:xfrm>
              <a:off x="-53055" y="4487040"/>
              <a:ext cx="11135100" cy="785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Verdana"/>
                <a:buNone/>
              </a:pPr>
              <a:r>
                <a:rPr lang="pl-PL" sz="2000" b="1" i="0" u="none" strike="noStrike" cap="none" noProof="0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Jednostki uczelni</a:t>
              </a: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Verdana"/>
                <a:buNone/>
              </a:pPr>
              <a:r>
                <a:rPr lang="pl-PL" sz="1800" b="0" i="0" u="none" strike="noStrike" cap="none" noProof="0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odpowiedzialne za bieżące zapewnianie wsparcia i dostępności w ramach swoich zadań i kompetencji </a:t>
              </a:r>
            </a:p>
            <a:p>
              <a:pPr lvl="0" algn="ctr">
                <a:lnSpc>
                  <a:spcPct val="150000"/>
                </a:lnSpc>
                <a:buClr>
                  <a:schemeClr val="dk1"/>
                </a:buClr>
                <a:buSzPts val="2000"/>
              </a:pPr>
              <a:r>
                <a:rPr lang="pl-PL" sz="1800" b="1" noProof="0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(przy wsparciu specjalistów i specjalistów od dostępności w każdej jednostce)</a:t>
              </a:r>
              <a:endParaRPr lang="pl-PL" sz="1800" b="0" i="0" u="none" strike="noStrike" cap="none" noProof="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Verdana"/>
                <a:buNone/>
              </a:pPr>
              <a:endParaRPr lang="pl-PL" sz="1400" b="0" i="0" u="none" strike="noStrike" cap="none" noProof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6" name="Google Shape;491;g20900c41273_0_60">
              <a:extLst>
                <a:ext uri="{FF2B5EF4-FFF2-40B4-BE49-F238E27FC236}">
                  <a16:creationId xmlns:a16="http://schemas.microsoft.com/office/drawing/2014/main" id="{CC3DCCB7-4B10-5044-A28E-5ECF9D3AF4E7}"/>
                </a:ext>
              </a:extLst>
            </p:cNvPr>
            <p:cNvSpPr/>
            <p:nvPr/>
          </p:nvSpPr>
          <p:spPr>
            <a:xfrm>
              <a:off x="3512789" y="87388"/>
              <a:ext cx="3355200" cy="404400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89411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pl-PL" sz="14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492;g20900c41273_0_60">
              <a:extLst>
                <a:ext uri="{FF2B5EF4-FFF2-40B4-BE49-F238E27FC236}">
                  <a16:creationId xmlns:a16="http://schemas.microsoft.com/office/drawing/2014/main" id="{72D67BA7-919B-2CEF-6293-0087BD36B5CD}"/>
                </a:ext>
              </a:extLst>
            </p:cNvPr>
            <p:cNvSpPr txBox="1"/>
            <p:nvPr/>
          </p:nvSpPr>
          <p:spPr>
            <a:xfrm>
              <a:off x="3532524" y="107123"/>
              <a:ext cx="3315600" cy="36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Verdana"/>
                <a:buNone/>
              </a:pPr>
              <a:r>
                <a:rPr lang="pl-PL" sz="2000" b="1" i="0" u="none" strike="noStrike" cap="none" noProof="0" dirty="0">
                  <a:solidFill>
                    <a:srgbClr val="EA3C9E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Rektor </a:t>
              </a:r>
            </a:p>
          </p:txBody>
        </p:sp>
        <p:sp>
          <p:nvSpPr>
            <p:cNvPr id="18" name="Google Shape;493;g20900c41273_0_60">
              <a:extLst>
                <a:ext uri="{FF2B5EF4-FFF2-40B4-BE49-F238E27FC236}">
                  <a16:creationId xmlns:a16="http://schemas.microsoft.com/office/drawing/2014/main" id="{B0BC1FE8-D0EE-99AD-4B05-0136730FCD27}"/>
                </a:ext>
              </a:extLst>
            </p:cNvPr>
            <p:cNvSpPr/>
            <p:nvPr/>
          </p:nvSpPr>
          <p:spPr>
            <a:xfrm>
              <a:off x="-129719" y="643460"/>
              <a:ext cx="11135100" cy="1146900"/>
            </a:xfrm>
            <a:prstGeom prst="roundRect">
              <a:avLst>
                <a:gd name="adj" fmla="val 16667"/>
              </a:avLst>
            </a:prstGeom>
            <a:solidFill>
              <a:schemeClr val="lt1">
                <a:alpha val="89411"/>
              </a:schemeClr>
            </a:solidFill>
            <a:ln w="12700" cap="flat" cmpd="sng">
              <a:solidFill>
                <a:srgbClr val="4372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lang="pl-PL" sz="14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494;g20900c41273_0_60">
              <a:extLst>
                <a:ext uri="{FF2B5EF4-FFF2-40B4-BE49-F238E27FC236}">
                  <a16:creationId xmlns:a16="http://schemas.microsoft.com/office/drawing/2014/main" id="{FEEDD76B-A7E2-F5F9-9964-F4683764472E}"/>
                </a:ext>
              </a:extLst>
            </p:cNvPr>
            <p:cNvSpPr txBox="1"/>
            <p:nvPr/>
          </p:nvSpPr>
          <p:spPr>
            <a:xfrm>
              <a:off x="-73730" y="699431"/>
              <a:ext cx="11023200" cy="134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200" tIns="76200" rIns="76200" bIns="76200" anchor="ctr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Verdana"/>
                <a:buNone/>
              </a:pPr>
              <a:r>
                <a:rPr lang="pl-PL" sz="2000" b="1" i="0" u="none" strike="noStrike" cap="none" noProof="0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Zespół (lub Rada) do spraw Dostępności lub Koordynator do spraw dostępności</a:t>
              </a:r>
              <a:endParaRPr lang="pl-PL" sz="1400" b="0" i="0" u="none" strike="noStrike" cap="none" noProof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Verdana"/>
                <a:buNone/>
              </a:pPr>
              <a:r>
                <a:rPr lang="pl-PL" sz="1800" b="0" i="0" u="none" strike="noStrike" cap="none" noProof="0" dirty="0">
                  <a:solidFill>
                    <a:schemeClr val="dk1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organ o charakterze polityczno-strategicznym, wyznaczający strategiczne cele i kierunki działań z zakresu dostępności Uczelni, rekomendacje dla Rektora, wdrażający akty prawne</a:t>
              </a:r>
              <a:endParaRPr lang="pl-PL" sz="1400" b="0" i="0" u="none" strike="noStrike" cap="none" noProof="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Verdana"/>
                <a:buNone/>
              </a:pPr>
              <a:endParaRPr lang="pl-PL" sz="14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3446185"/>
      </p:ext>
    </p:extLst>
  </p:cSld>
  <p:clrMapOvr>
    <a:masterClrMapping/>
  </p:clrMapOvr>
  <p:transition spd="slow">
    <p:push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16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ts val="3500"/>
              <a:buFont typeface="Verdana"/>
              <a:buNone/>
            </a:pPr>
            <a:r>
              <a:rPr lang="pl-PL" noProof="0" dirty="0"/>
              <a:t>Możliwość korzystania z materiałów (1 z 2)</a:t>
            </a:r>
          </a:p>
        </p:txBody>
      </p:sp>
      <p:sp>
        <p:nvSpPr>
          <p:cNvPr id="702" name="Google Shape;702;p16"/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377" cy="5421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40"/>
              <a:buChar char="►"/>
            </a:pPr>
            <a:r>
              <a:rPr lang="pl-PL" sz="2800" noProof="0" dirty="0"/>
              <a:t>Niniejszy utwór jest dostępny na </a:t>
            </a:r>
            <a:r>
              <a:rPr lang="pl-PL" sz="2800" b="1" u="sng" noProof="0" dirty="0">
                <a:solidFill>
                  <a:schemeClr val="hlink"/>
                </a:solidFill>
                <a:hlinkClick r:id="rId3"/>
              </a:rPr>
              <a:t>wolnej licencji Creative Commons Uznanie autorstwa 4.0 (CC BY 4.0)</a:t>
            </a:r>
            <a:endParaRPr lang="pl-PL" sz="2800" noProof="0" dirty="0"/>
          </a:p>
          <a:p>
            <a:pPr marL="342900" lvl="0" indent="-3429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240"/>
              <a:buChar char="►"/>
            </a:pPr>
            <a:r>
              <a:rPr lang="pl-PL" sz="2800" noProof="0" dirty="0"/>
              <a:t>Licencja ta nie dotyczy ilustracji. Są one udostępnione na </a:t>
            </a:r>
            <a:r>
              <a:rPr lang="pl-PL" sz="2800" u="sng" noProof="0" dirty="0">
                <a:solidFill>
                  <a:schemeClr val="hlink"/>
                </a:solidFill>
                <a:hlinkClick r:id="rId3"/>
              </a:rPr>
              <a:t>wolnej licencji Creative Commons</a:t>
            </a:r>
            <a:r>
              <a:rPr lang="pl-PL" sz="2800" noProof="0" dirty="0"/>
              <a:t>, o ile tak w konkretnym przypadku zaznaczono.</a:t>
            </a:r>
            <a:endParaRPr lang="pl-PL" noProof="0" dirty="0"/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7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SzPts val="3500"/>
              <a:buFont typeface="Verdana"/>
              <a:buNone/>
            </a:pPr>
            <a:r>
              <a:rPr lang="pl-PL" noProof="0" dirty="0"/>
              <a:t>Możliwość korzystania z materiałów (2 z 2)</a:t>
            </a:r>
          </a:p>
        </p:txBody>
      </p:sp>
      <p:sp>
        <p:nvSpPr>
          <p:cNvPr id="709" name="Google Shape;709;p17"/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pl-PL" noProof="0" dirty="0"/>
              <a:t>Licencja ta pozwala na kopiowanie, rozpowszechnianie, przedstawianie w dowolnym medium i formacie, remiksowanie, zmienianie i tworzenie utworów pochodnych dla dowolnego celu, także komercyjnego. Uznanie autorstwa oznacza, że utwór należy odpowiednio oznaczyć, podać link do licencji i wskazać, jeśli zostały dokonane w nim zmiany. Licencjodawca nie może odwołać udzielonych praw, o ile są przestrzegane warunki licencji. Szczegóły: </a:t>
            </a:r>
            <a:r>
              <a:rPr lang="pl-PL" u="sng" noProof="0" dirty="0">
                <a:solidFill>
                  <a:schemeClr val="hlink"/>
                </a:solidFill>
                <a:hlinkClick r:id="rId3"/>
              </a:rPr>
              <a:t>warunki licencji</a:t>
            </a:r>
            <a:r>
              <a:rPr lang="pl-PL" noProof="0" dirty="0"/>
              <a:t> (</a:t>
            </a:r>
            <a:r>
              <a:rPr lang="pl-PL" u="sng" noProof="0" dirty="0">
                <a:solidFill>
                  <a:schemeClr val="hlink"/>
                </a:solidFill>
                <a:hlinkClick r:id="rId4"/>
              </a:rPr>
              <a:t>bit.ly/2Zb1Nrf</a:t>
            </a:r>
            <a:r>
              <a:rPr lang="pl-PL" noProof="0" dirty="0"/>
              <a:t> lub </a:t>
            </a:r>
            <a:r>
              <a:rPr lang="pl-PL" u="sng" noProof="0" dirty="0">
                <a:solidFill>
                  <a:schemeClr val="hlink"/>
                </a:solidFill>
                <a:hlinkClick r:id="rId3"/>
              </a:rPr>
              <a:t>creativecommons.org/</a:t>
            </a:r>
            <a:r>
              <a:rPr lang="pl-PL" u="sng" noProof="0" dirty="0" err="1">
                <a:solidFill>
                  <a:schemeClr val="hlink"/>
                </a:solidFill>
                <a:hlinkClick r:id="rId3"/>
              </a:rPr>
              <a:t>licenses</a:t>
            </a:r>
            <a:r>
              <a:rPr lang="pl-PL" u="sng" noProof="0" dirty="0">
                <a:solidFill>
                  <a:schemeClr val="hlink"/>
                </a:solidFill>
                <a:hlinkClick r:id="rId3"/>
              </a:rPr>
              <a:t>/by/4.0/deed.pl</a:t>
            </a:r>
            <a:r>
              <a:rPr lang="pl-PL" noProof="0" dirty="0"/>
              <a:t>)</a:t>
            </a:r>
            <a:endParaRPr lang="pl-PL" noProof="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18c010dcb6_0_2403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3600"/>
              <a:buFont typeface="Verdana"/>
              <a:buNone/>
            </a:pPr>
            <a:r>
              <a:rPr lang="pl-PL" sz="3640" noProof="0" dirty="0"/>
              <a:t>Pytania?</a:t>
            </a:r>
            <a:br>
              <a:rPr lang="pl-PL" sz="3640" noProof="0" dirty="0"/>
            </a:br>
            <a:r>
              <a:rPr lang="pl-PL" sz="3640" noProof="0" dirty="0"/>
              <a:t>Kontakt</a:t>
            </a:r>
          </a:p>
        </p:txBody>
      </p:sp>
      <p:sp>
        <p:nvSpPr>
          <p:cNvPr id="409" name="Google Shape;409;g318c010dcb6_0_2403"/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30000" marR="0" lvl="0" indent="-44779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800"/>
              <a:buChar char="►"/>
            </a:pPr>
            <a:r>
              <a:rPr lang="pl-PL" sz="2800" noProof="0" dirty="0"/>
              <a:t>Aleksander Waszkielewicz, Małgorzata Maciantowicz</a:t>
            </a:r>
          </a:p>
          <a:p>
            <a:pPr marL="630000" marR="0" lvl="0" indent="-44779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800"/>
              <a:buChar char="►"/>
            </a:pPr>
            <a:r>
              <a:rPr lang="pl-PL" sz="2800" noProof="0" dirty="0"/>
              <a:t>Fronia – Fundacja na Rzecz Osób z Niepełnosprawnościami</a:t>
            </a:r>
          </a:p>
          <a:p>
            <a:pPr marL="630000" marR="0" lvl="0" indent="-44779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800"/>
              <a:buChar char="►"/>
            </a:pPr>
            <a:r>
              <a:rPr lang="pl-PL" sz="2800" noProof="0" dirty="0"/>
              <a:t>Mejl </a:t>
            </a:r>
            <a:r>
              <a:rPr lang="pl-PL" sz="2800" u="sng" noProof="0" dirty="0">
                <a:solidFill>
                  <a:schemeClr val="hlink"/>
                </a:solidFill>
                <a:hlinkClick r:id="rId3"/>
              </a:rPr>
              <a:t>Aleksander.Waszkielewicz@fronia.org.pl</a:t>
            </a:r>
            <a:r>
              <a:rPr lang="pl-PL" sz="2800" noProof="0" dirty="0"/>
              <a:t>, </a:t>
            </a:r>
            <a:r>
              <a:rPr lang="pl-PL" sz="2800" u="sng" noProof="0" dirty="0">
                <a:solidFill>
                  <a:schemeClr val="hlink"/>
                </a:solidFill>
                <a:hlinkClick r:id="rId4"/>
              </a:rPr>
              <a:t>Malgorzata.Macinatowicz@fronia.pl</a:t>
            </a:r>
            <a:endParaRPr lang="pl-PL" sz="2800" noProof="0" dirty="0"/>
          </a:p>
          <a:p>
            <a:pPr marL="630000" marR="0" lvl="0" indent="-44779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800"/>
              <a:buChar char="►"/>
            </a:pPr>
            <a:r>
              <a:rPr lang="pl-PL" sz="2800" noProof="0" dirty="0"/>
              <a:t>Tel. 508 21 33 22, 601 54 74 15</a:t>
            </a:r>
          </a:p>
          <a:p>
            <a:pPr marL="630000" marR="0" lvl="0" indent="-44779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800"/>
              <a:buChar char="►"/>
            </a:pPr>
            <a:r>
              <a:rPr lang="pl-PL" sz="2800" noProof="0" dirty="0"/>
              <a:t>  	  Messenger Alek Waszkielewicz</a:t>
            </a:r>
          </a:p>
        </p:txBody>
      </p:sp>
      <p:pic>
        <p:nvPicPr>
          <p:cNvPr id="410" name="Google Shape;410;g318c010dcb6_0_2403" descr="Logotyp komunikatora Messenger" title="Logotyp komunikatora Messenger"/>
          <p:cNvPicPr preferRelativeResize="0"/>
          <p:nvPr/>
        </p:nvPicPr>
        <p:blipFill rotWithShape="1">
          <a:blip r:embed="rId5">
            <a:alphaModFix/>
          </a:blip>
          <a:srcRect l="32460" t="14238" r="29957" b="14560"/>
          <a:stretch/>
        </p:blipFill>
        <p:spPr>
          <a:xfrm>
            <a:off x="1396606" y="6081772"/>
            <a:ext cx="463844" cy="4638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>
          <a:extLst>
            <a:ext uri="{FF2B5EF4-FFF2-40B4-BE49-F238E27FC236}">
              <a16:creationId xmlns:a16="http://schemas.microsoft.com/office/drawing/2014/main" id="{B8B9519D-F837-6639-84C5-B03E0EAC8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18c010dcb6_0_24">
            <a:extLst>
              <a:ext uri="{FF2B5EF4-FFF2-40B4-BE49-F238E27FC236}">
                <a16:creationId xmlns:a16="http://schemas.microsoft.com/office/drawing/2014/main" id="{82425F5B-8059-D319-2406-B8A81FE829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EA3C9E"/>
              </a:buClr>
            </a:pPr>
            <a:r>
              <a:rPr lang="pl-PL" sz="4000" noProof="0" dirty="0"/>
              <a:t>Obniżone krawężniki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038BE32-F80B-3A4B-263A-1E2117773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7333" y="1436697"/>
            <a:ext cx="10371226" cy="5349416"/>
          </a:xfrm>
        </p:spPr>
        <p:txBody>
          <a:bodyPr>
            <a:noAutofit/>
          </a:bodyPr>
          <a:lstStyle/>
          <a:p>
            <a:r>
              <a:rPr lang="pl-PL" sz="1800" b="1" noProof="0" dirty="0">
                <a:cs typeface="Calibri"/>
              </a:rPr>
              <a:t>Pierwotni adresaci: </a:t>
            </a:r>
            <a:endParaRPr lang="pl-PL" sz="1800" b="1" noProof="0" dirty="0"/>
          </a:p>
          <a:p>
            <a:pPr marL="106680" indent="0">
              <a:buNone/>
            </a:pPr>
            <a:r>
              <a:rPr lang="pl-PL" sz="1800" noProof="0" dirty="0">
                <a:cs typeface="Calibri"/>
              </a:rPr>
              <a:t>osoby z niepełnosprawnością ruchu</a:t>
            </a:r>
            <a:endParaRPr lang="pl-PL" sz="1800" noProof="0" dirty="0"/>
          </a:p>
          <a:p>
            <a:r>
              <a:rPr lang="pl-PL" sz="1800" b="1" noProof="0" dirty="0">
                <a:cs typeface="Calibri"/>
              </a:rPr>
              <a:t>Faktyczni użytkownicy (przykładowi):</a:t>
            </a:r>
            <a:r>
              <a:rPr lang="pl-PL" sz="1800" noProof="0" dirty="0">
                <a:cs typeface="Calibri"/>
              </a:rPr>
              <a:t> </a:t>
            </a:r>
          </a:p>
          <a:p>
            <a:pPr marL="106680" indent="0">
              <a:buNone/>
            </a:pPr>
            <a:r>
              <a:rPr lang="pl-PL" sz="1800" noProof="0" dirty="0">
                <a:cs typeface="Calibri"/>
              </a:rPr>
              <a:t>osoby z wózkami dziecięcymi</a:t>
            </a:r>
            <a:endParaRPr lang="pl-PL" sz="1800" noProof="0" dirty="0">
              <a:cs typeface="Arial"/>
            </a:endParaRPr>
          </a:p>
          <a:p>
            <a:pPr marL="106680" indent="0">
              <a:buNone/>
            </a:pPr>
            <a:r>
              <a:rPr lang="pl-PL" sz="1800" noProof="0" dirty="0">
                <a:cs typeface="Calibri"/>
              </a:rPr>
              <a:t>Rowerzyści</a:t>
            </a:r>
            <a:endParaRPr lang="pl-PL" sz="1800" noProof="0" dirty="0">
              <a:cs typeface="Arial"/>
            </a:endParaRPr>
          </a:p>
          <a:p>
            <a:pPr marL="106680" indent="0">
              <a:buNone/>
            </a:pPr>
            <a:r>
              <a:rPr lang="pl-PL" sz="1800" noProof="0" dirty="0">
                <a:cs typeface="Calibri"/>
              </a:rPr>
              <a:t>osoby z walizkami</a:t>
            </a:r>
            <a:endParaRPr lang="pl-PL" sz="1800" noProof="0" dirty="0">
              <a:cs typeface="Arial"/>
            </a:endParaRPr>
          </a:p>
          <a:p>
            <a:pPr marL="106680" indent="0">
              <a:buNone/>
            </a:pPr>
            <a:r>
              <a:rPr lang="pl-PL" sz="1800" noProof="0" dirty="0">
                <a:cs typeface="Calibri"/>
              </a:rPr>
              <a:t>dostawcy i kurierzy</a:t>
            </a:r>
            <a:endParaRPr lang="pl-PL" sz="1800" noProof="0" dirty="0">
              <a:cs typeface="Arial"/>
            </a:endParaRPr>
          </a:p>
          <a:p>
            <a:r>
              <a:rPr lang="pl-PL" sz="1800" b="1" noProof="0" dirty="0">
                <a:cs typeface="Calibri"/>
              </a:rPr>
              <a:t>Efekt systemowy: </a:t>
            </a:r>
          </a:p>
          <a:p>
            <a:pPr marL="106680" indent="0">
              <a:buNone/>
            </a:pPr>
            <a:r>
              <a:rPr lang="pl-PL" sz="1800" noProof="0" dirty="0">
                <a:cs typeface="Calibri"/>
              </a:rPr>
              <a:t>płynność ruchu pieszego</a:t>
            </a:r>
          </a:p>
          <a:p>
            <a:pPr marL="106680" indent="0">
              <a:buNone/>
            </a:pPr>
            <a:r>
              <a:rPr lang="pl-PL" sz="1800" noProof="0" dirty="0">
                <a:cs typeface="Calibri"/>
              </a:rPr>
              <a:t>poprawa bezpieczeństwa</a:t>
            </a:r>
          </a:p>
          <a:p>
            <a:pPr marL="106680" indent="0">
              <a:buNone/>
            </a:pPr>
            <a:r>
              <a:rPr lang="pl-PL" sz="1800" noProof="0" dirty="0">
                <a:cs typeface="Calibri"/>
              </a:rPr>
              <a:t>standard projektowania przestrzeni publicznej</a:t>
            </a:r>
            <a:endParaRPr lang="pl-PL" sz="1800" noProof="0" dirty="0"/>
          </a:p>
          <a:p>
            <a:pPr marL="106680" indent="0">
              <a:buNone/>
            </a:pPr>
            <a:endParaRPr lang="pl-PL" sz="2000" noProof="0" dirty="0">
              <a:cs typeface="Calibri"/>
            </a:endParaRPr>
          </a:p>
          <a:p>
            <a:endParaRPr lang="pl-PL" sz="2000" noProof="0" dirty="0">
              <a:cs typeface="Calibri"/>
            </a:endParaRPr>
          </a:p>
          <a:p>
            <a:endParaRPr lang="pl-PL" sz="2000" noProof="0" dirty="0">
              <a:cs typeface="Calibri"/>
            </a:endParaRPr>
          </a:p>
        </p:txBody>
      </p:sp>
      <p:pic>
        <p:nvPicPr>
          <p:cNvPr id="3" name="Obraz 2" descr="Chodnik z obniżonym krawężnikiem. Przy krawędzi zjazdu znajduje się pas dotykowy dla osób niewidomych. ">
            <a:extLst>
              <a:ext uri="{FF2B5EF4-FFF2-40B4-BE49-F238E27FC236}">
                <a16:creationId xmlns:a16="http://schemas.microsoft.com/office/drawing/2014/main" id="{C2462DB1-5A66-6238-F94A-8AD3A18E6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8246" y="1253154"/>
            <a:ext cx="3782346" cy="506453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DD132A7-06A0-EAF8-AFBB-ACE46431DFA9}"/>
              </a:ext>
            </a:extLst>
          </p:cNvPr>
          <p:cNvSpPr txBox="1"/>
          <p:nvPr/>
        </p:nvSpPr>
        <p:spPr>
          <a:xfrm>
            <a:off x="8613374" y="6283971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 noProof="0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5F5CB14-4539-81CE-EB7D-3468C87D8EC9}"/>
              </a:ext>
            </a:extLst>
          </p:cNvPr>
          <p:cNvSpPr txBox="1"/>
          <p:nvPr/>
        </p:nvSpPr>
        <p:spPr>
          <a:xfrm>
            <a:off x="7418717" y="6390735"/>
            <a:ext cx="608162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0" i="0" u="none" strike="noStrike" baseline="0" noProof="0" dirty="0">
                <a:solidFill>
                  <a:srgbClr val="000000"/>
                </a:solidFill>
                <a:latin typeface="Verdana"/>
              </a:rPr>
              <a:t>Źródło ilustracji: </a:t>
            </a:r>
            <a:r>
              <a:rPr lang="pl-PL" b="0" i="0" u="none" strike="noStrike" baseline="0" noProof="0" dirty="0" err="1">
                <a:solidFill>
                  <a:srgbClr val="000000"/>
                </a:solidFill>
                <a:latin typeface="Verdana"/>
              </a:rPr>
              <a:t>Wikimedia</a:t>
            </a:r>
            <a:r>
              <a:rPr lang="pl-PL" b="0" i="0" u="none" strike="noStrike" baseline="0" noProof="0" dirty="0">
                <a:solidFill>
                  <a:srgbClr val="000000"/>
                </a:solidFill>
                <a:latin typeface="Verdana"/>
              </a:rPr>
              <a:t> Commons</a:t>
            </a:r>
            <a:endParaRPr lang="pl-PL" noProof="0" dirty="0"/>
          </a:p>
          <a:p>
            <a:pPr algn="ctr"/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748130500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>
          <a:extLst>
            <a:ext uri="{FF2B5EF4-FFF2-40B4-BE49-F238E27FC236}">
              <a16:creationId xmlns:a16="http://schemas.microsoft.com/office/drawing/2014/main" id="{DB5DAA93-0EB5-60FC-77F5-9C6AFCD32E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18c010dcb6_0_24">
            <a:extLst>
              <a:ext uri="{FF2B5EF4-FFF2-40B4-BE49-F238E27FC236}">
                <a16:creationId xmlns:a16="http://schemas.microsoft.com/office/drawing/2014/main" id="{F674078B-9540-1343-0F7C-414B07B675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EA3C9E"/>
              </a:buClr>
            </a:pPr>
            <a:r>
              <a:rPr lang="pl-PL" sz="4000" noProof="0" dirty="0"/>
              <a:t>Pochylnia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010CAD6-5BA5-193C-C242-63946C53CA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pl-PL" sz="2000" b="1" noProof="0" dirty="0">
                <a:ea typeface="Calibri"/>
                <a:cs typeface="Calibri"/>
              </a:rPr>
              <a:t>Pierwotni adresaci: </a:t>
            </a:r>
            <a:endParaRPr lang="pl-PL" b="1" noProof="0" dirty="0"/>
          </a:p>
          <a:p>
            <a:pPr marL="106680" indent="0">
              <a:buNone/>
            </a:pPr>
            <a:r>
              <a:rPr lang="pl-PL" sz="2000" noProof="0" dirty="0">
                <a:ea typeface="Calibri"/>
                <a:cs typeface="Calibri"/>
              </a:rPr>
              <a:t>osoby poruszające się na wózkach</a:t>
            </a:r>
          </a:p>
          <a:p>
            <a:r>
              <a:rPr lang="pl-PL" sz="2000" b="1" noProof="0" dirty="0">
                <a:ea typeface="Calibri"/>
                <a:cs typeface="Calibri"/>
              </a:rPr>
              <a:t>Faktyczni użytkownicy: </a:t>
            </a:r>
            <a:endParaRPr lang="pl-PL" sz="2000" b="1" noProof="0" dirty="0">
              <a:cs typeface="Calibri"/>
            </a:endParaRPr>
          </a:p>
          <a:p>
            <a:pPr marL="106680" indent="0">
              <a:buNone/>
            </a:pPr>
            <a:r>
              <a:rPr lang="pl-PL" sz="2000" noProof="0" dirty="0">
                <a:cs typeface="Calibri"/>
              </a:rPr>
              <a:t>Wszyscy spieszący się na samolot</a:t>
            </a:r>
            <a:endParaRPr lang="pl-PL" sz="2000" noProof="0" dirty="0">
              <a:cs typeface="Arial"/>
            </a:endParaRPr>
          </a:p>
          <a:p>
            <a:r>
              <a:rPr lang="pl-PL" sz="2000" b="1" noProof="0" dirty="0">
                <a:ea typeface="Calibri"/>
                <a:cs typeface="Calibri"/>
              </a:rPr>
              <a:t>Efekt systemowy: </a:t>
            </a:r>
            <a:endParaRPr lang="pl-PL" sz="2000" b="1" noProof="0" dirty="0">
              <a:cs typeface="Calibri"/>
            </a:endParaRPr>
          </a:p>
          <a:p>
            <a:pPr marL="106680" indent="0">
              <a:buNone/>
            </a:pPr>
            <a:r>
              <a:rPr lang="pl-PL" sz="2000" noProof="0" dirty="0">
                <a:cs typeface="Calibri"/>
              </a:rPr>
              <a:t>płynność ruchu pieszego </a:t>
            </a:r>
          </a:p>
          <a:p>
            <a:pPr marL="106680" indent="0">
              <a:buNone/>
            </a:pPr>
            <a:r>
              <a:rPr lang="pl-PL" sz="2000" noProof="0" dirty="0">
                <a:cs typeface="Calibri"/>
              </a:rPr>
              <a:t>standard projektowania przestrzeni </a:t>
            </a:r>
          </a:p>
          <a:p>
            <a:pPr marL="106680" indent="0">
              <a:buNone/>
            </a:pPr>
            <a:r>
              <a:rPr lang="pl-PL" sz="2000" noProof="0" dirty="0">
                <a:cs typeface="Calibri"/>
              </a:rPr>
              <a:t>publicznej</a:t>
            </a:r>
            <a:endParaRPr lang="pl-PL" sz="2000" noProof="0" dirty="0"/>
          </a:p>
          <a:p>
            <a:endParaRPr lang="pl-PL" sz="2000" noProof="0" dirty="0">
              <a:latin typeface="Calibri"/>
              <a:ea typeface="Calibri"/>
              <a:cs typeface="Calibri"/>
            </a:endParaRPr>
          </a:p>
          <a:p>
            <a:pPr marL="106680" indent="0">
              <a:buNone/>
            </a:pPr>
            <a:endParaRPr lang="pl-PL" sz="2000" noProof="0" dirty="0">
              <a:latin typeface="Calibri"/>
              <a:ea typeface="Calibri"/>
              <a:cs typeface="Calibri"/>
            </a:endParaRPr>
          </a:p>
          <a:p>
            <a:endParaRPr lang="pl-PL" sz="2000" noProof="0" dirty="0">
              <a:latin typeface="Calibri"/>
              <a:ea typeface="Calibri"/>
              <a:cs typeface="Calibri"/>
            </a:endParaRPr>
          </a:p>
          <a:p>
            <a:endParaRPr lang="pl-PL" sz="2000" noProof="0" dirty="0">
              <a:latin typeface="Calibri"/>
              <a:ea typeface="Calibri"/>
              <a:cs typeface="Calibri"/>
            </a:endParaRPr>
          </a:p>
          <a:p>
            <a:endParaRPr lang="pl-PL" sz="2000" noProof="0" dirty="0">
              <a:latin typeface="Calibri"/>
              <a:ea typeface="Calibri"/>
              <a:cs typeface="Calibri"/>
            </a:endParaRPr>
          </a:p>
          <a:p>
            <a:endParaRPr lang="pl-PL" sz="2000" noProof="0" dirty="0">
              <a:latin typeface="Calibri"/>
              <a:ea typeface="Calibri"/>
              <a:cs typeface="Calibri"/>
            </a:endParaRPr>
          </a:p>
          <a:p>
            <a:endParaRPr lang="pl-PL" sz="2000" noProof="0" dirty="0">
              <a:latin typeface="Calibri"/>
              <a:ea typeface="Calibri"/>
              <a:cs typeface="Calibri"/>
            </a:endParaRPr>
          </a:p>
          <a:p>
            <a:endParaRPr lang="pl-PL" sz="2000" noProof="0" dirty="0">
              <a:latin typeface="Calibri"/>
              <a:ea typeface="Calibri"/>
              <a:cs typeface="Calibri"/>
            </a:endParaRPr>
          </a:p>
          <a:p>
            <a:endParaRPr lang="pl-PL" sz="2000" noProof="0" dirty="0">
              <a:latin typeface="Calibri"/>
              <a:ea typeface="Calibri"/>
              <a:cs typeface="Calibri"/>
            </a:endParaRPr>
          </a:p>
        </p:txBody>
      </p:sp>
      <p:pic>
        <p:nvPicPr>
          <p:cNvPr id="2" name="Obraz 1" descr="Szeroka pochylnia z metalowymi poręczami na lotnisku Jana Pawła II w Krakowie. ">
            <a:extLst>
              <a:ext uri="{FF2B5EF4-FFF2-40B4-BE49-F238E27FC236}">
                <a16:creationId xmlns:a16="http://schemas.microsoft.com/office/drawing/2014/main" id="{1E807B45-E5E2-CA01-9C93-77B3A02A4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604" y="1703716"/>
            <a:ext cx="5818192" cy="412282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4FEAB0E6-1C19-65A6-1143-DE4B46AA0904}"/>
              </a:ext>
            </a:extLst>
          </p:cNvPr>
          <p:cNvSpPr txBox="1"/>
          <p:nvPr/>
        </p:nvSpPr>
        <p:spPr>
          <a:xfrm>
            <a:off x="5965225" y="5821604"/>
            <a:ext cx="5498475" cy="7812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pl-PL" sz="1600" noProof="0" dirty="0">
                <a:latin typeface="Verdana"/>
                <a:ea typeface="Calibri"/>
                <a:cs typeface="Calibri"/>
              </a:rPr>
              <a:t>Małgorzata Maciantowicz, Lotnisko Jana Pawła II</a:t>
            </a:r>
            <a:r>
              <a:rPr lang="pl-PL" dirty="0"/>
              <a:t> </a:t>
            </a:r>
            <a:r>
              <a:rPr lang="pl-PL" sz="1600" noProof="0" dirty="0">
                <a:latin typeface="Verdana"/>
                <a:ea typeface="Calibri"/>
                <a:cs typeface="Calibri"/>
              </a:rPr>
              <a:t>w</a:t>
            </a:r>
            <a:r>
              <a:rPr lang="pl-PL" dirty="0"/>
              <a:t> </a:t>
            </a:r>
            <a:r>
              <a:rPr lang="pl-PL" sz="1600" noProof="0" dirty="0">
                <a:latin typeface="Verdana"/>
                <a:ea typeface="Calibri"/>
                <a:cs typeface="Calibri"/>
              </a:rPr>
              <a:t>Krakowie</a:t>
            </a:r>
            <a:endParaRPr lang="pl-PL" sz="1600" noProof="0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613851302"/>
      </p:ext>
    </p:extLst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>
          <a:extLst>
            <a:ext uri="{FF2B5EF4-FFF2-40B4-BE49-F238E27FC236}">
              <a16:creationId xmlns:a16="http://schemas.microsoft.com/office/drawing/2014/main" id="{DCA11626-B3C2-83BD-7EF3-12B3ACC7D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18c010dcb6_0_24">
            <a:extLst>
              <a:ext uri="{FF2B5EF4-FFF2-40B4-BE49-F238E27FC236}">
                <a16:creationId xmlns:a16="http://schemas.microsoft.com/office/drawing/2014/main" id="{AF25EE89-4FD2-A915-E4B2-F94EC8362C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EA3C9E"/>
              </a:buClr>
            </a:pPr>
            <a:r>
              <a:rPr lang="pl-PL" sz="4000" noProof="0" dirty="0"/>
              <a:t>Automatyczne drzwi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15F4521-FB04-BDF9-8579-1FD08BCAE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710" y="1264169"/>
            <a:ext cx="10529377" cy="5421303"/>
          </a:xfrm>
        </p:spPr>
        <p:txBody>
          <a:bodyPr>
            <a:noAutofit/>
          </a:bodyPr>
          <a:lstStyle/>
          <a:p>
            <a:r>
              <a:rPr lang="pl-PL" sz="1800" b="1" noProof="0" dirty="0">
                <a:cs typeface="Calibri"/>
              </a:rPr>
              <a:t>Pierwotni adresaci</a:t>
            </a:r>
            <a:endParaRPr lang="pl-PL" sz="1800" noProof="0" dirty="0">
              <a:cs typeface="Calibri"/>
            </a:endParaRPr>
          </a:p>
          <a:p>
            <a:pPr marL="106680" indent="0">
              <a:buNone/>
            </a:pPr>
            <a:r>
              <a:rPr lang="pl-PL" sz="1800" noProof="0" dirty="0">
                <a:cs typeface="Calibri"/>
              </a:rPr>
              <a:t>Osoby z ograniczoną sprawnością rąk</a:t>
            </a:r>
            <a:br>
              <a:rPr lang="pl-PL" sz="1800" noProof="0" dirty="0">
                <a:cs typeface="Calibri"/>
              </a:rPr>
            </a:br>
            <a:r>
              <a:rPr lang="pl-PL" sz="1800" noProof="0" dirty="0">
                <a:cs typeface="Calibri"/>
              </a:rPr>
              <a:t>Osoby poruszające się na wózkach</a:t>
            </a:r>
          </a:p>
          <a:p>
            <a:r>
              <a:rPr lang="pl-PL" sz="1800" b="1" noProof="0" dirty="0">
                <a:cs typeface="Calibri"/>
              </a:rPr>
              <a:t>Faktyczni użytkownicy (przykładowi)</a:t>
            </a:r>
            <a:endParaRPr lang="pl-PL" sz="1800" noProof="0" dirty="0">
              <a:cs typeface="Calibri"/>
            </a:endParaRPr>
          </a:p>
          <a:p>
            <a:pPr marL="106680" indent="0">
              <a:buNone/>
            </a:pPr>
            <a:r>
              <a:rPr lang="pl-PL" sz="1800" noProof="0" dirty="0">
                <a:cs typeface="Calibri"/>
              </a:rPr>
              <a:t>Osoby z zakupami lub bagażem, kurierzy</a:t>
            </a:r>
          </a:p>
          <a:p>
            <a:pPr marL="106680" indent="0">
              <a:buNone/>
            </a:pPr>
            <a:r>
              <a:rPr lang="pl-PL" sz="1800" noProof="0" dirty="0">
                <a:cs typeface="Calibri"/>
              </a:rPr>
              <a:t>Osoby starsze</a:t>
            </a:r>
            <a:br>
              <a:rPr lang="pl-PL" sz="1800" noProof="0" dirty="0">
                <a:cs typeface="Calibri"/>
              </a:rPr>
            </a:br>
            <a:r>
              <a:rPr lang="pl-PL" sz="1800" noProof="0" dirty="0">
                <a:cs typeface="Calibri"/>
              </a:rPr>
              <a:t>Wszyscy w obiektach o dużym natężeniu ruchu</a:t>
            </a:r>
            <a:endParaRPr lang="pl-PL" sz="1800" noProof="0" dirty="0"/>
          </a:p>
          <a:p>
            <a:r>
              <a:rPr lang="pl-PL" sz="1800" b="1" noProof="0" dirty="0">
                <a:cs typeface="Calibri"/>
              </a:rPr>
              <a:t>Efekt systemowy</a:t>
            </a:r>
            <a:endParaRPr lang="pl-PL" sz="1800" noProof="0" dirty="0">
              <a:cs typeface="Calibri"/>
            </a:endParaRPr>
          </a:p>
          <a:p>
            <a:pPr marL="106680" indent="0">
              <a:buNone/>
            </a:pPr>
            <a:r>
              <a:rPr lang="pl-PL" sz="1800" dirty="0">
                <a:cs typeface="Calibri"/>
              </a:rPr>
              <a:t>Większa </a:t>
            </a:r>
            <a:r>
              <a:rPr lang="pl-PL" sz="1800" noProof="0" dirty="0">
                <a:cs typeface="Calibri"/>
              </a:rPr>
              <a:t>przepustowość wejść</a:t>
            </a:r>
            <a:br>
              <a:rPr lang="pl-PL" sz="1800" noProof="0" dirty="0">
                <a:cs typeface="Calibri"/>
              </a:rPr>
            </a:br>
            <a:r>
              <a:rPr lang="pl-PL" sz="1800" dirty="0">
                <a:cs typeface="Calibri"/>
              </a:rPr>
              <a:t>P</a:t>
            </a:r>
            <a:r>
              <a:rPr lang="pl-PL" sz="1800" noProof="0" dirty="0">
                <a:cs typeface="Calibri"/>
              </a:rPr>
              <a:t>oprawa higieny i bezpieczeństwa</a:t>
            </a:r>
            <a:br>
              <a:rPr lang="pl-PL" sz="1800" noProof="0" dirty="0">
                <a:cs typeface="Calibri"/>
              </a:rPr>
            </a:br>
            <a:r>
              <a:rPr lang="pl-PL" sz="1800" noProof="0" dirty="0">
                <a:cs typeface="Calibri"/>
              </a:rPr>
              <a:t>Standard projektowania przestrzeni publicznej</a:t>
            </a:r>
            <a:endParaRPr lang="pl-PL" sz="1800" noProof="0" dirty="0"/>
          </a:p>
          <a:p>
            <a:endParaRPr lang="pl-PL" sz="1800" noProof="0" dirty="0">
              <a:cs typeface="Calibri"/>
            </a:endParaRPr>
          </a:p>
          <a:p>
            <a:endParaRPr lang="pl-PL" sz="1800" noProof="0" dirty="0">
              <a:cs typeface="Calibri"/>
            </a:endParaRPr>
          </a:p>
          <a:p>
            <a:endParaRPr lang="pl-PL" sz="1800" noProof="0" dirty="0">
              <a:cs typeface="Calibri"/>
            </a:endParaRPr>
          </a:p>
          <a:p>
            <a:endParaRPr lang="pl-PL" sz="1800" noProof="0" dirty="0">
              <a:cs typeface="Calibri"/>
            </a:endParaRPr>
          </a:p>
          <a:p>
            <a:endParaRPr lang="pl-PL" sz="1800" noProof="0" dirty="0">
              <a:cs typeface="Calibri"/>
            </a:endParaRPr>
          </a:p>
          <a:p>
            <a:endParaRPr lang="pl-PL" sz="1800" noProof="0" dirty="0">
              <a:cs typeface="Calibri"/>
            </a:endParaRPr>
          </a:p>
          <a:p>
            <a:endParaRPr lang="pl-PL" sz="1800" noProof="0" dirty="0">
              <a:cs typeface="Calibri"/>
            </a:endParaRPr>
          </a:p>
          <a:p>
            <a:endParaRPr lang="pl-PL" sz="1800" noProof="0" dirty="0">
              <a:cs typeface="Calibri"/>
            </a:endParaRPr>
          </a:p>
        </p:txBody>
      </p:sp>
      <p:pic>
        <p:nvPicPr>
          <p:cNvPr id="6" name="Obraz 5" descr="Przeszklone drzwi wejściowe do budynku, otwierające się automatycznie, przez które wchodzi mężczyzna.">
            <a:extLst>
              <a:ext uri="{FF2B5EF4-FFF2-40B4-BE49-F238E27FC236}">
                <a16:creationId xmlns:a16="http://schemas.microsoft.com/office/drawing/2014/main" id="{E6A93DC2-53C4-ED0D-8C77-AA2A65343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5496" y="1348866"/>
            <a:ext cx="5171536" cy="4836005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4BD9A191-5ACC-8C4C-4219-39CA6732D38F}"/>
              </a:ext>
            </a:extLst>
          </p:cNvPr>
          <p:cNvSpPr txBox="1"/>
          <p:nvPr/>
        </p:nvSpPr>
        <p:spPr>
          <a:xfrm>
            <a:off x="7077170" y="6371904"/>
            <a:ext cx="510720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noProof="0" dirty="0" err="1"/>
              <a:t>Żródło</a:t>
            </a:r>
            <a:r>
              <a:rPr lang="pl-PL" noProof="0" dirty="0"/>
              <a:t>: </a:t>
            </a:r>
            <a:r>
              <a:rPr lang="pl-PL" noProof="0" dirty="0">
                <a:hlinkClick r:id="rId4"/>
              </a:rPr>
              <a:t>oknoserwis.pl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865182958"/>
      </p:ext>
    </p:extLst>
  </p:cSld>
  <p:clrMapOvr>
    <a:masterClrMapping/>
  </p:clrMapOvr>
  <p:transition spd="slow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>
          <a:extLst>
            <a:ext uri="{FF2B5EF4-FFF2-40B4-BE49-F238E27FC236}">
              <a16:creationId xmlns:a16="http://schemas.microsoft.com/office/drawing/2014/main" id="{23A43CEF-07AC-6BD6-BE54-6E30B96E2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18c010dcb6_0_24">
            <a:extLst>
              <a:ext uri="{FF2B5EF4-FFF2-40B4-BE49-F238E27FC236}">
                <a16:creationId xmlns:a16="http://schemas.microsoft.com/office/drawing/2014/main" id="{3D47433A-2A5B-CEF5-7EC0-BA1A17A4F3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EA3C9E"/>
              </a:buClr>
            </a:pPr>
            <a:r>
              <a:rPr lang="pl-PL" sz="4000" noProof="0" dirty="0"/>
              <a:t>Niskopodłogowy transport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AEC0FD5-C2E2-8C77-B910-30463D233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434" y="1382409"/>
            <a:ext cx="10555653" cy="5749751"/>
          </a:xfrm>
        </p:spPr>
        <p:txBody>
          <a:bodyPr>
            <a:noAutofit/>
          </a:bodyPr>
          <a:lstStyle/>
          <a:p>
            <a:r>
              <a:rPr lang="pl-PL" sz="1500" b="1" noProof="0" dirty="0">
                <a:cs typeface="Calibri"/>
              </a:rPr>
              <a:t>Pierwotni adresaci</a:t>
            </a:r>
            <a:endParaRPr lang="pl-PL" sz="1500" noProof="0" dirty="0">
              <a:cs typeface="Calibri"/>
            </a:endParaRPr>
          </a:p>
          <a:p>
            <a:pPr marL="106680" indent="0">
              <a:buNone/>
            </a:pPr>
            <a:r>
              <a:rPr lang="pl-PL" sz="1500" noProof="0" dirty="0">
                <a:cs typeface="Calibri"/>
              </a:rPr>
              <a:t>Osoby z niepełnosprawnościami ruchu</a:t>
            </a:r>
            <a:endParaRPr lang="pl-PL" sz="1500" noProof="0" dirty="0"/>
          </a:p>
          <a:p>
            <a:r>
              <a:rPr lang="pl-PL" sz="1500" b="1" noProof="0" dirty="0">
                <a:cs typeface="Calibri"/>
              </a:rPr>
              <a:t>Faktyczni użytkownicy (przykładowi)</a:t>
            </a:r>
            <a:endParaRPr lang="pl-PL" sz="1500" noProof="0" dirty="0">
              <a:cs typeface="Calibri"/>
            </a:endParaRPr>
          </a:p>
          <a:p>
            <a:pPr marL="106680" indent="0">
              <a:buNone/>
            </a:pPr>
            <a:r>
              <a:rPr lang="pl-PL" sz="1500" noProof="0" dirty="0">
                <a:cs typeface="Calibri"/>
              </a:rPr>
              <a:t>osoby z zakupami lub bagażem</a:t>
            </a:r>
          </a:p>
          <a:p>
            <a:pPr marL="106680" indent="0">
              <a:buNone/>
            </a:pPr>
            <a:r>
              <a:rPr lang="pl-PL" sz="1500" noProof="0" dirty="0">
                <a:cs typeface="Calibri"/>
              </a:rPr>
              <a:t>osoby starsze</a:t>
            </a:r>
            <a:br>
              <a:rPr lang="pl-PL" sz="1500" noProof="0" dirty="0">
                <a:cs typeface="Calibri"/>
              </a:rPr>
            </a:br>
            <a:r>
              <a:rPr lang="pl-PL" sz="1500" noProof="0" dirty="0">
                <a:cs typeface="Calibri"/>
              </a:rPr>
              <a:t>osoby z dziećmi</a:t>
            </a:r>
            <a:endParaRPr lang="pl-PL" sz="1500" noProof="0" dirty="0"/>
          </a:p>
          <a:p>
            <a:pPr marL="106680" indent="0">
              <a:buNone/>
            </a:pPr>
            <a:r>
              <a:rPr lang="pl-PL" sz="1500" noProof="0" dirty="0">
                <a:cs typeface="Calibri"/>
              </a:rPr>
              <a:t>Osoby po urazach</a:t>
            </a:r>
          </a:p>
          <a:p>
            <a:r>
              <a:rPr lang="pl-PL" sz="1500" b="1" noProof="0" dirty="0">
                <a:cs typeface="Calibri"/>
              </a:rPr>
              <a:t>Efekt systemowy</a:t>
            </a:r>
            <a:endParaRPr lang="pl-PL" sz="1500" noProof="0" dirty="0">
              <a:cs typeface="Calibri"/>
            </a:endParaRPr>
          </a:p>
          <a:p>
            <a:pPr marL="106680" indent="0">
              <a:buNone/>
            </a:pPr>
            <a:r>
              <a:rPr lang="pl-PL" sz="1500" noProof="0" dirty="0">
                <a:cs typeface="Calibri"/>
              </a:rPr>
              <a:t>większa przepustowość</a:t>
            </a:r>
            <a:br>
              <a:rPr lang="pl-PL" sz="1500" noProof="0" dirty="0">
                <a:cs typeface="Calibri"/>
              </a:rPr>
            </a:br>
            <a:r>
              <a:rPr lang="pl-PL" sz="1500" noProof="0" dirty="0">
                <a:cs typeface="Calibri"/>
              </a:rPr>
              <a:t>wzrost popularności transportu publicznego</a:t>
            </a:r>
          </a:p>
          <a:p>
            <a:pPr marL="106680" indent="0">
              <a:buNone/>
            </a:pPr>
            <a:r>
              <a:rPr lang="pl-PL" sz="1500" noProof="0" dirty="0">
                <a:cs typeface="Calibri"/>
              </a:rPr>
              <a:t>Mniejsze wykluczenie komunikacyjne</a:t>
            </a:r>
          </a:p>
          <a:p>
            <a:pPr marL="106680" indent="0">
              <a:buNone/>
            </a:pPr>
            <a:r>
              <a:rPr lang="pl-PL" sz="1500" noProof="0" dirty="0">
                <a:cs typeface="Calibri"/>
              </a:rPr>
              <a:t>Poprawa jakości powietrza</a:t>
            </a:r>
          </a:p>
          <a:p>
            <a:pPr marL="106680" indent="0">
              <a:buNone/>
            </a:pPr>
            <a:r>
              <a:rPr lang="pl-PL" sz="1500" noProof="0" dirty="0">
                <a:cs typeface="Calibri"/>
              </a:rPr>
              <a:t>standard taboru</a:t>
            </a:r>
            <a:endParaRPr lang="pl-PL" sz="1600" noProof="0" dirty="0">
              <a:cs typeface="Calibri"/>
            </a:endParaRPr>
          </a:p>
          <a:p>
            <a:endParaRPr lang="pl-PL" sz="1600" noProof="0" dirty="0">
              <a:cs typeface="Calibri"/>
            </a:endParaRPr>
          </a:p>
          <a:p>
            <a:endParaRPr lang="pl-PL" sz="1600" noProof="0" dirty="0">
              <a:cs typeface="Calibri"/>
            </a:endParaRPr>
          </a:p>
          <a:p>
            <a:endParaRPr lang="pl-PL" sz="1600" noProof="0" dirty="0">
              <a:cs typeface="Calibri"/>
            </a:endParaRPr>
          </a:p>
          <a:p>
            <a:endParaRPr lang="pl-PL" sz="1600" noProof="0" dirty="0">
              <a:cs typeface="Calibri"/>
            </a:endParaRPr>
          </a:p>
          <a:p>
            <a:endParaRPr lang="pl-PL" sz="1600" noProof="0" dirty="0">
              <a:cs typeface="Calibri"/>
            </a:endParaRPr>
          </a:p>
          <a:p>
            <a:endParaRPr lang="pl-PL" sz="1600" noProof="0" dirty="0">
              <a:cs typeface="Calibri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B16941F-A16A-DDA0-6B14-6D2308A8841D}"/>
              </a:ext>
            </a:extLst>
          </p:cNvPr>
          <p:cNvSpPr txBox="1"/>
          <p:nvPr/>
        </p:nvSpPr>
        <p:spPr>
          <a:xfrm>
            <a:off x="7077170" y="6371904"/>
            <a:ext cx="5107201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noProof="0" dirty="0">
                <a:latin typeface="Verdana"/>
                <a:ea typeface="Verdana"/>
              </a:rPr>
              <a:t>Źródło: </a:t>
            </a:r>
            <a:r>
              <a:rPr lang="pl-PL" noProof="0" dirty="0" err="1">
                <a:latin typeface="Verdana"/>
                <a:ea typeface="Verdana"/>
              </a:rPr>
              <a:t>Wikimedia</a:t>
            </a:r>
            <a:r>
              <a:rPr lang="pl-PL" noProof="0" dirty="0">
                <a:latin typeface="Verdana"/>
                <a:ea typeface="Verdana"/>
              </a:rPr>
              <a:t> Commons</a:t>
            </a:r>
          </a:p>
          <a:p>
            <a:pPr algn="ctr"/>
            <a:endParaRPr lang="pl-PL" noProof="0" dirty="0"/>
          </a:p>
          <a:p>
            <a:endParaRPr lang="pl-PL" noProof="0" dirty="0"/>
          </a:p>
        </p:txBody>
      </p:sp>
      <p:pic>
        <p:nvPicPr>
          <p:cNvPr id="2" name="Obraz 1" descr="Przystanek tramwajowy, na którym stoją pasażerowie i dwa nowoczesne tramwaje niskopodłogowe.">
            <a:extLst>
              <a:ext uri="{FF2B5EF4-FFF2-40B4-BE49-F238E27FC236}">
                <a16:creationId xmlns:a16="http://schemas.microsoft.com/office/drawing/2014/main" id="{FB8A69E9-EA58-A381-B44C-435A1292C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446" y="1926259"/>
            <a:ext cx="6719425" cy="379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907623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18c010dcb6_0_2560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3400"/>
              <a:buFont typeface="Verdana"/>
              <a:buNone/>
            </a:pPr>
            <a:r>
              <a:rPr lang="pl-PL" sz="4000" noProof="0" dirty="0" err="1"/>
              <a:t>Dostępnościowe</a:t>
            </a:r>
            <a:r>
              <a:rPr lang="pl-PL" sz="4000" noProof="0" dirty="0"/>
              <a:t> oświecenie</a:t>
            </a:r>
            <a:endParaRPr lang="pl-PL" sz="4400" noProof="0" dirty="0"/>
          </a:p>
        </p:txBody>
      </p:sp>
      <p:sp>
        <p:nvSpPr>
          <p:cNvPr id="148" name="Google Shape;148;g318c010dcb6_0_2560"/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630000" marR="0" lvl="0" indent="-447799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800"/>
              <a:buChar char="►"/>
            </a:pPr>
            <a:r>
              <a:rPr lang="pl-PL" sz="2800" noProof="0" dirty="0"/>
              <a:t>Zapewnianie dostępności na podstawie regulacji dostępnościowych to zestaw instrumentów i procedur prowadzących do przewrotu dostępnościowego</a:t>
            </a:r>
          </a:p>
          <a:p>
            <a:pPr marL="630000" marR="0" lvl="0" indent="-447799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800"/>
              <a:buChar char="►"/>
            </a:pPr>
            <a:r>
              <a:rPr lang="pl-PL" sz="2800" noProof="0" dirty="0"/>
              <a:t>Wymusza dostępność </a:t>
            </a:r>
            <a:br>
              <a:rPr lang="pl-PL" sz="2800" noProof="0" dirty="0"/>
            </a:br>
            <a:r>
              <a:rPr lang="pl-PL" sz="2800" noProof="0" dirty="0"/>
              <a:t>infrastruktury i usług </a:t>
            </a:r>
            <a:br>
              <a:rPr lang="pl-PL" sz="2800" noProof="0" dirty="0"/>
            </a:br>
            <a:r>
              <a:rPr lang="pl-PL" sz="2800" noProof="0" dirty="0"/>
              <a:t>podmiotów publicznych </a:t>
            </a:r>
            <a:br>
              <a:rPr lang="pl-PL" sz="2800" noProof="0" dirty="0"/>
            </a:br>
            <a:r>
              <a:rPr lang="pl-PL" sz="2800" noProof="0" dirty="0"/>
              <a:t>i prywatnych</a:t>
            </a:r>
          </a:p>
          <a:p>
            <a:pPr marL="0" marR="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SzPts val="1920"/>
              <a:buNone/>
            </a:pPr>
            <a:r>
              <a:rPr lang="pl-PL" sz="2800" noProof="0" dirty="0"/>
              <a:t>Pomnik Mikołaja Kopernika w Toruniu, </a:t>
            </a:r>
            <a:r>
              <a:rPr lang="pl-PL" sz="2800" noProof="0" dirty="0" err="1"/>
              <a:t>Kumal</a:t>
            </a:r>
            <a:r>
              <a:rPr lang="pl-PL" sz="2800" noProof="0" dirty="0"/>
              <a:t>, CC BY 3.0</a:t>
            </a:r>
          </a:p>
        </p:txBody>
      </p:sp>
      <p:pic>
        <p:nvPicPr>
          <p:cNvPr id="149" name="Google Shape;149;g318c010dcb6_0_2560" descr="Pomnik Mikołaja Kopernika w Toruniu. Patrzy on w górę, palcem wskazującym prawej dłoni wskazuje w górę. W lewej dłoni trzyma model układu słonecznego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84151" y="3300876"/>
            <a:ext cx="4322575" cy="289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>
          <a:extLst>
            <a:ext uri="{FF2B5EF4-FFF2-40B4-BE49-F238E27FC236}">
              <a16:creationId xmlns:a16="http://schemas.microsoft.com/office/drawing/2014/main" id="{5DE39196-4129-11A2-F911-DAD0EDA3F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18c010dcb6_0_24">
            <a:extLst>
              <a:ext uri="{FF2B5EF4-FFF2-40B4-BE49-F238E27FC236}">
                <a16:creationId xmlns:a16="http://schemas.microsoft.com/office/drawing/2014/main" id="{B8EFA8FF-CFF0-D346-990E-9189B9622F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pl-PL" sz="4000" noProof="0" dirty="0"/>
              <a:t>Napisy i transkrypcje (technologia cyfrowa)</a:t>
            </a:r>
            <a:endParaRPr lang="pl-PL" noProof="0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09E90F3-828C-A751-120E-F64DD0C61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434" y="1382410"/>
            <a:ext cx="10555653" cy="5290798"/>
          </a:xfrm>
        </p:spPr>
        <p:txBody>
          <a:bodyPr>
            <a:noAutofit/>
          </a:bodyPr>
          <a:lstStyle/>
          <a:p>
            <a:r>
              <a:rPr lang="pl-PL" sz="1100" b="1" noProof="0" dirty="0">
                <a:cs typeface="Calibri"/>
              </a:rPr>
              <a:t>Pierwotni adresaci</a:t>
            </a:r>
            <a:endParaRPr lang="pl-PL" sz="1100" noProof="0" dirty="0">
              <a:cs typeface="Calibri"/>
            </a:endParaRPr>
          </a:p>
          <a:p>
            <a:pPr marL="106680" indent="0">
              <a:buNone/>
            </a:pPr>
            <a:r>
              <a:rPr lang="pl-PL" sz="1100" noProof="0" dirty="0">
                <a:cs typeface="Calibri"/>
              </a:rPr>
              <a:t>Osoby głuche i słabosłyszące</a:t>
            </a:r>
            <a:endParaRPr lang="pl-PL" sz="1100" noProof="0" dirty="0"/>
          </a:p>
          <a:p>
            <a:pPr marL="285750" indent="-285750"/>
            <a:r>
              <a:rPr lang="pl-PL" sz="1100" b="1" noProof="0" dirty="0">
                <a:cs typeface="Calibri"/>
              </a:rPr>
              <a:t>Faktyczni użytkownicy (przykładowi)</a:t>
            </a:r>
            <a:endParaRPr lang="pl-PL" sz="1100" noProof="0" dirty="0">
              <a:cs typeface="Calibri"/>
            </a:endParaRPr>
          </a:p>
          <a:p>
            <a:pPr marL="0" indent="0">
              <a:buNone/>
            </a:pPr>
            <a:r>
              <a:rPr lang="pl-PL" sz="1100" noProof="0" dirty="0">
                <a:cs typeface="Calibri"/>
              </a:rPr>
              <a:t>Kadra uczelni, nauczyciele</a:t>
            </a:r>
          </a:p>
          <a:p>
            <a:pPr marL="0" indent="0">
              <a:buNone/>
            </a:pPr>
            <a:r>
              <a:rPr lang="pl-PL" sz="1100" noProof="0" dirty="0">
                <a:cs typeface="Calibri"/>
              </a:rPr>
              <a:t>Osoby studiujące, osoby uczące się</a:t>
            </a:r>
          </a:p>
          <a:p>
            <a:pPr marL="0" indent="0">
              <a:buNone/>
            </a:pPr>
            <a:r>
              <a:rPr lang="pl-PL" sz="1100" noProof="0" dirty="0">
                <a:cs typeface="Calibri"/>
              </a:rPr>
              <a:t>Osoby uczące się języków </a:t>
            </a:r>
          </a:p>
          <a:p>
            <a:pPr marL="0" indent="0">
              <a:buNone/>
            </a:pPr>
            <a:r>
              <a:rPr lang="pl-PL" sz="1100" noProof="0" dirty="0">
                <a:cs typeface="Calibri"/>
              </a:rPr>
              <a:t>Osoby przebywające w hałasie lub ciszy </a:t>
            </a:r>
          </a:p>
          <a:p>
            <a:pPr marL="0" indent="0">
              <a:buNone/>
            </a:pPr>
            <a:r>
              <a:rPr lang="pl-PL" sz="1100" noProof="0" dirty="0">
                <a:cs typeface="Calibri"/>
              </a:rPr>
              <a:t>Organizatorzy u Uczestnicy spotkań online, </a:t>
            </a:r>
          </a:p>
          <a:p>
            <a:pPr marL="0" indent="0">
              <a:buNone/>
            </a:pPr>
            <a:r>
              <a:rPr lang="pl-PL" sz="1100" noProof="0" dirty="0">
                <a:cs typeface="Calibri"/>
              </a:rPr>
              <a:t>Konferencji, sympozjów, </a:t>
            </a:r>
            <a:r>
              <a:rPr lang="pl-PL" sz="1100" noProof="0" dirty="0" err="1">
                <a:cs typeface="Calibri"/>
              </a:rPr>
              <a:t>webinarów</a:t>
            </a:r>
            <a:r>
              <a:rPr lang="pl-PL" sz="1100" noProof="0" dirty="0">
                <a:cs typeface="Calibri"/>
              </a:rPr>
              <a:t> </a:t>
            </a:r>
            <a:r>
              <a:rPr lang="pl-PL" sz="1100" noProof="0" dirty="0" err="1">
                <a:cs typeface="Calibri"/>
              </a:rPr>
              <a:t>itp</a:t>
            </a:r>
            <a:endParaRPr lang="pl-PL" sz="1100" noProof="0" dirty="0">
              <a:cs typeface="Calibri"/>
            </a:endParaRPr>
          </a:p>
          <a:p>
            <a:pPr marL="0" indent="0">
              <a:buNone/>
            </a:pPr>
            <a:r>
              <a:rPr lang="pl-PL" sz="1100" noProof="0" dirty="0">
                <a:cs typeface="Calibri"/>
              </a:rPr>
              <a:t>Osoby </a:t>
            </a:r>
            <a:r>
              <a:rPr lang="pl-PL" sz="1100" noProof="0" dirty="0" err="1">
                <a:cs typeface="Calibri"/>
              </a:rPr>
              <a:t>neuroatypowe</a:t>
            </a:r>
            <a:endParaRPr lang="pl-PL" sz="1100" noProof="0" dirty="0">
              <a:cs typeface="Calibri"/>
            </a:endParaRPr>
          </a:p>
          <a:p>
            <a:r>
              <a:rPr lang="pl-PL" sz="1100" b="1" noProof="0" dirty="0">
                <a:cs typeface="Calibri"/>
              </a:rPr>
              <a:t>Efekt systemowy</a:t>
            </a:r>
            <a:endParaRPr lang="pl-PL" sz="1100" noProof="0" dirty="0">
              <a:cs typeface="Calibri"/>
            </a:endParaRPr>
          </a:p>
          <a:p>
            <a:pPr marL="106680" indent="0">
              <a:buNone/>
            </a:pPr>
            <a:r>
              <a:rPr lang="pl-PL" sz="1100" noProof="0" dirty="0">
                <a:cs typeface="Calibri"/>
              </a:rPr>
              <a:t>Wzrost dostępności edukacji i </a:t>
            </a:r>
            <a:r>
              <a:rPr lang="pl-PL" sz="1100" noProof="0" dirty="0" err="1">
                <a:cs typeface="Calibri"/>
              </a:rPr>
              <a:t>kulturu</a:t>
            </a:r>
            <a:endParaRPr lang="pl-PL" sz="1100" noProof="0" dirty="0">
              <a:cs typeface="Calibri"/>
            </a:endParaRPr>
          </a:p>
          <a:p>
            <a:pPr marL="106680" indent="0">
              <a:buNone/>
            </a:pPr>
            <a:r>
              <a:rPr lang="pl-PL" sz="1100" noProof="0" dirty="0">
                <a:cs typeface="Calibri"/>
              </a:rPr>
              <a:t>Większa efektywność komunikacji</a:t>
            </a:r>
          </a:p>
          <a:p>
            <a:pPr marL="106680" indent="0">
              <a:buNone/>
            </a:pPr>
            <a:r>
              <a:rPr lang="pl-PL" sz="1100" noProof="0" dirty="0" err="1">
                <a:cs typeface="Calibri"/>
              </a:rPr>
              <a:t>Netflix</a:t>
            </a:r>
            <a:r>
              <a:rPr lang="pl-PL" sz="1100" noProof="0" dirty="0">
                <a:cs typeface="Calibri"/>
              </a:rPr>
              <a:t>, YouTube, </a:t>
            </a:r>
            <a:r>
              <a:rPr lang="pl-PL" sz="1100" noProof="0" dirty="0" err="1">
                <a:cs typeface="Calibri"/>
              </a:rPr>
              <a:t>TikTok</a:t>
            </a:r>
            <a:r>
              <a:rPr lang="pl-PL" sz="1100" noProof="0" dirty="0">
                <a:cs typeface="Calibri"/>
              </a:rPr>
              <a:t> –</a:t>
            </a:r>
          </a:p>
          <a:p>
            <a:pPr marL="106680" indent="0">
              <a:buNone/>
            </a:pPr>
            <a:r>
              <a:rPr lang="pl-PL" sz="1100" b="1" noProof="0" dirty="0">
                <a:cs typeface="Calibri"/>
              </a:rPr>
              <a:t>napisy to dziś standard użyteczności, nie „funkcja specjalna”</a:t>
            </a:r>
            <a:endParaRPr lang="pl-PL" sz="1100" b="1" noProof="0" dirty="0"/>
          </a:p>
          <a:p>
            <a:endParaRPr lang="pl-PL" sz="1100" noProof="0" dirty="0">
              <a:cs typeface="Calibri"/>
            </a:endParaRPr>
          </a:p>
          <a:p>
            <a:endParaRPr lang="pl-PL" sz="1100" noProof="0" dirty="0">
              <a:cs typeface="Calibri"/>
            </a:endParaRPr>
          </a:p>
          <a:p>
            <a:endParaRPr lang="pl-PL" sz="1100" noProof="0" dirty="0">
              <a:cs typeface="Calibri"/>
            </a:endParaRPr>
          </a:p>
          <a:p>
            <a:endParaRPr lang="pl-PL" sz="1100" noProof="0" dirty="0">
              <a:cs typeface="Calibri"/>
            </a:endParaRPr>
          </a:p>
          <a:p>
            <a:endParaRPr lang="pl-PL" sz="1600" noProof="0" dirty="0">
              <a:cs typeface="Calibri"/>
            </a:endParaRPr>
          </a:p>
          <a:p>
            <a:endParaRPr lang="pl-PL" sz="1600" noProof="0" dirty="0">
              <a:cs typeface="Calibri"/>
            </a:endParaRPr>
          </a:p>
          <a:p>
            <a:endParaRPr lang="pl-PL" sz="1600" noProof="0" dirty="0">
              <a:cs typeface="Calibri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EC96C62-0892-7F66-757B-FFBCCF95FA07}"/>
              </a:ext>
            </a:extLst>
          </p:cNvPr>
          <p:cNvSpPr txBox="1"/>
          <p:nvPr/>
        </p:nvSpPr>
        <p:spPr>
          <a:xfrm>
            <a:off x="6264380" y="5934543"/>
            <a:ext cx="5107201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noProof="0" dirty="0">
                <a:latin typeface="Verdana"/>
                <a:ea typeface="Verdana"/>
              </a:rPr>
              <a:t>Źródło własne</a:t>
            </a:r>
          </a:p>
          <a:p>
            <a:pPr algn="ctr"/>
            <a:endParaRPr lang="pl-PL" noProof="0" dirty="0"/>
          </a:p>
          <a:p>
            <a:endParaRPr lang="pl-PL" noProof="0" dirty="0"/>
          </a:p>
        </p:txBody>
      </p:sp>
      <p:pic>
        <p:nvPicPr>
          <p:cNvPr id="5" name="Obraz 4" descr="Zrzut ekranu ze spotkania w aplikacji Teams, na którym widać dwie rozmawiające osoby. Poniżej wyświetlono napisy i transkrypcję na żywo.">
            <a:extLst>
              <a:ext uri="{FF2B5EF4-FFF2-40B4-BE49-F238E27FC236}">
                <a16:creationId xmlns:a16="http://schemas.microsoft.com/office/drawing/2014/main" id="{8690003A-22AA-60F8-4241-EBABBACB1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527" y="1530202"/>
            <a:ext cx="6914433" cy="428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84760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>
          <a:extLst>
            <a:ext uri="{FF2B5EF4-FFF2-40B4-BE49-F238E27FC236}">
              <a16:creationId xmlns:a16="http://schemas.microsoft.com/office/drawing/2014/main" id="{98B04C0D-8EF8-731E-6FAE-A16A9BE29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18c010dcb6_0_24">
            <a:extLst>
              <a:ext uri="{FF2B5EF4-FFF2-40B4-BE49-F238E27FC236}">
                <a16:creationId xmlns:a16="http://schemas.microsoft.com/office/drawing/2014/main" id="{B1997F0A-044B-5BFD-403D-37B19C805C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pl-PL" noProof="0" dirty="0"/>
              <a:t>Sterowanie głosem (technologia cyfrowa)</a:t>
            </a:r>
            <a:endParaRPr lang="pl-PL" sz="3200" noProof="0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59F299C-0953-6FEF-A0E2-6E8DDAC1F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710" y="1710857"/>
            <a:ext cx="10555653" cy="5158545"/>
          </a:xfrm>
        </p:spPr>
        <p:txBody>
          <a:bodyPr>
            <a:noAutofit/>
          </a:bodyPr>
          <a:lstStyle/>
          <a:p>
            <a:pPr marL="355600" indent="-349250"/>
            <a:r>
              <a:rPr lang="pl-PL" sz="1600" b="1" noProof="0" dirty="0">
                <a:cs typeface="Calibri"/>
              </a:rPr>
              <a:t>Pierwotni adresaci</a:t>
            </a:r>
            <a:endParaRPr lang="pl-PL" sz="1600" noProof="0" dirty="0">
              <a:cs typeface="Calibri"/>
            </a:endParaRPr>
          </a:p>
          <a:p>
            <a:pPr marL="106680" indent="0">
              <a:buNone/>
            </a:pPr>
            <a:r>
              <a:rPr lang="pl-PL" sz="1600" noProof="0" dirty="0">
                <a:cs typeface="Calibri"/>
              </a:rPr>
              <a:t>Osoby z niepełnosprawnością ruchu (manualną), </a:t>
            </a:r>
            <a:br>
              <a:rPr lang="pl-PL" sz="1600" noProof="0" dirty="0">
                <a:cs typeface="Calibri"/>
              </a:rPr>
            </a:br>
            <a:r>
              <a:rPr lang="pl-PL" sz="1600" noProof="0" dirty="0">
                <a:cs typeface="Calibri"/>
              </a:rPr>
              <a:t>osoby z niepełnosprawnością wzroku</a:t>
            </a:r>
            <a:endParaRPr lang="pl-PL" sz="1600" noProof="0" dirty="0"/>
          </a:p>
          <a:p>
            <a:pPr marL="285750" indent="-285750"/>
            <a:r>
              <a:rPr lang="pl-PL" sz="1600" b="1" noProof="0" dirty="0">
                <a:cs typeface="Calibri"/>
              </a:rPr>
              <a:t>Faktyczni użytkownicy (przykładowi)</a:t>
            </a:r>
            <a:endParaRPr lang="pl-PL" sz="1600" noProof="0" dirty="0">
              <a:cs typeface="Calibri"/>
            </a:endParaRPr>
          </a:p>
          <a:p>
            <a:pPr marL="0" indent="0">
              <a:buNone/>
            </a:pPr>
            <a:r>
              <a:rPr lang="pl-PL" sz="1600" noProof="0" dirty="0">
                <a:cs typeface="Calibri"/>
              </a:rPr>
              <a:t>Osoby prowadzące pojazdy, osoby pracujące </a:t>
            </a:r>
            <a:br>
              <a:rPr lang="pl-PL" sz="1600" noProof="0" dirty="0">
                <a:cs typeface="Calibri"/>
              </a:rPr>
            </a:br>
            <a:r>
              <a:rPr lang="pl-PL" sz="1600" noProof="0" dirty="0">
                <a:cs typeface="Calibri"/>
              </a:rPr>
              <a:t>„w ruchu”, osoby pracujące w kuchni</a:t>
            </a:r>
          </a:p>
          <a:p>
            <a:pPr marL="0" indent="0">
              <a:buNone/>
            </a:pPr>
            <a:r>
              <a:rPr lang="pl-PL" sz="1600" noProof="0" dirty="0">
                <a:cs typeface="Calibri"/>
              </a:rPr>
              <a:t>Użytkownicy smart </a:t>
            </a:r>
            <a:r>
              <a:rPr lang="pl-PL" sz="1600" noProof="0" dirty="0" err="1">
                <a:cs typeface="Calibri"/>
              </a:rPr>
              <a:t>home</a:t>
            </a:r>
            <a:endParaRPr lang="pl-PL" sz="1600" noProof="0" dirty="0">
              <a:cs typeface="Calibri"/>
            </a:endParaRPr>
          </a:p>
          <a:p>
            <a:pPr marL="0" indent="0">
              <a:buNone/>
            </a:pPr>
            <a:r>
              <a:rPr lang="pl-PL" sz="1600" noProof="0" dirty="0">
                <a:cs typeface="Calibri"/>
              </a:rPr>
              <a:t>Osoby lubiące wygodę</a:t>
            </a:r>
          </a:p>
          <a:p>
            <a:r>
              <a:rPr lang="pl-PL" sz="1600" b="1" noProof="0" dirty="0">
                <a:cs typeface="Calibri"/>
              </a:rPr>
              <a:t>Efekt systemowy</a:t>
            </a:r>
            <a:endParaRPr lang="pl-PL" sz="1600" noProof="0" dirty="0">
              <a:cs typeface="Calibri"/>
            </a:endParaRPr>
          </a:p>
          <a:p>
            <a:pPr marL="106680" indent="0">
              <a:buNone/>
            </a:pPr>
            <a:r>
              <a:rPr lang="pl-PL" sz="1600" noProof="0" dirty="0">
                <a:cs typeface="Calibri"/>
              </a:rPr>
              <a:t>Nowe interfejsy człowiek - komputer</a:t>
            </a:r>
          </a:p>
          <a:p>
            <a:pPr marL="106680" indent="0">
              <a:buNone/>
            </a:pPr>
            <a:r>
              <a:rPr lang="pl-PL" sz="1600" noProof="0" dirty="0">
                <a:cs typeface="Calibri"/>
              </a:rPr>
              <a:t>Upowszechniania nowych technologii, w tym AI, w życiu codziennym</a:t>
            </a:r>
          </a:p>
          <a:p>
            <a:pPr marL="106680" indent="0">
              <a:buNone/>
            </a:pPr>
            <a:r>
              <a:rPr lang="pl-PL" sz="1600" noProof="0" dirty="0">
                <a:cs typeface="Calibri"/>
              </a:rPr>
              <a:t>Większa efektywność komunikacji</a:t>
            </a:r>
          </a:p>
          <a:p>
            <a:pPr marL="106680" indent="0">
              <a:buNone/>
            </a:pPr>
            <a:endParaRPr lang="pl-PL" sz="1600" noProof="0" dirty="0">
              <a:cs typeface="Calibri"/>
            </a:endParaRPr>
          </a:p>
          <a:p>
            <a:pPr marL="106680" indent="0">
              <a:buNone/>
            </a:pPr>
            <a:endParaRPr lang="pl-PL" sz="1500" noProof="0" dirty="0">
              <a:cs typeface="Calibri"/>
            </a:endParaRPr>
          </a:p>
          <a:p>
            <a:pPr marL="106680" indent="0">
              <a:buNone/>
            </a:pPr>
            <a:endParaRPr lang="pl-PL" sz="1500" noProof="0" dirty="0">
              <a:cs typeface="Calibri"/>
            </a:endParaRPr>
          </a:p>
          <a:p>
            <a:pPr marL="106680" indent="0">
              <a:buNone/>
            </a:pPr>
            <a:endParaRPr lang="pl-PL" sz="1500" noProof="0" dirty="0">
              <a:cs typeface="Calibri"/>
            </a:endParaRPr>
          </a:p>
          <a:p>
            <a:endParaRPr lang="pl-PL" sz="1600" noProof="0" dirty="0">
              <a:cs typeface="Calibri"/>
            </a:endParaRPr>
          </a:p>
          <a:p>
            <a:endParaRPr lang="pl-PL" sz="1600" noProof="0" dirty="0">
              <a:cs typeface="Calibri"/>
            </a:endParaRPr>
          </a:p>
          <a:p>
            <a:endParaRPr lang="pl-PL" sz="1600" noProof="0" dirty="0">
              <a:cs typeface="Calibri"/>
            </a:endParaRPr>
          </a:p>
          <a:p>
            <a:endParaRPr lang="pl-PL" sz="1600" noProof="0" dirty="0">
              <a:cs typeface="Calibri"/>
            </a:endParaRPr>
          </a:p>
          <a:p>
            <a:endParaRPr lang="pl-PL" sz="1600" noProof="0" dirty="0">
              <a:cs typeface="Calibri"/>
            </a:endParaRPr>
          </a:p>
          <a:p>
            <a:endParaRPr lang="pl-PL" sz="1600" noProof="0" dirty="0">
              <a:cs typeface="Calibri"/>
            </a:endParaRPr>
          </a:p>
          <a:p>
            <a:endParaRPr lang="pl-PL" sz="1600" noProof="0" dirty="0">
              <a:cs typeface="Calibri"/>
            </a:endParaRPr>
          </a:p>
          <a:p>
            <a:endParaRPr lang="pl-PL" sz="1600" noProof="0" dirty="0">
              <a:cs typeface="Calibri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578FD93-EFAB-AB09-6DEF-4282CE5BDC6E}"/>
              </a:ext>
            </a:extLst>
          </p:cNvPr>
          <p:cNvSpPr txBox="1"/>
          <p:nvPr/>
        </p:nvSpPr>
        <p:spPr>
          <a:xfrm>
            <a:off x="7071662" y="5175172"/>
            <a:ext cx="512033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noProof="0" dirty="0">
                <a:latin typeface="Verdana"/>
                <a:ea typeface="Verdana"/>
              </a:rPr>
              <a:t>Źródło: </a:t>
            </a:r>
            <a:r>
              <a:rPr lang="pl-PL" noProof="0" dirty="0">
                <a:ea typeface="Verdana"/>
                <a:hlinkClick r:id="rId3"/>
              </a:rPr>
              <a:t>www.soundhound.com</a:t>
            </a:r>
            <a:endParaRPr lang="pl-PL" noProof="0" dirty="0"/>
          </a:p>
          <a:p>
            <a:endParaRPr lang="pl-PL" noProof="0" dirty="0"/>
          </a:p>
        </p:txBody>
      </p:sp>
      <p:pic>
        <p:nvPicPr>
          <p:cNvPr id="2" name="Obraz 1" descr="Kuchnia z lodówką z interfejsem sterowania głosowego, w tle kobieta.">
            <a:extLst>
              <a:ext uri="{FF2B5EF4-FFF2-40B4-BE49-F238E27FC236}">
                <a16:creationId xmlns:a16="http://schemas.microsoft.com/office/drawing/2014/main" id="{50BED9BB-DFF1-C78D-80EE-480D317B1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0492" y="1710857"/>
            <a:ext cx="5885794" cy="336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18872"/>
      </p:ext>
    </p:extLst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>
          <a:extLst>
            <a:ext uri="{FF2B5EF4-FFF2-40B4-BE49-F238E27FC236}">
              <a16:creationId xmlns:a16="http://schemas.microsoft.com/office/drawing/2014/main" id="{99B0069F-8856-FFDE-820E-B91EC85E8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18c010dcb6_0_24">
            <a:extLst>
              <a:ext uri="{FF2B5EF4-FFF2-40B4-BE49-F238E27FC236}">
                <a16:creationId xmlns:a16="http://schemas.microsoft.com/office/drawing/2014/main" id="{53640182-DAD0-4F45-25E3-5172C72281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pl-PL" noProof="0" dirty="0"/>
              <a:t>Dyktowanie tekstu </a:t>
            </a:r>
            <a:br>
              <a:rPr lang="pl-PL" noProof="0" dirty="0"/>
            </a:br>
            <a:r>
              <a:rPr lang="pl-PL" noProof="0" dirty="0"/>
              <a:t>(speech-to-</a:t>
            </a:r>
            <a:r>
              <a:rPr lang="pl-PL" noProof="0" dirty="0" err="1"/>
              <a:t>text</a:t>
            </a:r>
            <a:r>
              <a:rPr lang="pl-PL" noProof="0" dirty="0"/>
              <a:t>)</a:t>
            </a:r>
            <a:endParaRPr lang="pl-PL" sz="3200" noProof="0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329CB7E-95BC-9599-15A1-92F78169A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710" y="1710857"/>
            <a:ext cx="10555653" cy="5158545"/>
          </a:xfrm>
        </p:spPr>
        <p:txBody>
          <a:bodyPr>
            <a:noAutofit/>
          </a:bodyPr>
          <a:lstStyle/>
          <a:p>
            <a:r>
              <a:rPr lang="pl-PL" sz="1600" b="1" noProof="0" dirty="0">
                <a:cs typeface="Calibri"/>
              </a:rPr>
              <a:t>Pierwotni adresaci</a:t>
            </a:r>
            <a:endParaRPr lang="pl-PL" sz="1600" noProof="0" dirty="0">
              <a:cs typeface="Calibri"/>
            </a:endParaRPr>
          </a:p>
          <a:p>
            <a:pPr marL="106680" indent="0">
              <a:buNone/>
            </a:pPr>
            <a:r>
              <a:rPr lang="pl-PL" sz="1600" noProof="0" dirty="0">
                <a:cs typeface="Calibri"/>
              </a:rPr>
              <a:t>Osoby z niepełnosprawnościami ruchu (manualnymi)</a:t>
            </a:r>
            <a:endParaRPr lang="pl-PL" sz="1600" noProof="0" dirty="0"/>
          </a:p>
          <a:p>
            <a:pPr marL="285750" indent="-285750"/>
            <a:r>
              <a:rPr lang="pl-PL" sz="1600" b="1" noProof="0" dirty="0">
                <a:cs typeface="Calibri"/>
              </a:rPr>
              <a:t>Faktyczni użytkownicy (przykładowi)</a:t>
            </a:r>
          </a:p>
          <a:p>
            <a:pPr marL="0" indent="0">
              <a:buNone/>
            </a:pPr>
            <a:r>
              <a:rPr lang="pl-PL" sz="1600" noProof="0" dirty="0">
                <a:cs typeface="Calibri"/>
              </a:rPr>
              <a:t>Menagerowie</a:t>
            </a:r>
          </a:p>
          <a:p>
            <a:pPr marL="0" indent="0">
              <a:buNone/>
            </a:pPr>
            <a:r>
              <a:rPr lang="pl-PL" sz="1600" noProof="0" dirty="0">
                <a:cs typeface="Calibri"/>
              </a:rPr>
              <a:t>Prawnicy, lekarze, dziennikarze </a:t>
            </a:r>
          </a:p>
          <a:p>
            <a:pPr marL="0" indent="0">
              <a:buNone/>
            </a:pPr>
            <a:r>
              <a:rPr lang="pl-PL" sz="1600" noProof="0" dirty="0">
                <a:cs typeface="Calibri"/>
              </a:rPr>
              <a:t>Osoby pracujące mobilnie</a:t>
            </a:r>
          </a:p>
          <a:p>
            <a:pPr marL="0" indent="0">
              <a:buNone/>
            </a:pPr>
            <a:r>
              <a:rPr lang="pl-PL" sz="1600" noProof="0" dirty="0">
                <a:cs typeface="Calibri"/>
              </a:rPr>
              <a:t>Osoby z dysleksją</a:t>
            </a:r>
          </a:p>
          <a:p>
            <a:pPr marL="285750" indent="-285750"/>
            <a:r>
              <a:rPr lang="pl-PL" sz="1600" b="1" noProof="0" dirty="0">
                <a:cs typeface="Calibri"/>
              </a:rPr>
              <a:t>Efekt systemowy</a:t>
            </a:r>
            <a:endParaRPr lang="pl-PL" sz="1600" noProof="0" dirty="0">
              <a:cs typeface="Calibri"/>
            </a:endParaRPr>
          </a:p>
          <a:p>
            <a:pPr marL="106680" indent="0">
              <a:buNone/>
            </a:pPr>
            <a:r>
              <a:rPr lang="pl-PL" sz="1600" noProof="0" dirty="0">
                <a:cs typeface="Calibri"/>
              </a:rPr>
              <a:t>rewolucja User </a:t>
            </a:r>
            <a:r>
              <a:rPr lang="pl-PL" sz="1600" noProof="0" dirty="0" err="1">
                <a:cs typeface="Calibri"/>
              </a:rPr>
              <a:t>Experience</a:t>
            </a:r>
            <a:r>
              <a:rPr lang="pl-PL" sz="1600" noProof="0" dirty="0">
                <a:cs typeface="Calibri"/>
              </a:rPr>
              <a:t> (UX)</a:t>
            </a:r>
            <a:endParaRPr lang="pl-PL" sz="1600" noProof="0" dirty="0"/>
          </a:p>
          <a:p>
            <a:pPr marL="106680" indent="0">
              <a:buNone/>
            </a:pPr>
            <a:r>
              <a:rPr lang="pl-PL" sz="1600" noProof="0" dirty="0">
                <a:cs typeface="Calibri"/>
              </a:rPr>
              <a:t>Mówimy do telefonów, samochodów, domów</a:t>
            </a:r>
          </a:p>
          <a:p>
            <a:pPr marL="106680" indent="0">
              <a:buNone/>
            </a:pPr>
            <a:r>
              <a:rPr lang="pl-PL" sz="1600" b="1" noProof="0" dirty="0">
                <a:cs typeface="Calibri"/>
              </a:rPr>
              <a:t>proste, intuicyjne, szybkie, bezpieczne, niewymagające wysiłku</a:t>
            </a:r>
            <a:endParaRPr lang="pl-PL" sz="1600" b="1" noProof="0" dirty="0"/>
          </a:p>
          <a:p>
            <a:pPr marL="106680" indent="0">
              <a:buNone/>
            </a:pPr>
            <a:endParaRPr lang="pl-PL" sz="1600" noProof="0" dirty="0">
              <a:cs typeface="Calibri"/>
            </a:endParaRPr>
          </a:p>
          <a:p>
            <a:pPr marL="106680" indent="0">
              <a:buNone/>
            </a:pPr>
            <a:endParaRPr lang="pl-PL" sz="1600" noProof="0" dirty="0">
              <a:cs typeface="Calibri"/>
            </a:endParaRPr>
          </a:p>
          <a:p>
            <a:endParaRPr lang="pl-PL" sz="1600" noProof="0" dirty="0">
              <a:cs typeface="Calibri"/>
            </a:endParaRPr>
          </a:p>
          <a:p>
            <a:endParaRPr lang="pl-PL" sz="1600" noProof="0" dirty="0">
              <a:cs typeface="Calibri"/>
            </a:endParaRPr>
          </a:p>
          <a:p>
            <a:endParaRPr lang="pl-PL" sz="1600" noProof="0" dirty="0">
              <a:cs typeface="Calibri"/>
            </a:endParaRPr>
          </a:p>
          <a:p>
            <a:endParaRPr lang="pl-PL" sz="1600" noProof="0" dirty="0">
              <a:cs typeface="Calibri"/>
            </a:endParaRPr>
          </a:p>
          <a:p>
            <a:endParaRPr lang="pl-PL" sz="1600" noProof="0" dirty="0">
              <a:cs typeface="Calibri"/>
            </a:endParaRPr>
          </a:p>
          <a:p>
            <a:endParaRPr lang="pl-PL" sz="1600" noProof="0" dirty="0">
              <a:cs typeface="Calibri"/>
            </a:endParaRPr>
          </a:p>
          <a:p>
            <a:endParaRPr lang="pl-PL" sz="1600" noProof="0" dirty="0">
              <a:cs typeface="Calibri"/>
            </a:endParaRPr>
          </a:p>
          <a:p>
            <a:endParaRPr lang="pl-PL" sz="1600" noProof="0" dirty="0">
              <a:cs typeface="Calibri"/>
            </a:endParaRPr>
          </a:p>
        </p:txBody>
      </p:sp>
      <p:sp>
        <p:nvSpPr>
          <p:cNvPr id="8" name="pole tekstowe 7" descr="Ekran multimedialny w samochodzie z wyświetloną mapą nawigacji. W dolnej części ekranu zaznaczono czerwoną pętlą pasek funkcji speech-to-text, na którym wyświetla się pytanie: &quot;Cześć, w czym mogę pomóc?&quot;.">
            <a:extLst>
              <a:ext uri="{FF2B5EF4-FFF2-40B4-BE49-F238E27FC236}">
                <a16:creationId xmlns:a16="http://schemas.microsoft.com/office/drawing/2014/main" id="{B9FDD5B5-B81D-5161-B0DA-7A8085A1899C}"/>
              </a:ext>
            </a:extLst>
          </p:cNvPr>
          <p:cNvSpPr txBox="1"/>
          <p:nvPr/>
        </p:nvSpPr>
        <p:spPr>
          <a:xfrm>
            <a:off x="8153892" y="6371904"/>
            <a:ext cx="412191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noProof="0" dirty="0">
                <a:latin typeface="Verdana"/>
                <a:ea typeface="Verdana"/>
              </a:rPr>
              <a:t>Źródło: </a:t>
            </a:r>
            <a:r>
              <a:rPr lang="pl-PL" noProof="0" dirty="0">
                <a:ea typeface="Verdana"/>
              </a:rPr>
              <a:t>własne</a:t>
            </a:r>
            <a:endParaRPr lang="pl-PL" noProof="0" dirty="0"/>
          </a:p>
          <a:p>
            <a:endParaRPr lang="pl-PL" noProof="0" dirty="0"/>
          </a:p>
        </p:txBody>
      </p:sp>
      <p:pic>
        <p:nvPicPr>
          <p:cNvPr id="3" name="Obraz 2" descr="Ekran multimedialny w samochodzie z włączoną mapą. Na dole zaznaczono czerwoną pętlą pasek funkcji speech-to-text, który wyświetla napis: „Cześć, w czym mogę pomóc?”.">
            <a:extLst>
              <a:ext uri="{FF2B5EF4-FFF2-40B4-BE49-F238E27FC236}">
                <a16:creationId xmlns:a16="http://schemas.microsoft.com/office/drawing/2014/main" id="{E516FC5C-8345-AEFB-0584-38321FD7D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519944" y="2037357"/>
            <a:ext cx="4953768" cy="371532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Pismo odręczne 4">
                <a:extLst>
                  <a:ext uri="{FF2B5EF4-FFF2-40B4-BE49-F238E27FC236}">
                    <a16:creationId xmlns:a16="http://schemas.microsoft.com/office/drawing/2014/main" id="{EAEBBE8B-CC26-8155-81FC-83F3B9B83F4B}"/>
                  </a:ext>
                </a:extLst>
              </p14:cNvPr>
              <p14:cNvContentPartPr/>
              <p14:nvPr/>
            </p14:nvContentPartPr>
            <p14:xfrm>
              <a:off x="8345090" y="3892188"/>
              <a:ext cx="3582000" cy="801000"/>
            </p14:xfrm>
          </p:contentPart>
        </mc:Choice>
        <mc:Fallback xmlns="">
          <p:pic>
            <p:nvPicPr>
              <p:cNvPr id="5" name="Pismo odręczne 4">
                <a:extLst>
                  <a:ext uri="{FF2B5EF4-FFF2-40B4-BE49-F238E27FC236}">
                    <a16:creationId xmlns:a16="http://schemas.microsoft.com/office/drawing/2014/main" id="{EAEBBE8B-CC26-8155-81FC-83F3B9B83F4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36090" y="3883184"/>
                <a:ext cx="3599640" cy="8186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Pismo odręczne 5">
                <a:extLst>
                  <a:ext uri="{FF2B5EF4-FFF2-40B4-BE49-F238E27FC236}">
                    <a16:creationId xmlns:a16="http://schemas.microsoft.com/office/drawing/2014/main" id="{A8169300-9590-6E0E-E3E4-29A23FEF70AD}"/>
                  </a:ext>
                </a:extLst>
              </p14:cNvPr>
              <p14:cNvContentPartPr/>
              <p14:nvPr/>
            </p14:nvContentPartPr>
            <p14:xfrm>
              <a:off x="2015210" y="4581588"/>
              <a:ext cx="360" cy="360"/>
            </p14:xfrm>
          </p:contentPart>
        </mc:Choice>
        <mc:Fallback xmlns="">
          <p:pic>
            <p:nvPicPr>
              <p:cNvPr id="6" name="Pismo odręczne 5">
                <a:extLst>
                  <a:ext uri="{FF2B5EF4-FFF2-40B4-BE49-F238E27FC236}">
                    <a16:creationId xmlns:a16="http://schemas.microsoft.com/office/drawing/2014/main" id="{A8169300-9590-6E0E-E3E4-29A23FEF70A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06210" y="457258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Pismo odręczne 6">
                <a:extLst>
                  <a:ext uri="{FF2B5EF4-FFF2-40B4-BE49-F238E27FC236}">
                    <a16:creationId xmlns:a16="http://schemas.microsoft.com/office/drawing/2014/main" id="{3A0FA1C4-D506-6FCC-6BC5-58FF5C5BC5AF}"/>
                  </a:ext>
                </a:extLst>
              </p14:cNvPr>
              <p14:cNvContentPartPr/>
              <p14:nvPr/>
            </p14:nvContentPartPr>
            <p14:xfrm>
              <a:off x="2113850" y="4571868"/>
              <a:ext cx="360" cy="360"/>
            </p14:xfrm>
          </p:contentPart>
        </mc:Choice>
        <mc:Fallback xmlns="">
          <p:pic>
            <p:nvPicPr>
              <p:cNvPr id="7" name="Pismo odręczne 6">
                <a:extLst>
                  <a:ext uri="{FF2B5EF4-FFF2-40B4-BE49-F238E27FC236}">
                    <a16:creationId xmlns:a16="http://schemas.microsoft.com/office/drawing/2014/main" id="{3A0FA1C4-D506-6FCC-6BC5-58FF5C5BC5A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04850" y="456286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Pismo odręczne 8">
                <a:extLst>
                  <a:ext uri="{FF2B5EF4-FFF2-40B4-BE49-F238E27FC236}">
                    <a16:creationId xmlns:a16="http://schemas.microsoft.com/office/drawing/2014/main" id="{370BE9F9-000A-8120-D75B-4BF84A7501B5}"/>
                  </a:ext>
                </a:extLst>
              </p14:cNvPr>
              <p14:cNvContentPartPr/>
              <p14:nvPr/>
            </p14:nvContentPartPr>
            <p14:xfrm>
              <a:off x="2389250" y="4522908"/>
              <a:ext cx="360" cy="360"/>
            </p14:xfrm>
          </p:contentPart>
        </mc:Choice>
        <mc:Fallback xmlns="">
          <p:pic>
            <p:nvPicPr>
              <p:cNvPr id="9" name="Pismo odręczne 8">
                <a:extLst>
                  <a:ext uri="{FF2B5EF4-FFF2-40B4-BE49-F238E27FC236}">
                    <a16:creationId xmlns:a16="http://schemas.microsoft.com/office/drawing/2014/main" id="{370BE9F9-000A-8120-D75B-4BF84A7501B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80250" y="451390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5AFE39AA-6E85-8F3A-7B2B-2FC74A63BC5E}"/>
                  </a:ext>
                </a:extLst>
              </p14:cNvPr>
              <p14:cNvContentPartPr/>
              <p14:nvPr/>
            </p14:nvContentPartPr>
            <p14:xfrm>
              <a:off x="2300330" y="4571868"/>
              <a:ext cx="360" cy="360"/>
            </p14:xfrm>
          </p:contentPart>
        </mc:Choice>
        <mc:Fallback xmlns=""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5AFE39AA-6E85-8F3A-7B2B-2FC74A63BC5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291330" y="456286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Pismo odręczne 10">
                <a:extLst>
                  <a:ext uri="{FF2B5EF4-FFF2-40B4-BE49-F238E27FC236}">
                    <a16:creationId xmlns:a16="http://schemas.microsoft.com/office/drawing/2014/main" id="{8ADAF5D9-E125-D513-7F31-7BF61295A2F7}"/>
                  </a:ext>
                </a:extLst>
              </p14:cNvPr>
              <p14:cNvContentPartPr/>
              <p14:nvPr/>
            </p14:nvContentPartPr>
            <p14:xfrm>
              <a:off x="2153090" y="4689948"/>
              <a:ext cx="360" cy="360"/>
            </p14:xfrm>
          </p:contentPart>
        </mc:Choice>
        <mc:Fallback xmlns="">
          <p:pic>
            <p:nvPicPr>
              <p:cNvPr id="11" name="Pismo odręczne 10">
                <a:extLst>
                  <a:ext uri="{FF2B5EF4-FFF2-40B4-BE49-F238E27FC236}">
                    <a16:creationId xmlns:a16="http://schemas.microsoft.com/office/drawing/2014/main" id="{8ADAF5D9-E125-D513-7F31-7BF61295A2F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44090" y="468094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209BCFF5-798A-02A8-4885-FA89F61DECB8}"/>
                  </a:ext>
                </a:extLst>
              </p14:cNvPr>
              <p14:cNvContentPartPr/>
              <p14:nvPr/>
            </p14:nvContentPartPr>
            <p14:xfrm>
              <a:off x="2182610" y="4522548"/>
              <a:ext cx="360" cy="360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209BCFF5-798A-02A8-4885-FA89F61DECB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73610" y="451354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Pismo odręczne 12">
                <a:extLst>
                  <a:ext uri="{FF2B5EF4-FFF2-40B4-BE49-F238E27FC236}">
                    <a16:creationId xmlns:a16="http://schemas.microsoft.com/office/drawing/2014/main" id="{4F465615-4769-5B66-8951-3DA8F8EEC260}"/>
                  </a:ext>
                </a:extLst>
              </p14:cNvPr>
              <p14:cNvContentPartPr/>
              <p14:nvPr/>
            </p14:nvContentPartPr>
            <p14:xfrm>
              <a:off x="5141810" y="6056508"/>
              <a:ext cx="360" cy="360"/>
            </p14:xfrm>
          </p:contentPart>
        </mc:Choice>
        <mc:Fallback xmlns="">
          <p:pic>
            <p:nvPicPr>
              <p:cNvPr id="13" name="Pismo odręczne 12">
                <a:extLst>
                  <a:ext uri="{FF2B5EF4-FFF2-40B4-BE49-F238E27FC236}">
                    <a16:creationId xmlns:a16="http://schemas.microsoft.com/office/drawing/2014/main" id="{4F465615-4769-5B66-8951-3DA8F8EEC26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32810" y="6047508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52108072"/>
      </p:ext>
    </p:extLst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>
          <a:extLst>
            <a:ext uri="{FF2B5EF4-FFF2-40B4-BE49-F238E27FC236}">
              <a16:creationId xmlns:a16="http://schemas.microsoft.com/office/drawing/2014/main" id="{9583D0BA-8752-48A8-5C49-D4142DEFF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18c010dcb6_0_24">
            <a:extLst>
              <a:ext uri="{FF2B5EF4-FFF2-40B4-BE49-F238E27FC236}">
                <a16:creationId xmlns:a16="http://schemas.microsoft.com/office/drawing/2014/main" id="{0CCBC4CD-11E1-82D4-FD9B-36F278A8C3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842355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pl-PL" sz="2800" noProof="0" dirty="0"/>
              <a:t>Tryb ciemny, regulacja kontrastu i wielkości czcionki (technologia cyfrowa)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99192FE-38FA-A5FB-989B-B5594F59A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9238" y="1708222"/>
            <a:ext cx="10420194" cy="5033878"/>
          </a:xfrm>
        </p:spPr>
        <p:txBody>
          <a:bodyPr>
            <a:noAutofit/>
          </a:bodyPr>
          <a:lstStyle/>
          <a:p>
            <a:r>
              <a:rPr lang="pl-PL" sz="1600" b="1" noProof="0" dirty="0">
                <a:cs typeface="Calibri"/>
              </a:rPr>
              <a:t>Pierwotni adresaci </a:t>
            </a:r>
          </a:p>
          <a:p>
            <a:pPr marL="106680" indent="0">
              <a:buNone/>
            </a:pPr>
            <a:r>
              <a:rPr lang="pl-PL" sz="1600" noProof="0" dirty="0">
                <a:cs typeface="Calibri"/>
              </a:rPr>
              <a:t>Osoby słabowidzące</a:t>
            </a:r>
            <a:endParaRPr lang="pl-PL" sz="1600" b="1" noProof="0" dirty="0">
              <a:cs typeface="Calibri"/>
            </a:endParaRPr>
          </a:p>
          <a:p>
            <a:pPr marL="285750" indent="-285750"/>
            <a:r>
              <a:rPr lang="pl-PL" sz="1600" b="1" noProof="0" dirty="0">
                <a:cs typeface="Calibri"/>
              </a:rPr>
              <a:t>Faktyczni użytkownicy (przykładowi) </a:t>
            </a:r>
            <a:endParaRPr lang="pl-PL" sz="1600" noProof="0" dirty="0">
              <a:cs typeface="Calibri"/>
            </a:endParaRPr>
          </a:p>
          <a:p>
            <a:pPr marL="0" indent="0">
              <a:buNone/>
            </a:pPr>
            <a:r>
              <a:rPr lang="pl-PL" sz="1600" noProof="0" dirty="0">
                <a:cs typeface="Calibri"/>
              </a:rPr>
              <a:t>Osoby korzystające w słońcu lub półmroku </a:t>
            </a:r>
          </a:p>
          <a:p>
            <a:pPr marL="0" indent="0">
              <a:buNone/>
            </a:pPr>
            <a:r>
              <a:rPr lang="pl-PL" sz="1600" noProof="0" dirty="0">
                <a:cs typeface="Calibri"/>
              </a:rPr>
              <a:t>Osoby z migrenami</a:t>
            </a:r>
            <a:endParaRPr lang="pl-PL" sz="1600" noProof="0" dirty="0"/>
          </a:p>
          <a:p>
            <a:pPr marL="0" indent="0">
              <a:buNone/>
            </a:pPr>
            <a:r>
              <a:rPr lang="pl-PL" sz="1600" noProof="0" dirty="0">
                <a:cs typeface="Calibri"/>
              </a:rPr>
              <a:t>Osoby starsze</a:t>
            </a:r>
          </a:p>
          <a:p>
            <a:pPr marL="0" indent="0">
              <a:buNone/>
            </a:pPr>
            <a:r>
              <a:rPr lang="pl-PL" sz="1600" noProof="0" dirty="0">
                <a:cs typeface="Calibri"/>
              </a:rPr>
              <a:t>Osoby bez okularów</a:t>
            </a:r>
          </a:p>
          <a:p>
            <a:pPr marL="0" indent="0">
              <a:buNone/>
            </a:pPr>
            <a:r>
              <a:rPr lang="pl-PL" sz="1600" noProof="0" dirty="0">
                <a:cs typeface="Calibri"/>
              </a:rPr>
              <a:t>Osoby zmęczone</a:t>
            </a:r>
          </a:p>
          <a:p>
            <a:pPr marL="0" indent="0">
              <a:buNone/>
            </a:pPr>
            <a:r>
              <a:rPr lang="pl-PL" sz="1600" noProof="0" dirty="0">
                <a:cs typeface="Calibri"/>
              </a:rPr>
              <a:t>Wszyscy użytkownicy smartfonów</a:t>
            </a:r>
          </a:p>
          <a:p>
            <a:pPr marL="0" indent="0">
              <a:buNone/>
            </a:pPr>
            <a:r>
              <a:rPr lang="pl-PL" sz="1600" b="1" noProof="0" dirty="0">
                <a:cs typeface="Calibri"/>
              </a:rPr>
              <a:t>Efekt systemowy</a:t>
            </a:r>
          </a:p>
          <a:p>
            <a:pPr marL="106680" indent="0">
              <a:buNone/>
            </a:pPr>
            <a:r>
              <a:rPr lang="pl-PL" sz="1600" noProof="0" dirty="0">
                <a:cs typeface="Calibri"/>
              </a:rPr>
              <a:t>Brak tej cechy uznawany jest za wadę urządzenia</a:t>
            </a:r>
            <a:endParaRPr lang="pl-PL" sz="1600" noProof="0" dirty="0"/>
          </a:p>
          <a:p>
            <a:pPr marL="106680" indent="0">
              <a:buNone/>
            </a:pPr>
            <a:endParaRPr lang="pl-PL" sz="1600" noProof="0" dirty="0">
              <a:cs typeface="Calibri"/>
            </a:endParaRPr>
          </a:p>
          <a:p>
            <a:pPr marL="106680" indent="0">
              <a:buNone/>
            </a:pPr>
            <a:endParaRPr lang="pl-PL" sz="1600" noProof="0" dirty="0">
              <a:cs typeface="Calibri"/>
            </a:endParaRPr>
          </a:p>
          <a:p>
            <a:endParaRPr lang="pl-PL" sz="1600" noProof="0" dirty="0">
              <a:cs typeface="Calibri"/>
            </a:endParaRPr>
          </a:p>
          <a:p>
            <a:endParaRPr lang="pl-PL" sz="1600" noProof="0" dirty="0">
              <a:cs typeface="Calibri"/>
            </a:endParaRPr>
          </a:p>
          <a:p>
            <a:endParaRPr lang="pl-PL" sz="1600" noProof="0" dirty="0">
              <a:cs typeface="Calibri"/>
            </a:endParaRPr>
          </a:p>
          <a:p>
            <a:endParaRPr lang="pl-PL" sz="1600" noProof="0" dirty="0">
              <a:cs typeface="Calibri"/>
            </a:endParaRPr>
          </a:p>
          <a:p>
            <a:endParaRPr lang="pl-PL" sz="1600" noProof="0" dirty="0">
              <a:cs typeface="Calibri"/>
            </a:endParaRPr>
          </a:p>
          <a:p>
            <a:endParaRPr lang="pl-PL" sz="1600" noProof="0" dirty="0">
              <a:cs typeface="Calibri"/>
            </a:endParaRPr>
          </a:p>
          <a:p>
            <a:endParaRPr lang="pl-PL" sz="1600" noProof="0" dirty="0">
              <a:cs typeface="Calibri"/>
            </a:endParaRPr>
          </a:p>
          <a:p>
            <a:endParaRPr lang="pl-PL" sz="1600" noProof="0" dirty="0">
              <a:cs typeface="Calibri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EB1E22AA-767A-9979-5C7C-A78CFC63EDD9}"/>
              </a:ext>
            </a:extLst>
          </p:cNvPr>
          <p:cNvSpPr txBox="1"/>
          <p:nvPr/>
        </p:nvSpPr>
        <p:spPr>
          <a:xfrm>
            <a:off x="7077170" y="6371904"/>
            <a:ext cx="510720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noProof="0" dirty="0">
                <a:latin typeface="Verdana"/>
                <a:ea typeface="Verdana"/>
              </a:rPr>
              <a:t>Źródło </a:t>
            </a:r>
            <a:r>
              <a:rPr lang="pl-PL" noProof="0" dirty="0">
                <a:ea typeface="Verdana"/>
              </a:rPr>
              <a:t>https://en.horus-x.com/</a:t>
            </a:r>
            <a:endParaRPr lang="pl-PL" noProof="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406A03B6-5F2B-881A-04DD-0B4C644A31F5}"/>
                  </a:ext>
                </a:extLst>
              </p14:cNvPr>
              <p14:cNvContentPartPr/>
              <p14:nvPr/>
            </p14:nvContentPartPr>
            <p14:xfrm>
              <a:off x="2221850" y="3637668"/>
              <a:ext cx="360" cy="36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406A03B6-5F2B-881A-04DD-0B4C644A31F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12850" y="362866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Pismo odręczne 2">
                <a:extLst>
                  <a:ext uri="{FF2B5EF4-FFF2-40B4-BE49-F238E27FC236}">
                    <a16:creationId xmlns:a16="http://schemas.microsoft.com/office/drawing/2014/main" id="{00A9BB80-DE20-EB65-CE22-BE3AC4C922B9}"/>
                  </a:ext>
                </a:extLst>
              </p14:cNvPr>
              <p14:cNvContentPartPr/>
              <p14:nvPr/>
            </p14:nvContentPartPr>
            <p14:xfrm>
              <a:off x="7019930" y="7000223"/>
              <a:ext cx="360" cy="360"/>
            </p14:xfrm>
          </p:contentPart>
        </mc:Choice>
        <mc:Fallback xmlns="">
          <p:pic>
            <p:nvPicPr>
              <p:cNvPr id="3" name="Pismo odręczne 2">
                <a:extLst>
                  <a:ext uri="{FF2B5EF4-FFF2-40B4-BE49-F238E27FC236}">
                    <a16:creationId xmlns:a16="http://schemas.microsoft.com/office/drawing/2014/main" id="{00A9BB80-DE20-EB65-CE22-BE3AC4C922B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10930" y="699122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Pismo odręczne 4">
                <a:extLst>
                  <a:ext uri="{FF2B5EF4-FFF2-40B4-BE49-F238E27FC236}">
                    <a16:creationId xmlns:a16="http://schemas.microsoft.com/office/drawing/2014/main" id="{7872598F-D310-4ACA-5F1E-C5A6D81D8E5B}"/>
                  </a:ext>
                </a:extLst>
              </p14:cNvPr>
              <p14:cNvContentPartPr/>
              <p14:nvPr/>
            </p14:nvContentPartPr>
            <p14:xfrm>
              <a:off x="8081930" y="6518543"/>
              <a:ext cx="360" cy="360"/>
            </p14:xfrm>
          </p:contentPart>
        </mc:Choice>
        <mc:Fallback xmlns="">
          <p:pic>
            <p:nvPicPr>
              <p:cNvPr id="5" name="Pismo odręczne 4">
                <a:extLst>
                  <a:ext uri="{FF2B5EF4-FFF2-40B4-BE49-F238E27FC236}">
                    <a16:creationId xmlns:a16="http://schemas.microsoft.com/office/drawing/2014/main" id="{7872598F-D310-4ACA-5F1E-C5A6D81D8E5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72930" y="650954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Pismo odręczne 5">
                <a:extLst>
                  <a:ext uri="{FF2B5EF4-FFF2-40B4-BE49-F238E27FC236}">
                    <a16:creationId xmlns:a16="http://schemas.microsoft.com/office/drawing/2014/main" id="{96901596-D90C-0346-6FE2-87DC13EB850B}"/>
                  </a:ext>
                </a:extLst>
              </p14:cNvPr>
              <p14:cNvContentPartPr/>
              <p14:nvPr/>
            </p14:nvContentPartPr>
            <p14:xfrm>
              <a:off x="6144770" y="6626903"/>
              <a:ext cx="360" cy="360"/>
            </p14:xfrm>
          </p:contentPart>
        </mc:Choice>
        <mc:Fallback xmlns="">
          <p:pic>
            <p:nvPicPr>
              <p:cNvPr id="6" name="Pismo odręczne 5">
                <a:extLst>
                  <a:ext uri="{FF2B5EF4-FFF2-40B4-BE49-F238E27FC236}">
                    <a16:creationId xmlns:a16="http://schemas.microsoft.com/office/drawing/2014/main" id="{96901596-D90C-0346-6FE2-87DC13EB850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35770" y="661790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Pismo odręczne 6">
                <a:extLst>
                  <a:ext uri="{FF2B5EF4-FFF2-40B4-BE49-F238E27FC236}">
                    <a16:creationId xmlns:a16="http://schemas.microsoft.com/office/drawing/2014/main" id="{E75177B7-A372-26FF-2F07-772BE28B1FDD}"/>
                  </a:ext>
                </a:extLst>
              </p14:cNvPr>
              <p14:cNvContentPartPr/>
              <p14:nvPr/>
            </p14:nvContentPartPr>
            <p14:xfrm>
              <a:off x="6007250" y="6843263"/>
              <a:ext cx="360" cy="360"/>
            </p14:xfrm>
          </p:contentPart>
        </mc:Choice>
        <mc:Fallback xmlns="">
          <p:pic>
            <p:nvPicPr>
              <p:cNvPr id="7" name="Pismo odręczne 6">
                <a:extLst>
                  <a:ext uri="{FF2B5EF4-FFF2-40B4-BE49-F238E27FC236}">
                    <a16:creationId xmlns:a16="http://schemas.microsoft.com/office/drawing/2014/main" id="{E75177B7-A372-26FF-2F07-772BE28B1FD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98250" y="6834263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Obraz 12" descr="Po lewej stronie twarz kobiety w okularach słonecznych. Po prawej smartfon trzymany w dłoniach. Jasne światło słoneczne odbija się od ekranu, co utrudnia czytelność wyświetlanych treści.">
            <a:extLst>
              <a:ext uri="{FF2B5EF4-FFF2-40B4-BE49-F238E27FC236}">
                <a16:creationId xmlns:a16="http://schemas.microsoft.com/office/drawing/2014/main" id="{F7DDB225-2C14-047C-499D-65312EF572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2177" y="1694923"/>
            <a:ext cx="5878950" cy="365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51937"/>
      </p:ext>
    </p:extLst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>
          <a:extLst>
            <a:ext uri="{FF2B5EF4-FFF2-40B4-BE49-F238E27FC236}">
              <a16:creationId xmlns:a16="http://schemas.microsoft.com/office/drawing/2014/main" id="{54E28A4E-3E7C-91BB-604A-A9B086C0D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18c010dcb6_0_24">
            <a:extLst>
              <a:ext uri="{FF2B5EF4-FFF2-40B4-BE49-F238E27FC236}">
                <a16:creationId xmlns:a16="http://schemas.microsoft.com/office/drawing/2014/main" id="{5F3A3B95-8809-5FDC-9519-EE4E227A4D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794" y="168452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pl-PL" sz="3200" noProof="0" dirty="0"/>
              <a:t>Piktogramy i proste symbole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D980995-D923-42FD-A798-155EBB946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710" y="1710857"/>
            <a:ext cx="6371241" cy="5158545"/>
          </a:xfrm>
        </p:spPr>
        <p:txBody>
          <a:bodyPr>
            <a:noAutofit/>
          </a:bodyPr>
          <a:lstStyle/>
          <a:p>
            <a:pPr marL="355600" indent="-355600"/>
            <a:r>
              <a:rPr lang="pl-PL" sz="1800" b="1" noProof="0" dirty="0">
                <a:cs typeface="Calibri"/>
              </a:rPr>
              <a:t>Pierwotni adresaci</a:t>
            </a:r>
          </a:p>
          <a:p>
            <a:pPr marL="106680" indent="0">
              <a:buNone/>
            </a:pPr>
            <a:r>
              <a:rPr lang="pl-PL" sz="1800" noProof="0" dirty="0">
                <a:cs typeface="Calibri"/>
              </a:rPr>
              <a:t>Osoby z trudnościami poznawczymi lub językowymi</a:t>
            </a:r>
            <a:endParaRPr lang="pl-PL" noProof="0" dirty="0"/>
          </a:p>
          <a:p>
            <a:pPr marL="355600" indent="-355600"/>
            <a:r>
              <a:rPr lang="pl-PL" sz="1800" b="1" noProof="0" dirty="0">
                <a:cs typeface="Calibri"/>
              </a:rPr>
              <a:t>Faktyczni użytkownicy</a:t>
            </a:r>
            <a:endParaRPr lang="pl-PL" sz="1800" noProof="0" dirty="0">
              <a:cs typeface="Calibri"/>
            </a:endParaRPr>
          </a:p>
          <a:p>
            <a:pPr marL="0" indent="0">
              <a:buNone/>
            </a:pPr>
            <a:r>
              <a:rPr lang="pl-PL" sz="1800" noProof="0" dirty="0">
                <a:cs typeface="Calibri"/>
              </a:rPr>
              <a:t>Turyści, dzieci</a:t>
            </a:r>
            <a:endParaRPr lang="pl-PL" noProof="0" dirty="0"/>
          </a:p>
          <a:p>
            <a:pPr marL="0" indent="0">
              <a:buNone/>
            </a:pPr>
            <a:r>
              <a:rPr lang="pl-PL" sz="1800" noProof="0" dirty="0">
                <a:cs typeface="Calibri"/>
              </a:rPr>
              <a:t>Osoby w pośpiechu, stresie, nieznające języka</a:t>
            </a:r>
          </a:p>
          <a:p>
            <a:pPr marL="0" indent="0">
              <a:buNone/>
            </a:pPr>
            <a:r>
              <a:rPr lang="pl-PL" sz="1800" noProof="0" dirty="0">
                <a:cs typeface="Calibri"/>
              </a:rPr>
              <a:t>Wszystkim jest łatwiej i prościej</a:t>
            </a:r>
          </a:p>
          <a:p>
            <a:pPr marL="355600" indent="-355600"/>
            <a:r>
              <a:rPr lang="pl-PL" sz="1800" b="1" noProof="0" dirty="0">
                <a:cs typeface="Calibri"/>
              </a:rPr>
              <a:t>Efekt systemowy</a:t>
            </a:r>
          </a:p>
          <a:p>
            <a:pPr marL="0" indent="0">
              <a:buNone/>
            </a:pPr>
            <a:r>
              <a:rPr lang="pl-PL" sz="1800" noProof="0" dirty="0">
                <a:cs typeface="Calibri"/>
              </a:rPr>
              <a:t>Przestrzenie publiczne; lotniska, dworce, szpitale, uczelnie </a:t>
            </a:r>
            <a:r>
              <a:rPr lang="pl-PL" sz="1800" b="1" noProof="0" dirty="0">
                <a:cs typeface="Calibri"/>
              </a:rPr>
              <a:t>nie funkcjonują bez piktogramów</a:t>
            </a:r>
            <a:br>
              <a:rPr lang="pl-PL" sz="1800" noProof="0" dirty="0">
                <a:cs typeface="Calibri"/>
              </a:rPr>
            </a:br>
            <a:r>
              <a:rPr lang="pl-PL" sz="1800" b="1" noProof="0" dirty="0">
                <a:cs typeface="Calibri"/>
              </a:rPr>
              <a:t>Mogą uratować życie</a:t>
            </a:r>
            <a:endParaRPr lang="pl-PL" b="1" noProof="0" dirty="0"/>
          </a:p>
          <a:p>
            <a:pPr marL="106680" indent="0">
              <a:buNone/>
            </a:pPr>
            <a:endParaRPr lang="pl-PL" sz="1500" noProof="0" dirty="0">
              <a:cs typeface="Calibri"/>
            </a:endParaRPr>
          </a:p>
          <a:p>
            <a:pPr marL="106680" indent="0">
              <a:buNone/>
            </a:pPr>
            <a:endParaRPr lang="pl-PL" sz="1500" noProof="0" dirty="0">
              <a:cs typeface="Calibri"/>
            </a:endParaRPr>
          </a:p>
          <a:p>
            <a:endParaRPr lang="pl-PL" sz="1600" noProof="0" dirty="0">
              <a:cs typeface="Calibri"/>
            </a:endParaRPr>
          </a:p>
          <a:p>
            <a:endParaRPr lang="pl-PL" sz="1600" noProof="0" dirty="0">
              <a:cs typeface="Calibri"/>
            </a:endParaRPr>
          </a:p>
          <a:p>
            <a:endParaRPr lang="pl-PL" sz="1600" noProof="0" dirty="0">
              <a:cs typeface="Calibri"/>
            </a:endParaRPr>
          </a:p>
          <a:p>
            <a:endParaRPr lang="pl-PL" sz="1600" noProof="0" dirty="0">
              <a:cs typeface="Calibri"/>
            </a:endParaRPr>
          </a:p>
          <a:p>
            <a:endParaRPr lang="pl-PL" sz="1600" noProof="0" dirty="0">
              <a:cs typeface="Calibri"/>
            </a:endParaRPr>
          </a:p>
          <a:p>
            <a:endParaRPr lang="pl-PL" sz="1600" noProof="0" dirty="0">
              <a:cs typeface="Calibri"/>
            </a:endParaRPr>
          </a:p>
          <a:p>
            <a:endParaRPr lang="pl-PL" sz="1600" noProof="0" dirty="0">
              <a:cs typeface="Calibri"/>
            </a:endParaRPr>
          </a:p>
          <a:p>
            <a:endParaRPr lang="pl-PL" sz="1600" noProof="0" dirty="0">
              <a:cs typeface="Calibri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A6BBEE5B-8CEC-B2DA-F0C1-22466A80FB68}"/>
              </a:ext>
            </a:extLst>
          </p:cNvPr>
          <p:cNvSpPr txBox="1"/>
          <p:nvPr/>
        </p:nvSpPr>
        <p:spPr>
          <a:xfrm>
            <a:off x="7064032" y="5399697"/>
            <a:ext cx="5107201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000" noProof="0" dirty="0" err="1"/>
              <a:t>Zródło</a:t>
            </a:r>
            <a:r>
              <a:rPr lang="pl-PL" sz="2000" noProof="0" dirty="0"/>
              <a:t>: </a:t>
            </a:r>
            <a:r>
              <a:rPr lang="pl-PL" sz="2000" noProof="0" dirty="0">
                <a:hlinkClick r:id="rId3"/>
              </a:rPr>
              <a:t>images.openai.com</a:t>
            </a:r>
            <a:endParaRPr lang="pl-PL" sz="2000" noProof="0" dirty="0"/>
          </a:p>
        </p:txBody>
      </p:sp>
      <p:pic>
        <p:nvPicPr>
          <p:cNvPr id="2" name="Obraz 1" descr="Grafika przedstawiająca różne piktogramy informacyjne i ostrzegawcze, używane w przestrzeni publicznej. &#10;">
            <a:extLst>
              <a:ext uri="{FF2B5EF4-FFF2-40B4-BE49-F238E27FC236}">
                <a16:creationId xmlns:a16="http://schemas.microsoft.com/office/drawing/2014/main" id="{ED539E2F-AA55-A351-94B2-092CA0881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3061" y="1716023"/>
            <a:ext cx="5060848" cy="379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6213"/>
      </p:ext>
    </p:extLst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>
          <a:extLst>
            <a:ext uri="{FF2B5EF4-FFF2-40B4-BE49-F238E27FC236}">
              <a16:creationId xmlns:a16="http://schemas.microsoft.com/office/drawing/2014/main" id="{3363D4D6-2BEB-FB8C-32AD-234A97A50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18c010dcb6_0_24">
            <a:extLst>
              <a:ext uri="{FF2B5EF4-FFF2-40B4-BE49-F238E27FC236}">
                <a16:creationId xmlns:a16="http://schemas.microsoft.com/office/drawing/2014/main" id="{670EBB17-4C62-2B2B-2A27-F8EA30F777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794" y="168452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pl-PL" sz="3200" noProof="0" dirty="0"/>
              <a:t>Język prosty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13E6BD4-5A85-EEE4-20BB-E2DCEA4E5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710" y="1710857"/>
            <a:ext cx="10555653" cy="5158545"/>
          </a:xfrm>
        </p:spPr>
        <p:txBody>
          <a:bodyPr>
            <a:noAutofit/>
          </a:bodyPr>
          <a:lstStyle/>
          <a:p>
            <a:pPr marL="285750" indent="-285750"/>
            <a:r>
              <a:rPr lang="pl-PL" sz="1400" b="1" noProof="0" dirty="0">
                <a:cs typeface="Calibri"/>
              </a:rPr>
              <a:t>Pierwotni adresaci</a:t>
            </a:r>
          </a:p>
          <a:p>
            <a:pPr marL="106680" indent="0">
              <a:buNone/>
            </a:pPr>
            <a:r>
              <a:rPr lang="pl-PL" sz="1400" noProof="0" dirty="0">
                <a:cs typeface="Calibri"/>
              </a:rPr>
              <a:t>Osoby z niepełnosprawnością intelektualną</a:t>
            </a:r>
            <a:endParaRPr lang="pl-PL" sz="1400" noProof="0" dirty="0"/>
          </a:p>
          <a:p>
            <a:pPr marL="285750" indent="-285750"/>
            <a:r>
              <a:rPr lang="pl-PL" sz="1400" b="1" noProof="0" dirty="0">
                <a:cs typeface="Calibri"/>
              </a:rPr>
              <a:t>Faktyczni użytkownicy (przykładowi)</a:t>
            </a:r>
            <a:endParaRPr lang="pl-PL" sz="1400" noProof="0" dirty="0">
              <a:cs typeface="Calibri"/>
            </a:endParaRPr>
          </a:p>
          <a:p>
            <a:pPr marL="0" indent="0">
              <a:buNone/>
            </a:pPr>
            <a:r>
              <a:rPr lang="pl-PL" sz="1400" noProof="0" dirty="0">
                <a:cs typeface="Calibri"/>
              </a:rPr>
              <a:t>Wszyscy odbiorcy usług publicznych</a:t>
            </a:r>
            <a:endParaRPr lang="pl-PL" sz="1400" noProof="0" dirty="0"/>
          </a:p>
          <a:p>
            <a:pPr marL="0" indent="0">
              <a:buNone/>
            </a:pPr>
            <a:r>
              <a:rPr lang="pl-PL" sz="1400" noProof="0" dirty="0">
                <a:cs typeface="Calibri"/>
              </a:rPr>
              <a:t>Dzieci</a:t>
            </a:r>
            <a:endParaRPr lang="pl-PL" sz="1400" noProof="0" dirty="0"/>
          </a:p>
          <a:p>
            <a:pPr marL="0" indent="0">
              <a:buNone/>
            </a:pPr>
            <a:r>
              <a:rPr lang="pl-PL" sz="1400" noProof="0" dirty="0">
                <a:cs typeface="Calibri"/>
              </a:rPr>
              <a:t>Osoby w pośpiechu, stresie, nieznające języka</a:t>
            </a:r>
          </a:p>
          <a:p>
            <a:pPr marL="0" indent="0">
              <a:buNone/>
            </a:pPr>
            <a:r>
              <a:rPr lang="pl-PL" sz="1400" noProof="0" dirty="0">
                <a:cs typeface="Calibri"/>
              </a:rPr>
              <a:t>Osoby starsze</a:t>
            </a:r>
          </a:p>
          <a:p>
            <a:pPr marL="0" indent="0">
              <a:buNone/>
            </a:pPr>
            <a:r>
              <a:rPr lang="pl-PL" sz="1400" noProof="0" dirty="0">
                <a:cs typeface="Calibri"/>
              </a:rPr>
              <a:t>Osoby o różnym poziomie kompetencji</a:t>
            </a:r>
          </a:p>
          <a:p>
            <a:pPr marL="285750" indent="-285750"/>
            <a:r>
              <a:rPr lang="pl-PL" sz="1400" b="1" noProof="0" dirty="0">
                <a:cs typeface="Calibri"/>
              </a:rPr>
              <a:t>Efekt systemowy</a:t>
            </a:r>
          </a:p>
          <a:p>
            <a:pPr marL="0" indent="0">
              <a:buNone/>
            </a:pPr>
            <a:r>
              <a:rPr lang="pl-PL" sz="1400" noProof="0" dirty="0">
                <a:cs typeface="Calibri"/>
              </a:rPr>
              <a:t>Język prosty = dobra komunikacja = </a:t>
            </a:r>
            <a:br>
              <a:rPr lang="pl-PL" sz="1400" noProof="0" dirty="0">
                <a:cs typeface="Calibri"/>
              </a:rPr>
            </a:br>
            <a:r>
              <a:rPr lang="pl-PL" sz="1400" noProof="0" dirty="0">
                <a:cs typeface="Calibri"/>
              </a:rPr>
              <a:t>= więcej osób zostanie poinformowanych, </a:t>
            </a:r>
            <a:br>
              <a:rPr lang="pl-PL" sz="1400" noProof="0" dirty="0">
                <a:cs typeface="Calibri"/>
              </a:rPr>
            </a:br>
            <a:r>
              <a:rPr lang="pl-PL" sz="1400" noProof="0" dirty="0">
                <a:cs typeface="Calibri"/>
              </a:rPr>
              <a:t>na przykład o zasadach rekrutacji na uczelnię = </a:t>
            </a:r>
            <a:br>
              <a:rPr lang="pl-PL" sz="1400" noProof="0" dirty="0">
                <a:cs typeface="Calibri"/>
              </a:rPr>
            </a:br>
            <a:r>
              <a:rPr lang="pl-PL" sz="1400" noProof="0" dirty="0">
                <a:cs typeface="Calibri"/>
              </a:rPr>
              <a:t>= dobra administracja</a:t>
            </a:r>
            <a:endParaRPr lang="pl-PL" sz="1400" noProof="0" dirty="0"/>
          </a:p>
          <a:p>
            <a:pPr marL="106680" indent="0">
              <a:buNone/>
            </a:pPr>
            <a:endParaRPr lang="pl-PL" sz="1400" noProof="0" dirty="0">
              <a:cs typeface="Calibri"/>
            </a:endParaRPr>
          </a:p>
          <a:p>
            <a:endParaRPr lang="pl-PL" sz="1400" noProof="0" dirty="0">
              <a:cs typeface="Calibri"/>
            </a:endParaRPr>
          </a:p>
          <a:p>
            <a:endParaRPr lang="pl-PL" sz="1400" noProof="0" dirty="0">
              <a:cs typeface="Calibri"/>
            </a:endParaRPr>
          </a:p>
          <a:p>
            <a:endParaRPr lang="pl-PL" sz="1400" noProof="0" dirty="0">
              <a:cs typeface="Calibri"/>
            </a:endParaRPr>
          </a:p>
          <a:p>
            <a:endParaRPr lang="pl-PL" sz="1400" noProof="0" dirty="0">
              <a:cs typeface="Calibri"/>
            </a:endParaRPr>
          </a:p>
          <a:p>
            <a:endParaRPr lang="pl-PL" sz="1400" noProof="0" dirty="0">
              <a:cs typeface="Calibri"/>
            </a:endParaRPr>
          </a:p>
          <a:p>
            <a:endParaRPr lang="pl-PL" sz="1400" noProof="0" dirty="0">
              <a:cs typeface="Calibri"/>
            </a:endParaRPr>
          </a:p>
          <a:p>
            <a:endParaRPr lang="pl-PL" sz="1400" noProof="0" dirty="0">
              <a:cs typeface="Calibri"/>
            </a:endParaRPr>
          </a:p>
          <a:p>
            <a:endParaRPr lang="pl-PL" sz="1400" noProof="0" dirty="0">
              <a:cs typeface="Calibri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F832240E-E213-1F63-1EC2-C73DD5ACEBFB}"/>
              </a:ext>
            </a:extLst>
          </p:cNvPr>
          <p:cNvSpPr txBox="1"/>
          <p:nvPr/>
        </p:nvSpPr>
        <p:spPr>
          <a:xfrm>
            <a:off x="5254700" y="1787681"/>
            <a:ext cx="5690108" cy="48962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pl-PL" b="1" noProof="0" dirty="0">
                <a:latin typeface="Verdana"/>
                <a:ea typeface="Verdana"/>
              </a:rPr>
              <a:t>Język skomplikowany</a:t>
            </a:r>
          </a:p>
          <a:p>
            <a:pPr>
              <a:lnSpc>
                <a:spcPct val="150000"/>
              </a:lnSpc>
            </a:pPr>
            <a:r>
              <a:rPr lang="pl-PL" noProof="0" dirty="0">
                <a:latin typeface="Verdana"/>
                <a:ea typeface="Verdana"/>
              </a:rPr>
              <a:t>W przypadku zaistnienia okoliczności uzasadniających konieczność złożenia wniosku, podmiot zobowiązany jest do jego wniesienia w terminie nieprzekraczającym 14 dni roboczych od dnia powzięcia informacji</a:t>
            </a:r>
          </a:p>
          <a:p>
            <a:pPr>
              <a:lnSpc>
                <a:spcPct val="150000"/>
              </a:lnSpc>
            </a:pPr>
            <a:r>
              <a:rPr lang="pl-PL" b="1" noProof="0" dirty="0">
                <a:latin typeface="Verdana"/>
                <a:ea typeface="Verdana"/>
              </a:rPr>
              <a:t>Język prosty</a:t>
            </a:r>
          </a:p>
          <a:p>
            <a:pPr>
              <a:lnSpc>
                <a:spcPct val="150000"/>
              </a:lnSpc>
            </a:pPr>
            <a:r>
              <a:rPr lang="pl-PL" noProof="0" dirty="0">
                <a:latin typeface="Verdana"/>
                <a:ea typeface="Verdana"/>
              </a:rPr>
              <a:t>Złóż wniosek w ciągu 14 dni roboczych od dnia w którym dowiedziałeś lub dowiedziałaś się o sprawie</a:t>
            </a:r>
          </a:p>
          <a:p>
            <a:pPr>
              <a:lnSpc>
                <a:spcPct val="150000"/>
              </a:lnSpc>
            </a:pPr>
            <a:r>
              <a:rPr lang="pl-PL" b="1" noProof="0" dirty="0">
                <a:latin typeface="Verdana"/>
                <a:ea typeface="Verdana"/>
              </a:rPr>
              <a:t>Lub</a:t>
            </a:r>
          </a:p>
          <a:p>
            <a:pPr>
              <a:lnSpc>
                <a:spcPct val="150000"/>
              </a:lnSpc>
            </a:pPr>
            <a:r>
              <a:rPr lang="pl-PL" noProof="0" dirty="0">
                <a:latin typeface="Verdana"/>
                <a:ea typeface="Verdana"/>
              </a:rPr>
              <a:t>📄 Złóż wniosek</a:t>
            </a:r>
            <a:br>
              <a:rPr lang="pl-PL" noProof="0" dirty="0">
                <a:latin typeface="Verdana"/>
                <a:ea typeface="Verdana"/>
              </a:rPr>
            </a:br>
            <a:r>
              <a:rPr lang="pl-PL" noProof="0" dirty="0">
                <a:latin typeface="Verdana"/>
                <a:ea typeface="Verdana"/>
              </a:rPr>
              <a:t> ⏰ Masz na to 14 dni roboczych</a:t>
            </a:r>
            <a:br>
              <a:rPr lang="pl-PL" noProof="0" dirty="0">
                <a:latin typeface="Verdana"/>
                <a:ea typeface="Verdana"/>
              </a:rPr>
            </a:br>
            <a:r>
              <a:rPr lang="pl-PL" noProof="0" dirty="0">
                <a:latin typeface="Verdana"/>
                <a:ea typeface="Verdana"/>
              </a:rPr>
              <a:t> 📅 Liczymy je od dnia, w którym dowiedziałeś lub dowiedziałaś się o sprawie</a:t>
            </a:r>
          </a:p>
          <a:p>
            <a:pPr>
              <a:lnSpc>
                <a:spcPct val="150000"/>
              </a:lnSpc>
            </a:pPr>
            <a:endParaRPr lang="pl-PL" noProof="0" dirty="0">
              <a:latin typeface="Verdana"/>
              <a:ea typeface="Verdana"/>
            </a:endParaRPr>
          </a:p>
          <a:p>
            <a:pPr>
              <a:lnSpc>
                <a:spcPct val="150000"/>
              </a:lnSpc>
            </a:pPr>
            <a:endParaRPr lang="pl-PL" noProof="0" dirty="0">
              <a:latin typeface="Verdana"/>
              <a:ea typeface="Verdana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AF578EFB-7FFC-D512-2324-76F9BFDA8E0B}"/>
                  </a:ext>
                </a:extLst>
              </p14:cNvPr>
              <p14:cNvContentPartPr/>
              <p14:nvPr/>
            </p14:nvContentPartPr>
            <p14:xfrm>
              <a:off x="5849930" y="2261501"/>
              <a:ext cx="360" cy="36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AF578EFB-7FFC-D512-2324-76F9BFDA8E0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40930" y="2252501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95053241"/>
      </p:ext>
    </p:extLst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>
          <a:extLst>
            <a:ext uri="{FF2B5EF4-FFF2-40B4-BE49-F238E27FC236}">
              <a16:creationId xmlns:a16="http://schemas.microsoft.com/office/drawing/2014/main" id="{1E782616-A4D6-6B68-D400-C16708B57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18c010dcb6_0_24">
            <a:extLst>
              <a:ext uri="{FF2B5EF4-FFF2-40B4-BE49-F238E27FC236}">
                <a16:creationId xmlns:a16="http://schemas.microsoft.com/office/drawing/2014/main" id="{F0046B71-1630-D4A7-0619-C3304B5EB8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794" y="168452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pl-PL" sz="3200" noProof="0" dirty="0"/>
              <a:t>Dostępność dla kogo?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ABD8CC9-019D-FE20-9B3A-E3FD4A5DF3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1710" y="1710857"/>
            <a:ext cx="10555653" cy="5158545"/>
          </a:xfrm>
        </p:spPr>
        <p:txBody>
          <a:bodyPr>
            <a:noAutofit/>
          </a:bodyPr>
          <a:lstStyle/>
          <a:p>
            <a:r>
              <a:rPr lang="pl-PL" sz="1900" b="1" noProof="0" dirty="0"/>
              <a:t>Dostępność nie jest kosztem, modą, czymś marginalnym ani wyjątkiem </a:t>
            </a:r>
          </a:p>
          <a:p>
            <a:r>
              <a:rPr lang="pl-PL" sz="1900" b="1" noProof="0" dirty="0"/>
              <a:t>Stanowi mechanizm poprawy jakości użytkowania (i projektowania)</a:t>
            </a:r>
          </a:p>
          <a:p>
            <a:r>
              <a:rPr lang="pl-PL" sz="1900" noProof="0" dirty="0"/>
              <a:t>Rozwiązania tworzone z myślą o osobach z niepełnosprawnościami stają się:</a:t>
            </a:r>
          </a:p>
          <a:p>
            <a:pPr lvl="1"/>
            <a:r>
              <a:rPr lang="pl-PL" sz="1900" noProof="0" dirty="0"/>
              <a:t>Standardem rynkowym</a:t>
            </a:r>
          </a:p>
          <a:p>
            <a:pPr lvl="1"/>
            <a:r>
              <a:rPr lang="pl-PL" sz="1900" noProof="0" dirty="0"/>
              <a:t>Oczekiwaniem użytkowników</a:t>
            </a:r>
          </a:p>
          <a:p>
            <a:pPr lvl="1"/>
            <a:r>
              <a:rPr lang="pl-PL" sz="1900" noProof="0" dirty="0"/>
              <a:t>Elementem bezpieczeństwa</a:t>
            </a:r>
          </a:p>
          <a:p>
            <a:pPr lvl="1"/>
            <a:r>
              <a:rPr lang="pl-PL" sz="1900" noProof="0" dirty="0"/>
              <a:t>Czynnikiem konkurencyjności</a:t>
            </a:r>
          </a:p>
          <a:p>
            <a:r>
              <a:rPr lang="pl-PL" sz="1900" b="1" noProof="0" dirty="0"/>
              <a:t>Umożliwiają rozwój całych systemów</a:t>
            </a:r>
            <a:r>
              <a:rPr lang="pl-PL" sz="1900" noProof="0" dirty="0"/>
              <a:t> – miast, transportu, edukacji, technologii</a:t>
            </a:r>
            <a:endParaRPr lang="pl-PL" sz="1900" noProof="0" dirty="0"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D6131CE0-361B-6A7E-46C3-13876FBDBE67}"/>
                  </a:ext>
                </a:extLst>
              </p14:cNvPr>
              <p14:cNvContentPartPr/>
              <p14:nvPr/>
            </p14:nvContentPartPr>
            <p14:xfrm>
              <a:off x="5849930" y="2261501"/>
              <a:ext cx="360" cy="36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D6131CE0-361B-6A7E-46C3-13876FBDBE6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40930" y="2252501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03928529"/>
      </p:ext>
    </p:extLst>
  </p:cSld>
  <p:clrMapOvr>
    <a:masterClrMapping/>
  </p:clrMapOvr>
  <p:transition spd="slow"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536991-7742-CD85-5394-6D9D9BCD6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DB7B377F-22AA-14FA-C01A-07271991E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1058542"/>
            <a:ext cx="8596668" cy="2752740"/>
          </a:xfrm>
        </p:spPr>
        <p:txBody>
          <a:bodyPr>
            <a:normAutofit fontScale="90000"/>
          </a:bodyPr>
          <a:lstStyle/>
          <a:p>
            <a:r>
              <a:rPr lang="pl-PL" noProof="0" dirty="0"/>
              <a:t>Dostępność na Politechnice?</a:t>
            </a:r>
            <a:br>
              <a:rPr lang="pl-PL" noProof="0" dirty="0"/>
            </a:br>
            <a:br>
              <a:rPr lang="pl-PL" noProof="0" dirty="0"/>
            </a:br>
            <a:r>
              <a:rPr lang="pl-PL" noProof="0" dirty="0"/>
              <a:t>To już się dzieje! </a:t>
            </a:r>
            <a:r>
              <a:rPr lang="pl-PL" noProof="0" dirty="0">
                <a:sym typeface="Wingdings" panose="05000000000000000000" pitchFamily="2" charset="2"/>
              </a:rPr>
              <a:t>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78218537"/>
      </p:ext>
    </p:extLst>
  </p:cSld>
  <p:clrMapOvr>
    <a:masterClrMapping/>
  </p:clrMapOvr>
  <p:transition spd="slow"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>
          <a:extLst>
            <a:ext uri="{FF2B5EF4-FFF2-40B4-BE49-F238E27FC236}">
              <a16:creationId xmlns:a16="http://schemas.microsoft.com/office/drawing/2014/main" id="{F86F89D6-4966-1DC2-EAD4-FCD6E3D14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18c010dcb6_0_24">
            <a:extLst>
              <a:ext uri="{FF2B5EF4-FFF2-40B4-BE49-F238E27FC236}">
                <a16:creationId xmlns:a16="http://schemas.microsoft.com/office/drawing/2014/main" id="{979376C0-B256-665D-C4BF-F6F4ECBF21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EA3C9E"/>
              </a:buClr>
            </a:pPr>
            <a:r>
              <a:rPr lang="pl-PL" noProof="0" dirty="0"/>
              <a:t>Wydział Budownictwa i Architektury</a:t>
            </a:r>
          </a:p>
        </p:txBody>
      </p:sp>
      <p:sp>
        <p:nvSpPr>
          <p:cNvPr id="191" name="Google Shape;191;g318c010dcb6_0_24">
            <a:extLst>
              <a:ext uri="{FF2B5EF4-FFF2-40B4-BE49-F238E27FC236}">
                <a16:creationId xmlns:a16="http://schemas.microsoft.com/office/drawing/2014/main" id="{97F7E854-7313-94ED-E3A0-A01A2338EE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47675" lvl="0" indent="-447675">
              <a:buSzPts val="2800"/>
              <a:defRPr/>
            </a:pPr>
            <a:r>
              <a:rPr lang="pl-PL" noProof="0" dirty="0"/>
              <a:t>Prof. dr hab. inż. Wojciech Franus</a:t>
            </a:r>
          </a:p>
          <a:p>
            <a:pPr marL="447675" indent="-447675">
              <a:buSzPts val="2800"/>
              <a:defRPr/>
            </a:pPr>
            <a:r>
              <a:rPr lang="pl-PL" noProof="0" dirty="0"/>
              <a:t>Dr inż. Jakub Matusiak</a:t>
            </a:r>
            <a:br>
              <a:rPr lang="pl-PL" noProof="0" dirty="0"/>
            </a:br>
            <a:r>
              <a:rPr lang="pl-PL" noProof="0" dirty="0"/>
              <a:t>– Biomedycyna</a:t>
            </a:r>
          </a:p>
          <a:p>
            <a:pPr marL="447675" indent="-447675">
              <a:buSzPts val="2800"/>
              <a:defRPr/>
            </a:pPr>
            <a:r>
              <a:rPr lang="pl-PL" noProof="0" dirty="0"/>
              <a:t>Dr hab. inż. arch. Bartłomiej Kwiatkowski</a:t>
            </a:r>
          </a:p>
          <a:p>
            <a:pPr marL="447675" indent="-447675">
              <a:buSzPts val="2800"/>
              <a:defRPr/>
            </a:pPr>
            <a:r>
              <a:rPr lang="pl-PL" noProof="0" dirty="0"/>
              <a:t>Dr hab. inż. arch. Jan Wrana</a:t>
            </a:r>
          </a:p>
          <a:p>
            <a:pPr marL="447675" indent="-447675">
              <a:buSzPts val="2800"/>
              <a:defRPr/>
            </a:pPr>
            <a:r>
              <a:rPr lang="pl-PL" noProof="0" dirty="0"/>
              <a:t>Dr inż. arch. Wojciech Kocki</a:t>
            </a:r>
          </a:p>
          <a:p>
            <a:pPr marL="447675" indent="-447675">
              <a:buSzPts val="2800"/>
              <a:defRPr/>
            </a:pPr>
            <a:r>
              <a:rPr lang="pl-PL" noProof="0" dirty="0"/>
              <a:t>Dr inż. arch. Piotr </a:t>
            </a:r>
            <a:r>
              <a:rPr lang="pl-PL" noProof="0" dirty="0" err="1"/>
              <a:t>Gleń</a:t>
            </a:r>
            <a:br>
              <a:rPr lang="pl-PL" noProof="0" dirty="0"/>
            </a:br>
            <a:r>
              <a:rPr lang="pl-PL" noProof="0" dirty="0"/>
              <a:t>– Projektowanie uniwersalne w architekturze, planowaniu przestrzennym</a:t>
            </a:r>
          </a:p>
        </p:txBody>
      </p:sp>
    </p:spTree>
    <p:extLst>
      <p:ext uri="{BB962C8B-B14F-4D97-AF65-F5344CB8AC3E}">
        <p14:creationId xmlns:p14="http://schemas.microsoft.com/office/powerpoint/2010/main" val="545285778"/>
      </p:ext>
    </p:extLst>
  </p:cSld>
  <p:clrMapOvr>
    <a:masterClrMapping/>
  </p:clrMapOvr>
  <p:transition spd="slow"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>
          <a:extLst>
            <a:ext uri="{FF2B5EF4-FFF2-40B4-BE49-F238E27FC236}">
              <a16:creationId xmlns:a16="http://schemas.microsoft.com/office/drawing/2014/main" id="{8ACF558A-CC66-9233-0A4E-E03EAFAD6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18c010dcb6_0_24">
            <a:extLst>
              <a:ext uri="{FF2B5EF4-FFF2-40B4-BE49-F238E27FC236}">
                <a16:creationId xmlns:a16="http://schemas.microsoft.com/office/drawing/2014/main" id="{767520C6-8B43-72AD-DF54-C4AD87E6F9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EA3C9E"/>
              </a:buClr>
            </a:pPr>
            <a:r>
              <a:rPr lang="pl-PL" noProof="0" dirty="0"/>
              <a:t>Wydział Mechaniczny</a:t>
            </a:r>
          </a:p>
        </p:txBody>
      </p:sp>
      <p:sp>
        <p:nvSpPr>
          <p:cNvPr id="191" name="Google Shape;191;g318c010dcb6_0_24">
            <a:extLst>
              <a:ext uri="{FF2B5EF4-FFF2-40B4-BE49-F238E27FC236}">
                <a16:creationId xmlns:a16="http://schemas.microsoft.com/office/drawing/2014/main" id="{EDD5D38D-3BEA-85B4-EA54-532A51E844F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47675" indent="-447675">
              <a:buSzPts val="2800"/>
              <a:defRPr/>
            </a:pPr>
            <a:r>
              <a:rPr lang="pl-PL" sz="2800" noProof="0" dirty="0"/>
              <a:t>Prof. dr hab. inż. Paweł </a:t>
            </a:r>
            <a:r>
              <a:rPr lang="pl-PL" sz="2800" noProof="0" dirty="0" err="1"/>
              <a:t>Droździel</a:t>
            </a:r>
            <a:br>
              <a:rPr lang="pl-PL" sz="2800" noProof="0" dirty="0"/>
            </a:br>
            <a:r>
              <a:rPr lang="pl-PL" sz="2800" noProof="0" dirty="0"/>
              <a:t>– Zrównoważony i dostępny transport miejski</a:t>
            </a:r>
          </a:p>
          <a:p>
            <a:pPr marL="447675" indent="-447675">
              <a:buSzPts val="2800"/>
              <a:defRPr/>
            </a:pPr>
            <a:r>
              <a:rPr lang="pl-PL" sz="2800" noProof="0" dirty="0"/>
              <a:t>Prof. dr hab. inż. Rafał Sławomir Rusinek</a:t>
            </a:r>
          </a:p>
          <a:p>
            <a:pPr marL="447675" indent="-447675">
              <a:buSzPts val="2800"/>
              <a:defRPr/>
            </a:pPr>
            <a:r>
              <a:rPr lang="pl-PL" sz="2800" noProof="0" dirty="0"/>
              <a:t>Dr hab. inż. Jarosław Jan </a:t>
            </a:r>
            <a:r>
              <a:rPr lang="pl-PL" sz="2800" noProof="0" dirty="0" err="1"/>
              <a:t>Bieniaś</a:t>
            </a:r>
            <a:br>
              <a:rPr lang="pl-PL" sz="2800" noProof="0" dirty="0"/>
            </a:br>
            <a:r>
              <a:rPr lang="pl-PL" sz="2800" noProof="0" dirty="0"/>
              <a:t>– Biomedycyna</a:t>
            </a:r>
          </a:p>
        </p:txBody>
      </p:sp>
    </p:spTree>
    <p:extLst>
      <p:ext uri="{BB962C8B-B14F-4D97-AF65-F5344CB8AC3E}">
        <p14:creationId xmlns:p14="http://schemas.microsoft.com/office/powerpoint/2010/main" val="3734758435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18c010dcb6_0_3029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3400"/>
              <a:buFont typeface="Verdana"/>
              <a:buNone/>
            </a:pPr>
            <a:r>
              <a:rPr lang="pl-PL" sz="3900" noProof="0" dirty="0"/>
              <a:t>Uczelnia dla wszystkich (1 z 2)</a:t>
            </a:r>
          </a:p>
        </p:txBody>
      </p:sp>
      <p:sp>
        <p:nvSpPr>
          <p:cNvPr id="156" name="Google Shape;156;g318c010dcb6_0_3029"/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30000" lvl="0" indent="-447799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800"/>
              <a:buChar char="►"/>
            </a:pPr>
            <a:r>
              <a:rPr lang="pl-PL" sz="2800" noProof="0" dirty="0"/>
              <a:t>Uczelnia zapewnia </a:t>
            </a:r>
            <a:r>
              <a:rPr lang="pl-PL" sz="2800" b="1" noProof="0" dirty="0"/>
              <a:t>wszystkim osobom</a:t>
            </a:r>
            <a:r>
              <a:rPr lang="pl-PL" sz="2800" noProof="0" dirty="0"/>
              <a:t> warunki do </a:t>
            </a:r>
            <a:r>
              <a:rPr lang="pl-PL" sz="2800" b="1" noProof="0" dirty="0"/>
              <a:t>pełnego uczestnictwa w życiu Uczelni i społeczności akademickiej</a:t>
            </a:r>
            <a:r>
              <a:rPr lang="pl-PL" sz="2800" noProof="0" dirty="0"/>
              <a:t>, w tym podczas rekrutacji, kształcenia, prowadzenia działalności naukowej, udziału w wydarzeniach kulturalnych i sportowych oraz zatrudnieniu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>
          <a:extLst>
            <a:ext uri="{FF2B5EF4-FFF2-40B4-BE49-F238E27FC236}">
              <a16:creationId xmlns:a16="http://schemas.microsoft.com/office/drawing/2014/main" id="{CCCA3CD0-806F-0112-84C7-CBC2F7CE4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18c010dcb6_0_24">
            <a:extLst>
              <a:ext uri="{FF2B5EF4-FFF2-40B4-BE49-F238E27FC236}">
                <a16:creationId xmlns:a16="http://schemas.microsoft.com/office/drawing/2014/main" id="{D031B33A-62FC-9CE6-E081-A269CC7D65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EA3C9E"/>
              </a:buClr>
            </a:pPr>
            <a:r>
              <a:rPr lang="pl-PL" noProof="0" dirty="0"/>
              <a:t>Wydział Elektrotechniki i Informatyki</a:t>
            </a:r>
          </a:p>
        </p:txBody>
      </p:sp>
      <p:sp>
        <p:nvSpPr>
          <p:cNvPr id="191" name="Google Shape;191;g318c010dcb6_0_24">
            <a:extLst>
              <a:ext uri="{FF2B5EF4-FFF2-40B4-BE49-F238E27FC236}">
                <a16:creationId xmlns:a16="http://schemas.microsoft.com/office/drawing/2014/main" id="{B9C93AD7-7E68-FE47-CD40-3637C2ACCA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47675" indent="-447675">
              <a:buSzPts val="2800"/>
              <a:defRPr/>
            </a:pPr>
            <a:r>
              <a:rPr lang="pl-PL" sz="2800" noProof="0" dirty="0"/>
              <a:t>Dr hab. inż. Błażej </a:t>
            </a:r>
            <a:r>
              <a:rPr lang="pl-PL" sz="2800" noProof="0" dirty="0" err="1"/>
              <a:t>Badzio</a:t>
            </a:r>
            <a:endParaRPr lang="pl-PL" sz="2800" noProof="0" dirty="0"/>
          </a:p>
          <a:p>
            <a:pPr marL="447675" indent="-447675">
              <a:buSzPts val="2800"/>
              <a:defRPr/>
            </a:pPr>
            <a:r>
              <a:rPr lang="pl-PL" sz="2800" noProof="0" dirty="0"/>
              <a:t>Dr Agnieszka Bodziak</a:t>
            </a:r>
          </a:p>
          <a:p>
            <a:pPr marL="447675" indent="-447675">
              <a:buSzPts val="2800"/>
              <a:defRPr/>
            </a:pPr>
            <a:r>
              <a:rPr lang="pl-PL" sz="2800" noProof="0" dirty="0"/>
              <a:t>Dr Bartłomiej Brodawka</a:t>
            </a:r>
          </a:p>
          <a:p>
            <a:pPr marL="447675" indent="-447675">
              <a:buSzPts val="2800"/>
              <a:defRPr/>
            </a:pPr>
            <a:r>
              <a:rPr lang="pl-PL" sz="2800" noProof="0" dirty="0"/>
              <a:t>Dr Karol </a:t>
            </a:r>
            <a:r>
              <a:rPr lang="pl-PL" sz="2800" noProof="0" dirty="0" err="1"/>
              <a:t>Buchajczuk</a:t>
            </a:r>
            <a:endParaRPr lang="pl-PL" sz="2800" noProof="0" dirty="0"/>
          </a:p>
          <a:p>
            <a:pPr marL="447675" indent="-447675">
              <a:buSzPts val="2800"/>
              <a:defRPr/>
            </a:pPr>
            <a:r>
              <a:rPr lang="pl-PL" sz="2800" noProof="0" dirty="0"/>
              <a:t>Dr inż. Mariusz </a:t>
            </a:r>
            <a:r>
              <a:rPr lang="pl-PL" sz="2800" noProof="0" dirty="0" err="1"/>
              <a:t>Dzieńkowski</a:t>
            </a:r>
            <a:br>
              <a:rPr lang="pl-PL" sz="2800" noProof="0" dirty="0"/>
            </a:br>
            <a:r>
              <a:rPr lang="pl-PL" sz="2800" noProof="0" dirty="0"/>
              <a:t>– Dostępność cyfrowa, dostępność interfejsów, użyteczność</a:t>
            </a:r>
          </a:p>
        </p:txBody>
      </p:sp>
    </p:spTree>
    <p:extLst>
      <p:ext uri="{BB962C8B-B14F-4D97-AF65-F5344CB8AC3E}">
        <p14:creationId xmlns:p14="http://schemas.microsoft.com/office/powerpoint/2010/main" val="3107764982"/>
      </p:ext>
    </p:extLst>
  </p:cSld>
  <p:clrMapOvr>
    <a:masterClrMapping/>
  </p:clrMapOvr>
  <p:transition spd="slow"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>
          <a:extLst>
            <a:ext uri="{FF2B5EF4-FFF2-40B4-BE49-F238E27FC236}">
              <a16:creationId xmlns:a16="http://schemas.microsoft.com/office/drawing/2014/main" id="{6A1112A7-7CDD-A850-B881-6F6E128BF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18c010dcb6_0_24">
            <a:extLst>
              <a:ext uri="{FF2B5EF4-FFF2-40B4-BE49-F238E27FC236}">
                <a16:creationId xmlns:a16="http://schemas.microsoft.com/office/drawing/2014/main" id="{289C1336-41EC-E784-4BF5-28CE350370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EA3C9E"/>
              </a:buClr>
            </a:pPr>
            <a:r>
              <a:rPr lang="pl-PL" noProof="0" dirty="0"/>
              <a:t>Wydział Matematyki i Informatyki Technicznej</a:t>
            </a:r>
          </a:p>
        </p:txBody>
      </p:sp>
      <p:sp>
        <p:nvSpPr>
          <p:cNvPr id="191" name="Google Shape;191;g318c010dcb6_0_24">
            <a:extLst>
              <a:ext uri="{FF2B5EF4-FFF2-40B4-BE49-F238E27FC236}">
                <a16:creationId xmlns:a16="http://schemas.microsoft.com/office/drawing/2014/main" id="{5C10C6F9-1AA1-7D3C-573C-A6180E9851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47675" indent="-447675">
              <a:buSzPts val="2800"/>
              <a:defRPr/>
            </a:pPr>
            <a:r>
              <a:rPr lang="pl-PL" sz="2800" noProof="0" dirty="0"/>
              <a:t>Dr hab. Halina Rarot</a:t>
            </a:r>
            <a:br>
              <a:rPr lang="pl-PL" sz="2800" noProof="0" dirty="0"/>
            </a:br>
            <a:r>
              <a:rPr lang="pl-PL" sz="2800" noProof="0" dirty="0"/>
              <a:t>– Koordynacja i wdrażanie dostępności</a:t>
            </a:r>
          </a:p>
          <a:p>
            <a:pPr marL="447675" indent="-447675">
              <a:buSzPts val="2800"/>
              <a:defRPr/>
            </a:pPr>
            <a:r>
              <a:rPr lang="pl-PL" sz="2800" noProof="0" dirty="0"/>
              <a:t>Dr inż. Jarosław Paweł Zubrzycki</a:t>
            </a:r>
            <a:br>
              <a:rPr lang="pl-PL" sz="2800" noProof="0" dirty="0"/>
            </a:br>
            <a:r>
              <a:rPr lang="pl-PL" sz="2800" noProof="0" dirty="0"/>
              <a:t>– Biomedycyna</a:t>
            </a:r>
          </a:p>
          <a:p>
            <a:pPr marL="447675" indent="-447675">
              <a:buSzPts val="2800"/>
              <a:defRPr/>
            </a:pPr>
            <a:r>
              <a:rPr lang="pl-PL" sz="2800" noProof="0" dirty="0"/>
              <a:t>Mgr Ewa Lipska</a:t>
            </a:r>
            <a:br>
              <a:rPr lang="pl-PL" sz="2800" noProof="0" dirty="0"/>
            </a:br>
            <a:r>
              <a:rPr lang="pl-PL" sz="2800" noProof="0" dirty="0"/>
              <a:t>– Uczestniczka 1-rocznej Szkoły Dostępności</a:t>
            </a:r>
          </a:p>
          <a:p>
            <a:pPr marL="447675" indent="-447675">
              <a:buSzPts val="2800"/>
              <a:defRPr/>
            </a:pPr>
            <a:endParaRPr lang="pl-PL" sz="2800" noProof="0" dirty="0"/>
          </a:p>
        </p:txBody>
      </p:sp>
    </p:spTree>
    <p:extLst>
      <p:ext uri="{BB962C8B-B14F-4D97-AF65-F5344CB8AC3E}">
        <p14:creationId xmlns:p14="http://schemas.microsoft.com/office/powerpoint/2010/main" val="3026294800"/>
      </p:ext>
    </p:extLst>
  </p:cSld>
  <p:clrMapOvr>
    <a:masterClrMapping/>
  </p:clrMapOvr>
  <p:transition spd="slow">
    <p:push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>
          <a:extLst>
            <a:ext uri="{FF2B5EF4-FFF2-40B4-BE49-F238E27FC236}">
              <a16:creationId xmlns:a16="http://schemas.microsoft.com/office/drawing/2014/main" id="{6E87AA7F-20EB-2E57-5D64-39D3C9864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18c010dcb6_0_24">
            <a:extLst>
              <a:ext uri="{FF2B5EF4-FFF2-40B4-BE49-F238E27FC236}">
                <a16:creationId xmlns:a16="http://schemas.microsoft.com/office/drawing/2014/main" id="{1C384384-894E-E67E-2183-D1D7ACEF48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EA3C9E"/>
              </a:buClr>
            </a:pPr>
            <a:r>
              <a:rPr lang="pl-PL" noProof="0" dirty="0"/>
              <a:t>Wydział Zarządzania</a:t>
            </a:r>
          </a:p>
        </p:txBody>
      </p:sp>
      <p:sp>
        <p:nvSpPr>
          <p:cNvPr id="191" name="Google Shape;191;g318c010dcb6_0_24">
            <a:extLst>
              <a:ext uri="{FF2B5EF4-FFF2-40B4-BE49-F238E27FC236}">
                <a16:creationId xmlns:a16="http://schemas.microsoft.com/office/drawing/2014/main" id="{92B32029-FA11-5F7E-122A-84438195AF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47675" indent="-447675">
              <a:buSzPts val="2800"/>
              <a:defRPr/>
            </a:pPr>
            <a:r>
              <a:rPr lang="pl-PL" sz="2800" noProof="0" dirty="0"/>
              <a:t>Dr inż. Leszek Panasiewicz</a:t>
            </a:r>
            <a:br>
              <a:rPr lang="pl-PL" sz="2800" noProof="0" dirty="0"/>
            </a:br>
            <a:r>
              <a:rPr lang="pl-PL" sz="2800" noProof="0" dirty="0"/>
              <a:t>– Efektywna i dostępna komunikacja</a:t>
            </a:r>
          </a:p>
        </p:txBody>
      </p:sp>
    </p:spTree>
    <p:extLst>
      <p:ext uri="{BB962C8B-B14F-4D97-AF65-F5344CB8AC3E}">
        <p14:creationId xmlns:p14="http://schemas.microsoft.com/office/powerpoint/2010/main" val="4071637235"/>
      </p:ext>
    </p:extLst>
  </p:cSld>
  <p:clrMapOvr>
    <a:masterClrMapping/>
  </p:clrMapOvr>
  <p:transition spd="slow">
    <p:push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>
          <a:extLst>
            <a:ext uri="{FF2B5EF4-FFF2-40B4-BE49-F238E27FC236}">
              <a16:creationId xmlns:a16="http://schemas.microsoft.com/office/drawing/2014/main" id="{038A1654-0090-F065-E98D-E2CDCD3BA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18c010dcb6_0_24">
            <a:extLst>
              <a:ext uri="{FF2B5EF4-FFF2-40B4-BE49-F238E27FC236}">
                <a16:creationId xmlns:a16="http://schemas.microsoft.com/office/drawing/2014/main" id="{8E57A18B-DB59-F024-0B04-45012F5463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EA3C9E"/>
              </a:buClr>
            </a:pPr>
            <a:r>
              <a:rPr lang="pl-PL" noProof="0" dirty="0"/>
              <a:t>Pełnomocnik i Centrum Wsparcia Osób z Niepełnosprawnościami</a:t>
            </a:r>
          </a:p>
        </p:txBody>
      </p:sp>
      <p:sp>
        <p:nvSpPr>
          <p:cNvPr id="191" name="Google Shape;191;g318c010dcb6_0_24">
            <a:extLst>
              <a:ext uri="{FF2B5EF4-FFF2-40B4-BE49-F238E27FC236}">
                <a16:creationId xmlns:a16="http://schemas.microsoft.com/office/drawing/2014/main" id="{95FBA5CC-40B4-BBA4-AD89-81D8758B7AC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47675" indent="-447675">
              <a:buSzPts val="2800"/>
              <a:defRPr/>
            </a:pPr>
            <a:r>
              <a:rPr lang="pl-PL" sz="2800" noProof="0" dirty="0"/>
              <a:t>Dr hab. Halina Rarot</a:t>
            </a:r>
            <a:br>
              <a:rPr lang="pl-PL" sz="2800" noProof="0" dirty="0"/>
            </a:br>
            <a:r>
              <a:rPr lang="pl-PL" sz="2800" noProof="0" dirty="0"/>
              <a:t>– Koordynator dostępności, Kierownik CEWON-u</a:t>
            </a:r>
          </a:p>
          <a:p>
            <a:pPr marL="447675" indent="-447675">
              <a:buSzPts val="2800"/>
              <a:defRPr/>
            </a:pPr>
            <a:r>
              <a:rPr lang="pl-PL" sz="2800" noProof="0" dirty="0"/>
              <a:t>Mgr Edyta </a:t>
            </a:r>
            <a:r>
              <a:rPr lang="pl-PL" sz="2800" noProof="0" dirty="0" err="1"/>
              <a:t>Alinowska</a:t>
            </a:r>
            <a:br>
              <a:rPr lang="pl-PL" sz="2800" noProof="0" dirty="0"/>
            </a:br>
            <a:r>
              <a:rPr lang="pl-PL" sz="2800" noProof="0" dirty="0"/>
              <a:t>– Pełnomocnik Rektora do spraw studentów z niepełnosprawnością</a:t>
            </a:r>
          </a:p>
          <a:p>
            <a:pPr marL="447675" indent="-447675">
              <a:buSzPts val="2800"/>
              <a:defRPr/>
            </a:pPr>
            <a:r>
              <a:rPr lang="pl-PL" sz="2800" noProof="0" dirty="0"/>
              <a:t>Mgr Klaudia </a:t>
            </a:r>
            <a:r>
              <a:rPr lang="pl-PL" sz="2800" noProof="0" dirty="0" err="1"/>
              <a:t>Gęca</a:t>
            </a:r>
            <a:br>
              <a:rPr lang="pl-PL" sz="2800" noProof="0" dirty="0"/>
            </a:br>
            <a:r>
              <a:rPr lang="pl-PL" sz="2800" noProof="0" dirty="0"/>
              <a:t>– Specjalista do spraw studentów z niepełnosprawnościami w CEWON-</a:t>
            </a:r>
            <a:r>
              <a:rPr lang="pl-PL" sz="2800" noProof="0" dirty="0" err="1"/>
              <a:t>ie</a:t>
            </a:r>
            <a:endParaRPr lang="pl-PL" sz="2800" noProof="0" dirty="0"/>
          </a:p>
        </p:txBody>
      </p:sp>
    </p:spTree>
    <p:extLst>
      <p:ext uri="{BB962C8B-B14F-4D97-AF65-F5344CB8AC3E}">
        <p14:creationId xmlns:p14="http://schemas.microsoft.com/office/powerpoint/2010/main" val="3452727432"/>
      </p:ext>
    </p:extLst>
  </p:cSld>
  <p:clrMapOvr>
    <a:masterClrMapping/>
  </p:clrMapOvr>
  <p:transition spd="slow">
    <p:pu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>
          <a:extLst>
            <a:ext uri="{FF2B5EF4-FFF2-40B4-BE49-F238E27FC236}">
              <a16:creationId xmlns:a16="http://schemas.microsoft.com/office/drawing/2014/main" id="{8DE92674-E6C4-1192-460F-FAF0A77D9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18c010dcb6_0_24">
            <a:extLst>
              <a:ext uri="{FF2B5EF4-FFF2-40B4-BE49-F238E27FC236}">
                <a16:creationId xmlns:a16="http://schemas.microsoft.com/office/drawing/2014/main" id="{5905B4CE-D8E1-85C7-C2FF-2E6A0E1CCE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EA3C9E"/>
              </a:buClr>
            </a:pPr>
            <a:r>
              <a:rPr lang="pl-PL" noProof="0" dirty="0"/>
              <a:t>Centrum Komunikacji i Marketingu</a:t>
            </a:r>
          </a:p>
        </p:txBody>
      </p:sp>
      <p:sp>
        <p:nvSpPr>
          <p:cNvPr id="191" name="Google Shape;191;g318c010dcb6_0_24">
            <a:extLst>
              <a:ext uri="{FF2B5EF4-FFF2-40B4-BE49-F238E27FC236}">
                <a16:creationId xmlns:a16="http://schemas.microsoft.com/office/drawing/2014/main" id="{548C302B-138A-5E65-86C5-7E45D5BE6BF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47675" indent="-447675">
              <a:buSzPts val="2800"/>
              <a:defRPr/>
            </a:pPr>
            <a:r>
              <a:rPr lang="pl-PL" sz="2800" noProof="0" dirty="0"/>
              <a:t>Ewa Dados-Jabłońska</a:t>
            </a:r>
            <a:br>
              <a:rPr lang="pl-PL" sz="2800" noProof="0" dirty="0"/>
            </a:br>
            <a:r>
              <a:rPr lang="pl-PL" sz="2800" noProof="0" dirty="0"/>
              <a:t>– Była Dyrektor Departamentu Dostępności Państwowego Funduszu Rehabilitacji Osób Niepełnosprawnych</a:t>
            </a:r>
          </a:p>
          <a:p>
            <a:pPr marL="447675" indent="-447675">
              <a:buSzPts val="2800"/>
              <a:defRPr/>
            </a:pPr>
            <a:r>
              <a:rPr lang="pl-PL" sz="2800" noProof="0" dirty="0"/>
              <a:t>Mgr inż. arch. Rafał Sadownik</a:t>
            </a:r>
            <a:br>
              <a:rPr lang="pl-PL" sz="2800" noProof="0" dirty="0"/>
            </a:br>
            <a:r>
              <a:rPr lang="pl-PL" sz="2800" noProof="0" dirty="0"/>
              <a:t>– Projektowanie uniwersalne w architekturze, planowaniu przestrzennym (zaangażowanie w ramach Projektu)</a:t>
            </a:r>
          </a:p>
        </p:txBody>
      </p:sp>
    </p:spTree>
    <p:extLst>
      <p:ext uri="{BB962C8B-B14F-4D97-AF65-F5344CB8AC3E}">
        <p14:creationId xmlns:p14="http://schemas.microsoft.com/office/powerpoint/2010/main" val="3272172371"/>
      </p:ext>
    </p:extLst>
  </p:cSld>
  <p:clrMapOvr>
    <a:masterClrMapping/>
  </p:clrMapOvr>
  <p:transition spd="slow">
    <p:push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18c010dcb6_0_1288"/>
          <p:cNvSpPr txBox="1">
            <a:spLocks noGrp="1"/>
          </p:cNvSpPr>
          <p:nvPr>
            <p:ph type="title"/>
          </p:nvPr>
        </p:nvSpPr>
        <p:spPr>
          <a:xfrm>
            <a:off x="4887374" y="2700875"/>
            <a:ext cx="5443500" cy="18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pl-PL" noProof="0" dirty="0"/>
              <a:t>Aspekty biznesowe</a:t>
            </a:r>
          </a:p>
        </p:txBody>
      </p:sp>
      <p:sp>
        <p:nvSpPr>
          <p:cNvPr id="251" name="Google Shape;251;g318c010dcb6_0_1288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800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lang="pl-PL" noProof="0" dirty="0"/>
          </a:p>
        </p:txBody>
      </p:sp>
      <p:pic>
        <p:nvPicPr>
          <p:cNvPr id="252" name="Google Shape;252;g318c010dcb6_0_1288" descr="Rozsypane złote monety"/>
          <p:cNvPicPr preferRelativeResize="0"/>
          <p:nvPr/>
        </p:nvPicPr>
        <p:blipFill rotWithShape="1">
          <a:blip r:embed="rId3">
            <a:alphaModFix/>
          </a:blip>
          <a:srcRect l="26202" t="6846" r="25245"/>
          <a:stretch/>
        </p:blipFill>
        <p:spPr>
          <a:xfrm>
            <a:off x="20" y="-1"/>
            <a:ext cx="5394960" cy="6858000"/>
          </a:xfrm>
          <a:custGeom>
            <a:avLst/>
            <a:gdLst/>
            <a:ahLst/>
            <a:cxnLst/>
            <a:rect l="l" t="t" r="r" b="b"/>
            <a:pathLst>
              <a:path w="5394960" h="6858000" extrusionOk="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18427f056d_0_0"/>
          <p:cNvSpPr txBox="1">
            <a:spLocks noGrp="1"/>
          </p:cNvSpPr>
          <p:nvPr>
            <p:ph type="title"/>
          </p:nvPr>
        </p:nvSpPr>
        <p:spPr>
          <a:xfrm>
            <a:off x="687724" y="115900"/>
            <a:ext cx="10264755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3700"/>
              <a:buFont typeface="Verdana"/>
              <a:buNone/>
            </a:pPr>
            <a:r>
              <a:rPr lang="pl-PL" noProof="0" dirty="0"/>
              <a:t>Wyzwania dotyczące drop-outu </a:t>
            </a:r>
            <a:br>
              <a:rPr lang="pl-PL" noProof="0" dirty="0"/>
            </a:br>
            <a:r>
              <a:rPr lang="pl-PL" noProof="0" dirty="0"/>
              <a:t>(1 z 2)</a:t>
            </a:r>
          </a:p>
        </p:txBody>
      </p:sp>
      <p:sp>
        <p:nvSpPr>
          <p:cNvPr id="200" name="Google Shape;200;g318427f056d_0_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3223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80000"/>
              <a:buChar char="►"/>
            </a:pPr>
            <a:r>
              <a:rPr lang="pl-PL" noProof="0" dirty="0"/>
              <a:t>Drop-out – rezygnacja z podjętego kierunku studiów przed uzyskaniem dyplomu</a:t>
            </a:r>
          </a:p>
          <a:p>
            <a:pPr marL="342900" lvl="0" indent="-332232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ct val="80000"/>
              <a:buChar char="►"/>
            </a:pPr>
            <a:r>
              <a:rPr lang="pl-PL" noProof="0" dirty="0"/>
              <a:t>Skala (uczelnie ogółem i niepubliczne) – 40 % i </a:t>
            </a:r>
            <a:r>
              <a:rPr lang="pl-PL" noProof="0" dirty="0" err="1"/>
              <a:t>bd</a:t>
            </a:r>
            <a:r>
              <a:rPr lang="pl-PL" noProof="0" dirty="0"/>
              <a:t>; studia 1. stopnia – 46 % i 39 %; magisterskie –</a:t>
            </a:r>
            <a:r>
              <a:rPr lang="pl-PL" noProof="0" dirty="0">
                <a:latin typeface="Verdana"/>
                <a:ea typeface="Verdana"/>
                <a:cs typeface="Verdana"/>
                <a:sym typeface="Verdana"/>
              </a:rPr>
              <a:t> </a:t>
            </a:r>
            <a:r>
              <a:rPr lang="pl-PL" noProof="0" dirty="0"/>
              <a:t>41 % i 41 %, 2. stopnia – 30 % i 20 %</a:t>
            </a:r>
          </a:p>
          <a:p>
            <a:pPr marL="342900" lvl="0" indent="-332232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ct val="80000"/>
              <a:buChar char="►"/>
            </a:pPr>
            <a:r>
              <a:rPr lang="pl-PL" noProof="0" dirty="0"/>
              <a:t>50-67 % drop-outu w czasie 1. roku</a:t>
            </a:r>
          </a:p>
          <a:p>
            <a:pPr marL="342900" lvl="0" indent="-332232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ct val="80000"/>
              <a:buChar char="►"/>
            </a:pPr>
            <a:r>
              <a:rPr lang="pl-PL" noProof="0" dirty="0"/>
              <a:t>Utrata przychodów: studia 1. stopnia – 44 % i 48 %; 2.</a:t>
            </a:r>
            <a:r>
              <a:rPr lang="pl-PL" noProof="0" dirty="0">
                <a:latin typeface="Verdana"/>
                <a:ea typeface="Verdana"/>
                <a:cs typeface="Verdana"/>
                <a:sym typeface="Verdana"/>
              </a:rPr>
              <a:t> </a:t>
            </a:r>
            <a:r>
              <a:rPr lang="pl-PL" noProof="0" dirty="0"/>
              <a:t>stopnia – 18 % i 18 %, magisterskie – 49 % i 58 %</a:t>
            </a:r>
          </a:p>
          <a:p>
            <a:pPr marL="342900" lvl="0" indent="-332232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ct val="80000"/>
              <a:buChar char="►"/>
            </a:pPr>
            <a:r>
              <a:rPr lang="pl-PL" noProof="0" dirty="0"/>
              <a:t>Źródło: </a:t>
            </a:r>
            <a:r>
              <a:rPr lang="pl-PL" u="sng" noProof="0" dirty="0">
                <a:solidFill>
                  <a:schemeClr val="hlink"/>
                </a:solidFill>
                <a:hlinkClick r:id="rId3"/>
              </a:rPr>
              <a:t>Zjawisko drop-outu na polskich uczelniach</a:t>
            </a:r>
            <a:r>
              <a:rPr lang="pl-PL" noProof="0" dirty="0"/>
              <a:t>, OPI 2020</a:t>
            </a:r>
          </a:p>
        </p:txBody>
      </p:sp>
    </p:spTree>
  </p:cSld>
  <p:clrMapOvr>
    <a:masterClrMapping/>
  </p:clrMapOvr>
  <p:transition spd="slow">
    <p:push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3700"/>
              <a:buFont typeface="Verdana"/>
              <a:buNone/>
            </a:pPr>
            <a:r>
              <a:rPr lang="pl-PL" noProof="0" dirty="0"/>
              <a:t>Wyzwania dotyczące drop-outu </a:t>
            </a:r>
            <a:br>
              <a:rPr lang="pl-PL" noProof="0" dirty="0"/>
            </a:br>
            <a:r>
              <a:rPr lang="pl-PL" noProof="0" dirty="0"/>
              <a:t>(2 z 2)</a:t>
            </a:r>
          </a:p>
        </p:txBody>
      </p:sp>
      <p:sp>
        <p:nvSpPr>
          <p:cNvPr id="224" name="Google Shape;224;p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5534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►"/>
            </a:pPr>
            <a:r>
              <a:rPr lang="pl-PL" noProof="0" dirty="0"/>
              <a:t>Osoby z niepełnosprawnościami bardziej narażone na drop-out</a:t>
            </a:r>
          </a:p>
          <a:p>
            <a:pPr marL="342900" lvl="0" indent="-355346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100"/>
              <a:buChar char="►"/>
            </a:pPr>
            <a:r>
              <a:rPr lang="pl-PL" noProof="0" dirty="0"/>
              <a:t>Niedostępność uczelni można „nadrobić” wyższą inteligencją; jak ktoś nie może „nadrobić”, odpada</a:t>
            </a:r>
          </a:p>
          <a:p>
            <a:pPr marL="342900" lvl="0" indent="-355346">
              <a:buSzPts val="2100"/>
            </a:pPr>
            <a:r>
              <a:rPr lang="pl-PL" noProof="0" dirty="0"/>
              <a:t>To samo w grupie osób ze szczególnymi potrzebami – choćby osoby doświadczające trudności psychicznych czy osoby z dysleksją</a:t>
            </a:r>
          </a:p>
          <a:p>
            <a:pPr marL="342900" lvl="0" indent="-355346">
              <a:buSzPts val="2100"/>
            </a:pPr>
            <a:r>
              <a:rPr lang="pl-PL" noProof="0" dirty="0"/>
              <a:t>Drop-out mniejszy o 10 %, </a:t>
            </a:r>
            <a:r>
              <a:rPr lang="pl-PL" b="1" noProof="0" dirty="0"/>
              <a:t>przychody większe o ~ 4 %, ~ 5 %</a:t>
            </a:r>
            <a:r>
              <a:rPr lang="pl-PL" noProof="0" dirty="0"/>
              <a:t> dla uczelni niepublicznych i ~ 2,5 % dla artystycznych (szacunki własne na podstawie </a:t>
            </a:r>
            <a:r>
              <a:rPr lang="pl-PL" u="sng" noProof="0" dirty="0">
                <a:solidFill>
                  <a:schemeClr val="hlink"/>
                </a:solidFill>
                <a:hlinkClick r:id="rId3"/>
              </a:rPr>
              <a:t>raportu OPI</a:t>
            </a:r>
            <a:r>
              <a:rPr lang="pl-PL" noProof="0" dirty="0"/>
              <a:t>)</a:t>
            </a:r>
          </a:p>
          <a:p>
            <a:pPr marL="342900" lvl="0" indent="-221996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736"/>
              <a:buNone/>
            </a:pPr>
            <a:endParaRPr lang="pl-PL" noProof="0" dirty="0"/>
          </a:p>
        </p:txBody>
      </p:sp>
    </p:spTree>
  </p:cSld>
  <p:clrMapOvr>
    <a:masterClrMapping/>
  </p:clrMapOvr>
  <p:transition spd="slow">
    <p:push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318c010dcb6_0_1301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4000"/>
              <a:buFont typeface="Verdana"/>
              <a:buNone/>
            </a:pPr>
            <a:r>
              <a:rPr lang="pl-PL" noProof="0" dirty="0"/>
              <a:t>Wyzwania systemowe</a:t>
            </a:r>
          </a:p>
        </p:txBody>
      </p:sp>
      <p:sp>
        <p:nvSpPr>
          <p:cNvPr id="258" name="Google Shape;258;g318c010dcb6_0_1301"/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700"/>
              <a:buChar char="►"/>
            </a:pPr>
            <a:r>
              <a:rPr lang="pl-PL" sz="2700" noProof="0" dirty="0"/>
              <a:t>Włączanie dostępności w polityki Państwa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700"/>
              <a:buChar char="►"/>
            </a:pPr>
            <a:r>
              <a:rPr lang="pl-PL" sz="2700" noProof="0" dirty="0"/>
              <a:t>Dostępność jako strategiczny kierunek rozwoju (program Dostępność Plus i 23 mld zł)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700"/>
              <a:buChar char="►"/>
            </a:pPr>
            <a:r>
              <a:rPr lang="pl-PL" sz="2700" noProof="0" dirty="0"/>
              <a:t>Akredytacja kierunków także w zależności od dostępności (PAKA)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700"/>
              <a:buChar char="►"/>
            </a:pPr>
            <a:r>
              <a:rPr lang="pl-PL" sz="2700" noProof="0" dirty="0"/>
              <a:t>„Znaczenie” dostępnością środków na badania i środków publicznych w ogóle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700"/>
              <a:buChar char="►"/>
            </a:pPr>
            <a:r>
              <a:rPr lang="pl-PL" sz="2700" noProof="0" dirty="0"/>
              <a:t>Ofensywa prawna</a:t>
            </a:r>
          </a:p>
        </p:txBody>
      </p:sp>
    </p:spTree>
  </p:cSld>
  <p:clrMapOvr>
    <a:masterClrMapping/>
  </p:clrMapOvr>
  <p:transition spd="slow">
    <p:push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18c010dcb6_0_1128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3600"/>
              <a:buFont typeface="Verdana"/>
              <a:buNone/>
            </a:pPr>
            <a:r>
              <a:rPr lang="pl-PL" sz="3640" noProof="0" dirty="0" err="1"/>
              <a:t>Dostępnościowa</a:t>
            </a:r>
            <a:r>
              <a:rPr lang="pl-PL" sz="3640" noProof="0" dirty="0"/>
              <a:t> ofensywa prawna (1 z 2)</a:t>
            </a:r>
          </a:p>
        </p:txBody>
      </p:sp>
      <p:sp>
        <p:nvSpPr>
          <p:cNvPr id="264" name="Google Shape;264;g318c010dcb6_0_1128"/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5052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920"/>
              <a:buChar char="►"/>
            </a:pPr>
            <a:r>
              <a:rPr lang="pl-PL" sz="2800" noProof="0" dirty="0"/>
              <a:t>Konwencja</a:t>
            </a:r>
          </a:p>
          <a:p>
            <a:pPr marL="457200" marR="0" lvl="0" indent="-35052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920"/>
              <a:buChar char="►"/>
            </a:pPr>
            <a:r>
              <a:rPr lang="pl-PL" sz="2800" noProof="0" dirty="0"/>
              <a:t>Ustawa Prawo zamówień publicznych</a:t>
            </a:r>
          </a:p>
          <a:p>
            <a:pPr marL="457200" marR="0" lvl="0" indent="-35052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920"/>
              <a:buChar char="►"/>
            </a:pPr>
            <a:r>
              <a:rPr lang="pl-PL" sz="2800" noProof="0" dirty="0"/>
              <a:t>Dostępność w regulacjach projektów europejskich</a:t>
            </a:r>
          </a:p>
          <a:p>
            <a:pPr marL="457200" marR="0" lvl="0" indent="-35052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920"/>
              <a:buChar char="►"/>
            </a:pPr>
            <a:r>
              <a:rPr lang="pl-PL" sz="2800" noProof="0" dirty="0"/>
              <a:t>Ustawa o zapewnianiu dostępności osobom ze szczególnymi potrzebami</a:t>
            </a:r>
          </a:p>
          <a:p>
            <a:pPr marL="457200" marR="0" lvl="0" indent="-35052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920"/>
              <a:buChar char="►"/>
            </a:pPr>
            <a:r>
              <a:rPr lang="pl-PL" sz="2800" noProof="0" dirty="0"/>
              <a:t>Ustawa o dostępności cyfrowej stron internetowych i aplikacji mobilnych podmiotów publicznych</a:t>
            </a:r>
          </a:p>
        </p:txBody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18c010dcb6_0_2566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3400"/>
              <a:buFont typeface="Verdana"/>
              <a:buNone/>
            </a:pPr>
            <a:r>
              <a:rPr lang="pl-PL" sz="3900" noProof="0" dirty="0">
                <a:latin typeface="Verdana"/>
                <a:ea typeface="Verdana"/>
                <a:cs typeface="Verdana"/>
                <a:sym typeface="Verdana"/>
              </a:rPr>
              <a:t>Uczelnia dla wszystkich (2 z 2)</a:t>
            </a:r>
            <a:endParaRPr lang="pl-PL" sz="3900" noProof="0" dirty="0"/>
          </a:p>
        </p:txBody>
      </p:sp>
      <p:sp>
        <p:nvSpPr>
          <p:cNvPr id="163" name="Google Shape;163;g318c010dcb6_0_2566"/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0000" marR="0" lvl="0" indent="-44144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700"/>
              <a:buChar char="►"/>
            </a:pPr>
            <a:r>
              <a:rPr lang="pl-PL" sz="2600" noProof="0" dirty="0"/>
              <a:t>Każdy</a:t>
            </a:r>
            <a:r>
              <a:rPr lang="pl-PL" sz="2600" noProof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ma prawo do </a:t>
            </a:r>
            <a:r>
              <a:rPr lang="pl-PL" sz="2600" b="1" noProof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nauki</a:t>
            </a:r>
            <a:r>
              <a:rPr lang="pl-PL" sz="2600" noProof="0" dirty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 (k</a:t>
            </a:r>
            <a:r>
              <a:rPr lang="pl-PL" sz="2600" noProof="0" dirty="0">
                <a:solidFill>
                  <a:srgbClr val="000000"/>
                </a:solidFill>
              </a:rPr>
              <a:t>ształcenia)</a:t>
            </a:r>
            <a:endParaRPr lang="pl-PL" sz="2600" noProof="0" dirty="0"/>
          </a:p>
          <a:p>
            <a:pPr marL="630000" lvl="0" indent="-44144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700"/>
              <a:buChar char="►"/>
            </a:pPr>
            <a:r>
              <a:rPr lang="pl-PL" sz="2600" noProof="0" dirty="0"/>
              <a:t>Każdy ma prawo do prowadzenia </a:t>
            </a:r>
            <a:r>
              <a:rPr lang="pl-PL" sz="2600" b="1" noProof="0" dirty="0"/>
              <a:t>działalności naukowej</a:t>
            </a:r>
            <a:r>
              <a:rPr lang="pl-PL" sz="2600" noProof="0" dirty="0"/>
              <a:t> (i innej prowadzonej w Uczelni)</a:t>
            </a:r>
            <a:endParaRPr lang="pl-PL" sz="2600" b="1" noProof="0" dirty="0"/>
          </a:p>
          <a:p>
            <a:pPr marL="630000" marR="0" lvl="0" indent="-44144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700"/>
              <a:buChar char="►"/>
            </a:pPr>
            <a:r>
              <a:rPr lang="pl-PL" sz="2600" noProof="0" dirty="0"/>
              <a:t>Każdy ma prawo </a:t>
            </a:r>
            <a:r>
              <a:rPr lang="pl-PL" sz="2600" b="1" noProof="0" dirty="0"/>
              <a:t>uczestniczyć w działaniach Uczelni</a:t>
            </a:r>
          </a:p>
          <a:p>
            <a:pPr marL="630000" marR="0" lvl="0" indent="-44144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700"/>
              <a:buChar char="►"/>
            </a:pPr>
            <a:r>
              <a:rPr lang="pl-PL" sz="2600" noProof="0" dirty="0"/>
              <a:t>Działalność uczelni powinna – co do zasady – uwzględniać </a:t>
            </a:r>
            <a:r>
              <a:rPr lang="pl-PL" sz="2600" b="1" noProof="0" dirty="0"/>
              <a:t>potrzeby całego społeczeństwa</a:t>
            </a:r>
          </a:p>
          <a:p>
            <a:pPr marL="630000" marR="0" lvl="0" indent="-44144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700"/>
              <a:buChar char="►"/>
            </a:pPr>
            <a:r>
              <a:rPr lang="pl-PL" sz="2600" noProof="0" dirty="0"/>
              <a:t>Każdy ma prawo korzystać z efektów działań Uczelni </a:t>
            </a:r>
            <a:br>
              <a:rPr lang="pl-PL" sz="2600" noProof="0" dirty="0"/>
            </a:br>
            <a:r>
              <a:rPr lang="pl-PL" sz="2600" noProof="0" dirty="0"/>
              <a:t>– </a:t>
            </a:r>
            <a:r>
              <a:rPr lang="pl-PL" sz="2600" b="1" noProof="0" dirty="0"/>
              <a:t>kultury, projektów, badań, zamówień</a:t>
            </a:r>
            <a:r>
              <a:rPr lang="pl-PL" sz="2600" noProof="0" dirty="0"/>
              <a:t> itp.</a:t>
            </a:r>
          </a:p>
        </p:txBody>
      </p:sp>
    </p:spTree>
  </p:cSld>
  <p:clrMapOvr>
    <a:masterClrMapping/>
  </p:clrMapOvr>
  <p:transition spd="slow">
    <p:push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18c010dcb6_0_1283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3600"/>
              <a:buFont typeface="Verdana"/>
              <a:buNone/>
            </a:pPr>
            <a:r>
              <a:rPr lang="pl-PL" sz="3640" noProof="0" dirty="0" err="1"/>
              <a:t>Dostępnościowa</a:t>
            </a:r>
            <a:r>
              <a:rPr lang="pl-PL" sz="3640" noProof="0" dirty="0"/>
              <a:t> ofensywa prawna (2 z 2)</a:t>
            </a:r>
          </a:p>
        </p:txBody>
      </p:sp>
      <p:sp>
        <p:nvSpPr>
          <p:cNvPr id="270" name="Google Shape;270;g318c010dcb6_0_1283"/>
          <p:cNvSpPr txBox="1">
            <a:spLocks noGrp="1"/>
          </p:cNvSpPr>
          <p:nvPr>
            <p:ph type="body" idx="1"/>
          </p:nvPr>
        </p:nvSpPr>
        <p:spPr>
          <a:xfrm>
            <a:off x="677332" y="1436697"/>
            <a:ext cx="10752667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5687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020"/>
              <a:buChar char="►"/>
            </a:pPr>
            <a:r>
              <a:rPr lang="pl-PL" sz="2500" noProof="0" dirty="0"/>
              <a:t>Zgodność z Konwencją jako kryterium horyzontalne w funduszach europejskich – od 2022 roku</a:t>
            </a:r>
          </a:p>
          <a:p>
            <a:pPr marL="457200" lvl="0" indent="-35687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020"/>
              <a:buChar char="►"/>
            </a:pPr>
            <a:r>
              <a:rPr lang="pl-PL" sz="2500" noProof="0" dirty="0"/>
              <a:t>Polski Akt o Dostępności (Ustawa o zapewnianiu spełniania wymagań dostępności niektórych produktów i usług przez podmioty gospodarcze)</a:t>
            </a:r>
          </a:p>
          <a:p>
            <a:pPr marL="457200" lvl="0" indent="-35687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020"/>
              <a:buChar char="►"/>
            </a:pPr>
            <a:r>
              <a:rPr lang="pl-PL" sz="2500" noProof="0" dirty="0"/>
              <a:t>Debata nad nowelizacją Ustawy o zapewnianiu dostępności (…)</a:t>
            </a:r>
          </a:p>
          <a:p>
            <a:pPr marL="457200" lvl="0" indent="-35687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020"/>
              <a:buChar char="►"/>
            </a:pPr>
            <a:r>
              <a:rPr lang="pl-PL" sz="2500" noProof="0" dirty="0"/>
              <a:t>Parędziesiąt ustaw „widzi” Konwencję i dostępność</a:t>
            </a:r>
          </a:p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240"/>
              <a:buNone/>
            </a:pPr>
            <a:r>
              <a:rPr lang="pl-PL" sz="2500" noProof="0" dirty="0"/>
              <a:t>Kto nie spełnia, ten ponosi koszty (w ten czy inny sposób)</a:t>
            </a:r>
          </a:p>
        </p:txBody>
      </p:sp>
    </p:spTree>
  </p:cSld>
  <p:clrMapOvr>
    <a:masterClrMapping/>
  </p:clrMapOvr>
  <p:transition spd="slow">
    <p:push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1"/>
          <p:cNvSpPr txBox="1">
            <a:spLocks noGrp="1"/>
          </p:cNvSpPr>
          <p:nvPr>
            <p:ph type="title"/>
          </p:nvPr>
        </p:nvSpPr>
        <p:spPr>
          <a:xfrm>
            <a:off x="687724" y="115900"/>
            <a:ext cx="10376516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4000"/>
              <a:buFont typeface="Verdana"/>
              <a:buNone/>
            </a:pPr>
            <a:r>
              <a:rPr lang="pl-PL" sz="3540" noProof="0" dirty="0"/>
              <a:t>Wyzwania dotyczące świadomości</a:t>
            </a:r>
          </a:p>
        </p:txBody>
      </p:sp>
      <p:sp>
        <p:nvSpPr>
          <p:cNvPr id="248" name="Google Shape;248;p1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40"/>
              <a:buChar char="►"/>
            </a:pPr>
            <a:r>
              <a:rPr lang="pl-PL" sz="2800" noProof="0" dirty="0"/>
              <a:t>Największa bariera, potwierdzają badania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240"/>
              <a:buChar char="►"/>
            </a:pPr>
            <a:r>
              <a:rPr lang="pl-PL" sz="2800" noProof="0" dirty="0"/>
              <a:t>Bez zmiany świadomościowej nie jest możliwa </a:t>
            </a:r>
            <a:r>
              <a:rPr lang="pl-PL" sz="2800" noProof="0" dirty="0" err="1"/>
              <a:t>dostępnościowa</a:t>
            </a:r>
            <a:r>
              <a:rPr lang="pl-PL" sz="2800" noProof="0" dirty="0"/>
              <a:t> zmiana (</a:t>
            </a:r>
            <a:r>
              <a:rPr lang="pl-PL" sz="2800" noProof="0" dirty="0" err="1"/>
              <a:t>dostępnościowe</a:t>
            </a:r>
            <a:r>
              <a:rPr lang="pl-PL" sz="2800" noProof="0" dirty="0"/>
              <a:t> „oświecenie”)</a:t>
            </a:r>
          </a:p>
        </p:txBody>
      </p:sp>
    </p:spTree>
  </p:cSld>
  <p:clrMapOvr>
    <a:masterClrMapping/>
  </p:clrMapOvr>
  <p:transition spd="slow">
    <p:push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18c010dcb6_0_1456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3600"/>
              <a:buFont typeface="Verdana"/>
              <a:buNone/>
            </a:pPr>
            <a:r>
              <a:rPr lang="pl-PL" sz="3540" noProof="0" dirty="0"/>
              <a:t>Wyzwania dotyczące świadomości</a:t>
            </a:r>
            <a:br>
              <a:rPr lang="pl-PL" sz="3540" noProof="0" dirty="0"/>
            </a:br>
            <a:r>
              <a:rPr lang="pl-PL" sz="3540" noProof="0" dirty="0"/>
              <a:t>Studia przypadku</a:t>
            </a:r>
          </a:p>
        </p:txBody>
      </p:sp>
      <p:sp>
        <p:nvSpPr>
          <p:cNvPr id="276" name="Google Shape;276;g318c010dcb6_0_1456"/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40"/>
              <a:buChar char="►"/>
            </a:pPr>
            <a:r>
              <a:rPr lang="pl-PL" sz="2800" noProof="0" dirty="0"/>
              <a:t>Umiejętność wypowiedzi pisemnej przez (niewidomego) absolwenta (i absolwentki)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640"/>
              <a:buChar char="►"/>
            </a:pPr>
            <a:r>
              <a:rPr lang="pl-PL" sz="2800" noProof="0" dirty="0"/>
              <a:t>Forma egzaminu określona „na sztywno” w sylabusie</a:t>
            </a:r>
            <a:br>
              <a:rPr lang="pl-PL" sz="2800" noProof="0" dirty="0"/>
            </a:br>
            <a:r>
              <a:rPr lang="pl-PL" sz="2800" noProof="0" dirty="0"/>
              <a:t>Co ważniejsze: sylabus czy prawo do edukacji?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800"/>
              <a:buChar char="►"/>
            </a:pPr>
            <a:r>
              <a:rPr lang="pl-PL" sz="2800" noProof="0" dirty="0"/>
              <a:t>Zajęcia muzyczne osoby z nogą (ręką) w gipsie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640"/>
              <a:buChar char="►"/>
            </a:pPr>
            <a:r>
              <a:rPr lang="pl-PL" sz="2800" noProof="0" dirty="0"/>
              <a:t>Sposób przygotowania mapy na kartografii (przykład z Uniwersytetu Warszawskiego)</a:t>
            </a:r>
          </a:p>
        </p:txBody>
      </p:sp>
    </p:spTree>
  </p:cSld>
  <p:clrMapOvr>
    <a:masterClrMapping/>
  </p:clrMapOvr>
  <p:transition spd="slow">
    <p:push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18c010dcb6_0_1921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33796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4000"/>
              <a:buFont typeface="Verdana"/>
              <a:buNone/>
            </a:pPr>
            <a:r>
              <a:rPr lang="pl-PL" noProof="0" dirty="0"/>
              <a:t>Wyzwania dotyczące potrzeb rynku</a:t>
            </a:r>
          </a:p>
        </p:txBody>
      </p:sp>
      <p:sp>
        <p:nvSpPr>
          <p:cNvPr id="282" name="Google Shape;282;g318c010dcb6_0_1921"/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50000"/>
              </a:lnSpc>
              <a:spcAft>
                <a:spcPts val="0"/>
              </a:spcAft>
              <a:buSzPts val="2640"/>
              <a:buChar char="►"/>
            </a:pPr>
            <a:r>
              <a:rPr lang="pl-PL" sz="2000" noProof="0" dirty="0"/>
              <a:t>Rynek oczekuje kompetencji w zakresie uniwersalnego projektowania i dostępności:</a:t>
            </a:r>
          </a:p>
          <a:p>
            <a:pPr marL="800100" lvl="1" indent="-342900">
              <a:buSzPts val="2640"/>
            </a:pPr>
            <a:r>
              <a:rPr lang="pl-PL" noProof="0" dirty="0"/>
              <a:t>Oczekiwania użytkowników końcowych</a:t>
            </a:r>
          </a:p>
          <a:p>
            <a:pPr marL="800100" lvl="1" indent="-342900">
              <a:buSzPts val="2640"/>
            </a:pPr>
            <a:r>
              <a:rPr lang="pl-PL" noProof="0" dirty="0"/>
              <a:t>Starzejące się społeczeństwo</a:t>
            </a:r>
          </a:p>
          <a:p>
            <a:pPr marL="800100" lvl="1" indent="-342900">
              <a:buSzPts val="2640"/>
            </a:pPr>
            <a:r>
              <a:rPr lang="pl-PL" noProof="0" dirty="0"/>
              <a:t>„Ofensywa” prawna</a:t>
            </a:r>
          </a:p>
          <a:p>
            <a:pPr marL="342900" lvl="0" indent="-342900" algn="l" rtl="0">
              <a:lnSpc>
                <a:spcPct val="150000"/>
              </a:lnSpc>
              <a:spcAft>
                <a:spcPts val="0"/>
              </a:spcAft>
              <a:buSzPts val="2640"/>
              <a:buChar char="►"/>
            </a:pPr>
            <a:r>
              <a:rPr lang="pl-PL" sz="2000" noProof="0" dirty="0"/>
              <a:t>Kierunki:</a:t>
            </a:r>
          </a:p>
          <a:p>
            <a:pPr marL="800100" lvl="1" indent="-342900">
              <a:buSzPts val="2640"/>
            </a:pPr>
            <a:r>
              <a:rPr lang="pl-PL" noProof="0" dirty="0"/>
              <a:t>Wszystkie, gdzie tworzy się coś dla ludzi, gdzie zachodzą interakcje międzyludzkie</a:t>
            </a:r>
          </a:p>
          <a:p>
            <a:pPr marL="800100" lvl="1" indent="-342900">
              <a:buSzPts val="2640"/>
            </a:pPr>
            <a:r>
              <a:rPr lang="pl-PL" noProof="0" dirty="0"/>
              <a:t>IT, architektura, wzornictwo, transport, (</a:t>
            </a:r>
            <a:r>
              <a:rPr lang="pl-PL" noProof="0" dirty="0" err="1"/>
              <a:t>bio</a:t>
            </a:r>
            <a:r>
              <a:rPr lang="pl-PL" noProof="0" dirty="0"/>
              <a:t>)medycyna, dziennikarstwo</a:t>
            </a:r>
          </a:p>
          <a:p>
            <a:pPr marL="800100" lvl="1" indent="-342900">
              <a:buSzPts val="2640"/>
            </a:pPr>
            <a:r>
              <a:rPr lang="pl-PL" noProof="0" dirty="0"/>
              <a:t>Handel, obsługa klienta, służba zdrowia, pomoc społeczna</a:t>
            </a:r>
          </a:p>
        </p:txBody>
      </p:sp>
    </p:spTree>
  </p:cSld>
  <p:clrMapOvr>
    <a:masterClrMapping/>
  </p:clrMapOvr>
  <p:transition spd="slow">
    <p:push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>
          <a:extLst>
            <a:ext uri="{FF2B5EF4-FFF2-40B4-BE49-F238E27FC236}">
              <a16:creationId xmlns:a16="http://schemas.microsoft.com/office/drawing/2014/main" id="{02686286-8F44-E18C-5665-804BE4C25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18c010dcb6_0_1921">
            <a:extLst>
              <a:ext uri="{FF2B5EF4-FFF2-40B4-BE49-F238E27FC236}">
                <a16:creationId xmlns:a16="http://schemas.microsoft.com/office/drawing/2014/main" id="{1F8B1815-0297-C3BD-C1A3-88998C8824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4000"/>
              <a:buFont typeface="Verdana"/>
              <a:buNone/>
            </a:pPr>
            <a:r>
              <a:rPr lang="pl-PL" noProof="0" dirty="0"/>
              <a:t>Wyzwania w zakresie wiedzy</a:t>
            </a:r>
          </a:p>
        </p:txBody>
      </p:sp>
      <p:sp>
        <p:nvSpPr>
          <p:cNvPr id="282" name="Google Shape;282;g318c010dcb6_0_1921">
            <a:extLst>
              <a:ext uri="{FF2B5EF4-FFF2-40B4-BE49-F238E27FC236}">
                <a16:creationId xmlns:a16="http://schemas.microsoft.com/office/drawing/2014/main" id="{A82C03BA-6FA0-64EF-22D1-E3C83825AE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40"/>
              <a:buChar char="►"/>
            </a:pPr>
            <a:r>
              <a:rPr lang="pl-PL" sz="2800" noProof="0" dirty="0"/>
              <a:t>Uczelnie w znikomym stopniu kształcą w zakresie dostępności i uniwersalnego projektowania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640"/>
              <a:buChar char="►"/>
            </a:pPr>
            <a:r>
              <a:rPr lang="pl-PL" sz="2800" noProof="0" dirty="0"/>
              <a:t>Uczelnie nie posiadają wiele kadr z taką wiedzą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640"/>
              <a:buChar char="►"/>
            </a:pPr>
            <a:r>
              <a:rPr lang="pl-PL" sz="2800" noProof="0" dirty="0"/>
              <a:t>Uczelnie nie prowadzą badań z uwzględnieniem uniwersalnego projektowania</a:t>
            </a:r>
          </a:p>
        </p:txBody>
      </p:sp>
    </p:spTree>
    <p:extLst>
      <p:ext uri="{BB962C8B-B14F-4D97-AF65-F5344CB8AC3E}">
        <p14:creationId xmlns:p14="http://schemas.microsoft.com/office/powerpoint/2010/main" val="2461988192"/>
      </p:ext>
    </p:extLst>
  </p:cSld>
  <p:clrMapOvr>
    <a:masterClrMapping/>
  </p:clrMapOvr>
  <p:transition spd="slow">
    <p:push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18c010dcb6_0_2076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3600"/>
              <a:buFont typeface="Verdana"/>
              <a:buNone/>
            </a:pPr>
            <a:r>
              <a:rPr lang="pl-PL" sz="3640" noProof="0" dirty="0"/>
              <a:t>Wyzwania w stosunku do innych uczelni</a:t>
            </a:r>
          </a:p>
        </p:txBody>
      </p:sp>
      <p:sp>
        <p:nvSpPr>
          <p:cNvPr id="288" name="Google Shape;288;g318c010dcb6_0_2076"/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►"/>
            </a:pPr>
            <a:r>
              <a:rPr lang="pl-PL" sz="2800" noProof="0" dirty="0"/>
              <a:t>Uczelnie statystycznie posiadają udział studentów i studentek z niepełnosprawnościami 1,7-1,8 % (GUS)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800"/>
              <a:buChar char="►"/>
            </a:pPr>
            <a:r>
              <a:rPr lang="pl-PL" sz="2800" noProof="0" dirty="0"/>
              <a:t>Uczelnie skokowo rozwinęły swoją dostępność:</a:t>
            </a:r>
          </a:p>
          <a:p>
            <a:pPr marL="742950" lvl="1" indent="-34163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800"/>
              <a:buChar char="►"/>
            </a:pPr>
            <a:r>
              <a:rPr lang="pl-PL" sz="2800" noProof="0" dirty="0"/>
              <a:t>+200 uczelni w konkursie „Uczelnia dostępna” (POWER)</a:t>
            </a:r>
          </a:p>
          <a:p>
            <a:pPr marL="742950" lvl="1" indent="-34163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800"/>
              <a:buChar char="►"/>
            </a:pPr>
            <a:r>
              <a:rPr lang="pl-PL" sz="2800" noProof="0" dirty="0"/>
              <a:t>+100 uczelni w konkursach Mały i Duży DOS (FERS)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800"/>
              <a:buChar char="►"/>
            </a:pPr>
            <a:r>
              <a:rPr lang="pl-PL" sz="2800" noProof="0" dirty="0"/>
              <a:t>Liderzy odskakują średniakom (i maruderom)</a:t>
            </a:r>
          </a:p>
        </p:txBody>
      </p:sp>
    </p:spTree>
  </p:cSld>
  <p:clrMapOvr>
    <a:masterClrMapping/>
  </p:clrMapOvr>
  <p:transition spd="slow">
    <p:push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18c010dcb6_0_2231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4000"/>
              <a:buFont typeface="Verdana"/>
              <a:buNone/>
            </a:pPr>
            <a:r>
              <a:rPr lang="pl-PL" sz="4000" noProof="0" dirty="0"/>
              <a:t>Zagrożenia finansowe (1 z 2)</a:t>
            </a:r>
          </a:p>
        </p:txBody>
      </p:sp>
      <p:sp>
        <p:nvSpPr>
          <p:cNvPr id="294" name="Google Shape;294;g318c010dcb6_0_2231"/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40"/>
              <a:buChar char="►"/>
            </a:pPr>
            <a:r>
              <a:rPr lang="pl-PL" sz="2800" noProof="0" dirty="0"/>
              <a:t>Mniej osób studiujących (lub pomijanie osób o wysokim potencjale)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640"/>
              <a:buChar char="►"/>
            </a:pPr>
            <a:r>
              <a:rPr lang="pl-PL" sz="2800" noProof="0" dirty="0"/>
              <a:t>Utrata cennych (starszych) kadr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640"/>
              <a:buChar char="►"/>
            </a:pPr>
            <a:r>
              <a:rPr lang="pl-PL" sz="2800" noProof="0" dirty="0"/>
              <a:t>Brak dostępu do środków projektowych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640"/>
              <a:buChar char="►"/>
            </a:pPr>
            <a:r>
              <a:rPr lang="pl-PL" sz="2800" noProof="0" dirty="0"/>
              <a:t>Mniej środków na badania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640"/>
              <a:buChar char="►"/>
            </a:pPr>
            <a:r>
              <a:rPr lang="pl-PL" sz="2800" noProof="0" dirty="0"/>
              <a:t>Trudniej o akredytacje</a:t>
            </a:r>
          </a:p>
        </p:txBody>
      </p:sp>
    </p:spTree>
  </p:cSld>
  <p:clrMapOvr>
    <a:masterClrMapping/>
  </p:clrMapOvr>
  <p:transition spd="slow">
    <p:push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18c010dcb6_0_2236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4000"/>
              <a:buFont typeface="Verdana"/>
              <a:buNone/>
            </a:pPr>
            <a:r>
              <a:rPr lang="pl-PL" sz="4000" noProof="0" dirty="0"/>
              <a:t>Zagrożenia finansowe (2 z 2)</a:t>
            </a:r>
          </a:p>
        </p:txBody>
      </p:sp>
      <p:sp>
        <p:nvSpPr>
          <p:cNvPr id="300" name="Google Shape;300;g318c010dcb6_0_2236"/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800"/>
              <a:buChar char="►"/>
            </a:pPr>
            <a:r>
              <a:rPr lang="pl-PL" sz="2800" noProof="0" dirty="0"/>
              <a:t>Kary (sankcje) w postępowaniu skargowym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800"/>
              <a:buChar char="►"/>
            </a:pPr>
            <a:r>
              <a:rPr lang="pl-PL" sz="2800" noProof="0" dirty="0"/>
              <a:t>Zakaz oferowania usług (PAD)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800"/>
              <a:buChar char="►"/>
            </a:pPr>
            <a:r>
              <a:rPr lang="pl-PL" sz="2800" noProof="0" dirty="0"/>
              <a:t>Zadośćuczynienie i odszkodowania w postępowaniach o dyskryminację z powodu niepełnosprawności (stanu zdrowia)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800"/>
              <a:buChar char="►"/>
            </a:pPr>
            <a:r>
              <a:rPr lang="pl-PL" sz="2800" noProof="0" dirty="0"/>
              <a:t>Inne uczelnie aktywne i efektywne na polu dostępności</a:t>
            </a:r>
          </a:p>
        </p:txBody>
      </p:sp>
    </p:spTree>
  </p:cSld>
  <p:clrMapOvr>
    <a:masterClrMapping/>
  </p:clrMapOvr>
  <p:transition spd="slow">
    <p:push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18c010dcb6_0_2713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ct val="100000"/>
              <a:buFont typeface="Verdana"/>
              <a:buNone/>
            </a:pPr>
            <a:r>
              <a:rPr lang="pl-PL" sz="3600" noProof="0" dirty="0"/>
              <a:t>Brak dostępu do środków projektowych</a:t>
            </a:r>
            <a:endParaRPr lang="pl-PL" noProof="0" dirty="0"/>
          </a:p>
        </p:txBody>
      </p:sp>
      <p:sp>
        <p:nvSpPr>
          <p:cNvPr id="306" name="Google Shape;306;g318c010dcb6_0_2713"/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34290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2240"/>
              <a:buChar char="►"/>
            </a:pPr>
            <a:r>
              <a:rPr lang="pl-PL" sz="2800" noProof="0" dirty="0">
                <a:latin typeface="Verdana"/>
                <a:ea typeface="Verdana"/>
                <a:cs typeface="Verdana"/>
                <a:sym typeface="Verdana"/>
              </a:rPr>
              <a:t>Dyskryminacja z tytułu niepełnosprawności (niedostępności) równie ważna jak z innych tytułów</a:t>
            </a:r>
            <a:endParaRPr lang="pl-PL" noProof="0" dirty="0"/>
          </a:p>
          <a:p>
            <a:pPr marL="342900" lvl="0" indent="-342900" algn="l" rtl="0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SzPts val="2240"/>
              <a:buChar char="►"/>
            </a:pPr>
            <a:r>
              <a:rPr lang="pl-PL" sz="2800" noProof="0" dirty="0">
                <a:latin typeface="Verdana"/>
                <a:ea typeface="Verdana"/>
                <a:cs typeface="Verdana"/>
                <a:sym typeface="Verdana"/>
              </a:rPr>
              <a:t>Samorządowe uchwały anty-LGBT mają takie same znaczenie jak (ewentualne) dyskryminacyjne </a:t>
            </a:r>
            <a:r>
              <a:rPr lang="pl-PL" sz="2800" noProof="0" dirty="0"/>
              <a:t>działania</a:t>
            </a:r>
            <a:r>
              <a:rPr lang="pl-PL" sz="2800" noProof="0" dirty="0">
                <a:latin typeface="Verdana"/>
                <a:ea typeface="Verdana"/>
                <a:cs typeface="Verdana"/>
                <a:sym typeface="Verdana"/>
              </a:rPr>
              <a:t> uczelni, na przykład na tle niepełnosprawności</a:t>
            </a:r>
            <a:endParaRPr lang="pl-PL" noProof="0" dirty="0"/>
          </a:p>
          <a:p>
            <a:pPr marL="342900" lvl="0" indent="-342900" algn="l" rtl="0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SzPts val="2240"/>
              <a:buChar char="►"/>
            </a:pPr>
            <a:r>
              <a:rPr lang="pl-PL" sz="2800" noProof="0" dirty="0">
                <a:latin typeface="Verdana"/>
                <a:ea typeface="Verdana"/>
                <a:cs typeface="Verdana"/>
                <a:sym typeface="Verdana"/>
              </a:rPr>
              <a:t>Oznacza to </a:t>
            </a:r>
            <a:r>
              <a:rPr lang="pl-PL" sz="2800" b="1" noProof="0" dirty="0">
                <a:latin typeface="Verdana"/>
                <a:ea typeface="Verdana"/>
                <a:cs typeface="Verdana"/>
                <a:sym typeface="Verdana"/>
              </a:rPr>
              <a:t>wykluczenie z możliwości ubiegania się o ośrodki europejskie</a:t>
            </a:r>
            <a:endParaRPr lang="pl-PL" noProof="0" dirty="0"/>
          </a:p>
          <a:p>
            <a:pPr marL="342900" lvl="0" indent="-342900" algn="l" rtl="0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  <a:buSzPts val="2240"/>
              <a:buChar char="►"/>
            </a:pPr>
            <a:r>
              <a:rPr lang="pl-PL" sz="2800" noProof="0" dirty="0">
                <a:latin typeface="Verdana"/>
                <a:ea typeface="Verdana"/>
                <a:cs typeface="Verdana"/>
                <a:sym typeface="Verdana"/>
              </a:rPr>
              <a:t>Postępowania wyjaśniające wobec </a:t>
            </a:r>
            <a:r>
              <a:rPr lang="pl-PL" sz="2800" noProof="0" dirty="0"/>
              <a:t>2</a:t>
            </a:r>
            <a:r>
              <a:rPr lang="pl-PL" sz="2800" noProof="0" dirty="0">
                <a:latin typeface="Verdana"/>
                <a:ea typeface="Verdana"/>
                <a:cs typeface="Verdana"/>
                <a:sym typeface="Verdana"/>
              </a:rPr>
              <a:t> uczelni</a:t>
            </a:r>
            <a:endParaRPr lang="pl-PL" noProof="0" dirty="0"/>
          </a:p>
        </p:txBody>
      </p:sp>
    </p:spTree>
  </p:cSld>
  <p:clrMapOvr>
    <a:masterClrMapping/>
  </p:clrMapOvr>
  <p:transition spd="slow">
    <p:push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7"/>
          <p:cNvSpPr txBox="1">
            <a:spLocks noGrp="1"/>
          </p:cNvSpPr>
          <p:nvPr>
            <p:ph type="title"/>
          </p:nvPr>
        </p:nvSpPr>
        <p:spPr>
          <a:xfrm>
            <a:off x="687724" y="115900"/>
            <a:ext cx="11280756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EA3C9E"/>
              </a:buClr>
              <a:buSzPts val="4000"/>
            </a:pPr>
            <a:r>
              <a:rPr lang="pl-PL" noProof="0" dirty="0"/>
              <a:t>Osoby z niepełnosprawnościami (i</a:t>
            </a:r>
            <a:r>
              <a:rPr lang="pl-PL" dirty="0"/>
              <a:t> </a:t>
            </a:r>
            <a:r>
              <a:rPr lang="pl-PL" noProof="0" dirty="0"/>
              <a:t>szczególnymi potrzebami) w statystyce</a:t>
            </a:r>
          </a:p>
        </p:txBody>
      </p:sp>
      <p:sp>
        <p:nvSpPr>
          <p:cNvPr id="345" name="Google Shape;345;p27"/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620587" cy="5421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40"/>
              <a:buChar char="►"/>
            </a:pPr>
            <a:r>
              <a:rPr lang="pl-PL" sz="2200" noProof="0" dirty="0"/>
              <a:t>~ 15 % społeczeństwa (Spis powszechny)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440"/>
              <a:buChar char="►"/>
            </a:pPr>
            <a:r>
              <a:rPr lang="pl-PL" sz="2200" noProof="0" dirty="0"/>
              <a:t>~ 10 % osób w wieku produkcyjnym (Spis powszechny i GUS BAEL)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440"/>
              <a:buChar char="►"/>
            </a:pPr>
            <a:r>
              <a:rPr lang="pl-PL" sz="2200" noProof="0" dirty="0"/>
              <a:t>~ 3 %* wśród osób w wieku 19-24 lata (Spis powszechny i GUS BAEL)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440"/>
              <a:buChar char="►"/>
            </a:pPr>
            <a:r>
              <a:rPr lang="pl-PL" sz="2200" noProof="0" dirty="0"/>
              <a:t>Osoby z dysleksją: 10 %, z tego 5 % w stopniu głębokim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440"/>
              <a:buChar char="►"/>
            </a:pPr>
            <a:r>
              <a:rPr lang="pl-PL" sz="2200" noProof="0" dirty="0"/>
              <a:t>Osoby młode w Europie z doświadczeniem kryzysu psychicznego: 30 %</a:t>
            </a:r>
          </a:p>
          <a:p>
            <a:pPr marL="342900" lvl="0" indent="-342900">
              <a:buSzPts val="1440"/>
            </a:pPr>
            <a:r>
              <a:rPr lang="pl-PL" sz="2200" noProof="0" dirty="0"/>
              <a:t>Studiujące osoby ze szczególnymi potrzebami: ~ 15-20 %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440"/>
              <a:buChar char="►"/>
            </a:pPr>
            <a:r>
              <a:rPr lang="pl-PL" sz="2200" noProof="0" dirty="0"/>
              <a:t>Starzejące się społeczeństwo</a:t>
            </a:r>
          </a:p>
          <a:p>
            <a:pPr marL="342900" lvl="0" indent="-342900">
              <a:buSzPts val="1440"/>
            </a:pPr>
            <a:r>
              <a:rPr lang="pl-PL" sz="2200" b="1" noProof="0" dirty="0"/>
              <a:t>To mogą być osoby kształcące się, kadra lub odbiorczynie i odbiorcy rozwiązań powstających w Uczelni</a:t>
            </a:r>
            <a:endParaRPr lang="pl-PL" sz="2200" noProof="0" dirty="0"/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166ab540ef_0_6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100950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240"/>
              <a:buNone/>
            </a:pPr>
            <a:r>
              <a:rPr lang="pl-PL" sz="3340" noProof="0" dirty="0"/>
              <a:t>Czy te osoby mogłyby studiować lub pracować w Uczelni? (1 z 7)</a:t>
            </a:r>
          </a:p>
        </p:txBody>
      </p:sp>
      <p:sp>
        <p:nvSpPr>
          <p:cNvPr id="170" name="Google Shape;170;g3166ab540ef_0_6"/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lvl="0" indent="-393700">
              <a:buSzPts val="2600"/>
            </a:pPr>
            <a:r>
              <a:rPr lang="pl-PL" sz="2800" noProof="0" dirty="0"/>
              <a:t>Albert Einstein, Steven Hawking, John </a:t>
            </a:r>
            <a:r>
              <a:rPr lang="pl-PL" sz="2800" noProof="0" dirty="0" err="1"/>
              <a:t>Nash</a:t>
            </a:r>
            <a:endParaRPr lang="pl-PL" sz="2800" noProof="0" dirty="0"/>
          </a:p>
          <a:p>
            <a:pPr lvl="0" indent="-393700">
              <a:buSzPts val="2600"/>
            </a:pPr>
            <a:r>
              <a:rPr lang="pl-PL" sz="2800" noProof="0" dirty="0"/>
              <a:t>Franklin Delano Roosevelt, Janina Ochojska, Jan Filip Libicki, Sławomir Piechota, Marek Plura</a:t>
            </a:r>
          </a:p>
          <a:p>
            <a:pPr lvl="0" indent="-393700">
              <a:buSzPts val="2600"/>
            </a:pPr>
            <a:r>
              <a:rPr lang="pl-PL" sz="2800" noProof="0" dirty="0"/>
              <a:t>Fryderyk Chopin, Ludwig van Beethoven, Frida </a:t>
            </a:r>
            <a:r>
              <a:rPr lang="pl-PL" sz="2800" noProof="0" dirty="0" err="1"/>
              <a:t>Kahlo</a:t>
            </a:r>
            <a:r>
              <a:rPr lang="pl-PL" sz="2800" noProof="0" dirty="0"/>
              <a:t>, Elton John</a:t>
            </a:r>
          </a:p>
          <a:p>
            <a:pPr lvl="0" indent="-393700">
              <a:buSzPts val="2600"/>
            </a:pPr>
            <a:r>
              <a:rPr lang="pl-PL" sz="2800" noProof="0" dirty="0"/>
              <a:t>Natalia Partyka, </a:t>
            </a:r>
            <a:r>
              <a:rPr lang="pl-PL" sz="2800" noProof="0" dirty="0" err="1"/>
              <a:t>Selena</a:t>
            </a:r>
            <a:r>
              <a:rPr lang="pl-PL" sz="2800" noProof="0" dirty="0"/>
              <a:t> Gomes, Lady </a:t>
            </a:r>
            <a:r>
              <a:rPr lang="pl-PL" sz="2800" noProof="0" dirty="0" err="1"/>
              <a:t>Gaga</a:t>
            </a:r>
            <a:r>
              <a:rPr lang="pl-PL" sz="2800" noProof="0" dirty="0"/>
              <a:t>, </a:t>
            </a:r>
            <a:r>
              <a:rPr lang="pl-PL" sz="2800" noProof="0" dirty="0" err="1"/>
              <a:t>Billie</a:t>
            </a:r>
            <a:r>
              <a:rPr lang="pl-PL" sz="2800" noProof="0" dirty="0"/>
              <a:t> </a:t>
            </a:r>
            <a:r>
              <a:rPr lang="pl-PL" sz="2800" noProof="0" dirty="0" err="1"/>
              <a:t>Eilish</a:t>
            </a:r>
            <a:r>
              <a:rPr lang="pl-PL" sz="2800" noProof="0" dirty="0"/>
              <a:t>, Robin Williams, Tom </a:t>
            </a:r>
            <a:r>
              <a:rPr lang="pl-PL" sz="2800" noProof="0" dirty="0" err="1"/>
              <a:t>Cruize</a:t>
            </a:r>
            <a:r>
              <a:rPr lang="pl-PL" sz="2800" noProof="0" dirty="0"/>
              <a:t>, Sylvester </a:t>
            </a:r>
            <a:r>
              <a:rPr lang="pl-PL" sz="2800" noProof="0" dirty="0" err="1"/>
              <a:t>Stallone</a:t>
            </a:r>
            <a:endParaRPr lang="pl-PL" sz="2800" noProof="0" dirty="0"/>
          </a:p>
          <a:p>
            <a:pPr lvl="0" indent="-393700">
              <a:buSzPts val="2600"/>
            </a:pPr>
            <a:r>
              <a:rPr lang="pl-PL" sz="2800" noProof="0" dirty="0"/>
              <a:t>Nick </a:t>
            </a:r>
            <a:r>
              <a:rPr lang="pl-PL" sz="2800" noProof="0" dirty="0" err="1"/>
              <a:t>Vujicic</a:t>
            </a:r>
            <a:r>
              <a:rPr lang="pl-PL" sz="2800" noProof="0" dirty="0"/>
              <a:t>, Wojciech Sawicki</a:t>
            </a:r>
          </a:p>
        </p:txBody>
      </p:sp>
    </p:spTree>
  </p:cSld>
  <p:clrMapOvr>
    <a:masterClrMapping/>
  </p:clrMapOvr>
  <p:transition spd="slow">
    <p:push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8"/>
          <p:cNvSpPr txBox="1">
            <a:spLocks noGrp="1"/>
          </p:cNvSpPr>
          <p:nvPr>
            <p:ph type="title"/>
          </p:nvPr>
        </p:nvSpPr>
        <p:spPr>
          <a:xfrm>
            <a:off x="687724" y="115900"/>
            <a:ext cx="9543395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4000"/>
              <a:buFont typeface="Verdana"/>
              <a:buNone/>
            </a:pPr>
            <a:r>
              <a:rPr lang="pl-PL" noProof="0" dirty="0"/>
              <a:t>Osoby z niepełnosprawnościami w Uczelni – korzyści z dostępności</a:t>
            </a:r>
          </a:p>
        </p:txBody>
      </p:sp>
      <p:sp>
        <p:nvSpPr>
          <p:cNvPr id="351" name="Google Shape;351;p2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ct val="80000"/>
              <a:buChar char="►"/>
            </a:pPr>
            <a:r>
              <a:rPr lang="pl-PL" sz="2600" noProof="0" dirty="0"/>
              <a:t>Pozyskanie 1 % osób studiujących więcej pośród osób kandydujących ze szczególnymi potrzebami</a:t>
            </a:r>
          </a:p>
          <a:p>
            <a:pPr marL="342900" lvl="0" indent="-342900" algn="l" rtl="0">
              <a:lnSpc>
                <a:spcPct val="170000"/>
              </a:lnSpc>
              <a:spcBef>
                <a:spcPts val="600"/>
              </a:spcBef>
              <a:spcAft>
                <a:spcPts val="0"/>
              </a:spcAft>
              <a:buSzPct val="80000"/>
              <a:buChar char="►"/>
            </a:pPr>
            <a:r>
              <a:rPr lang="pl-PL" sz="2600" noProof="0" dirty="0"/>
              <a:t>Utrzymania kilku % osób studiujących, które nie kończą studiów pomimo potencjału intelektualnego (i społecznego)</a:t>
            </a:r>
          </a:p>
          <a:p>
            <a:pPr marL="342900" lvl="0" indent="-342900">
              <a:lnSpc>
                <a:spcPct val="170000"/>
              </a:lnSpc>
              <a:buSzPct val="80000"/>
            </a:pPr>
            <a:r>
              <a:rPr lang="pl-PL" sz="2600" noProof="0" dirty="0"/>
              <a:t>Utrzymania kilku % kadry, która rezygnuje z pracy ze względu na swoje szczególne potrzeby, w tym ze względu na stan zdrowia</a:t>
            </a:r>
          </a:p>
        </p:txBody>
      </p:sp>
    </p:spTree>
  </p:cSld>
  <p:clrMapOvr>
    <a:masterClrMapping/>
  </p:clrMapOvr>
  <p:transition spd="slow">
    <p:push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18427f056d_0_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ct val="111111"/>
              <a:buFont typeface="Verdana"/>
              <a:buNone/>
            </a:pPr>
            <a:r>
              <a:rPr lang="pl-PL" noProof="0" dirty="0"/>
              <a:t>Uniwersalne projektowanie i dostępność kształcenia</a:t>
            </a:r>
          </a:p>
        </p:txBody>
      </p:sp>
      <p:sp>
        <p:nvSpPr>
          <p:cNvPr id="357" name="Google Shape;357;g318427f056d_0_2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32232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ct val="80000"/>
              <a:buChar char="►"/>
            </a:pPr>
            <a:r>
              <a:rPr lang="pl-PL" noProof="0" dirty="0"/>
              <a:t>Służą wszystkim</a:t>
            </a:r>
          </a:p>
          <a:p>
            <a:pPr marL="342900" lvl="0" indent="-332232" algn="l" rtl="0">
              <a:lnSpc>
                <a:spcPct val="170000"/>
              </a:lnSpc>
              <a:spcBef>
                <a:spcPts val="600"/>
              </a:spcBef>
              <a:spcAft>
                <a:spcPts val="0"/>
              </a:spcAft>
              <a:buSzPct val="80000"/>
              <a:buChar char="►"/>
            </a:pPr>
            <a:r>
              <a:rPr lang="pl-PL" noProof="0" dirty="0"/>
              <a:t>W zakresie dydaktyki i materiałów dydaktycznych (UDL </a:t>
            </a:r>
            <a:br>
              <a:rPr lang="pl-PL" noProof="0" dirty="0"/>
            </a:br>
            <a:r>
              <a:rPr lang="pl-PL" noProof="0" dirty="0"/>
              <a:t>– Universal Design for Learning):</a:t>
            </a:r>
            <a:br>
              <a:rPr lang="pl-PL" noProof="0" dirty="0"/>
            </a:br>
            <a:r>
              <a:rPr lang="pl-PL" noProof="0" dirty="0"/>
              <a:t>Kształcenie bardziej skuteczne – szybsze i więcej wiedzy przyswojonej</a:t>
            </a:r>
          </a:p>
          <a:p>
            <a:pPr marL="342900" lvl="0" indent="-332232" algn="l" rtl="0">
              <a:lnSpc>
                <a:spcPct val="170000"/>
              </a:lnSpc>
              <a:spcBef>
                <a:spcPts val="600"/>
              </a:spcBef>
              <a:spcAft>
                <a:spcPts val="0"/>
              </a:spcAft>
              <a:buSzPct val="80000"/>
              <a:buChar char="►"/>
            </a:pPr>
            <a:r>
              <a:rPr lang="pl-PL" noProof="0" dirty="0"/>
              <a:t>W zakresie organizacji procesu kształcenia:</a:t>
            </a:r>
            <a:br>
              <a:rPr lang="pl-PL" noProof="0" dirty="0"/>
            </a:br>
            <a:r>
              <a:rPr lang="pl-PL" noProof="0" dirty="0"/>
              <a:t>Kształcenie bardziej elastyczne – niższy drop-out</a:t>
            </a:r>
          </a:p>
          <a:p>
            <a:pPr marL="342900" lvl="0" indent="-332232" algn="l" rtl="0">
              <a:lnSpc>
                <a:spcPct val="170000"/>
              </a:lnSpc>
              <a:spcBef>
                <a:spcPts val="600"/>
              </a:spcBef>
              <a:spcAft>
                <a:spcPts val="0"/>
              </a:spcAft>
              <a:buSzPct val="80000"/>
              <a:buChar char="►"/>
            </a:pPr>
            <a:r>
              <a:rPr lang="pl-PL" noProof="0" dirty="0"/>
              <a:t>Lepsze wyniki edukacji, wyższa satysfakcja i wyższe przychody</a:t>
            </a:r>
          </a:p>
        </p:txBody>
      </p:sp>
    </p:spTree>
  </p:cSld>
  <p:clrMapOvr>
    <a:masterClrMapping/>
  </p:clrMapOvr>
  <p:transition spd="slow">
    <p:push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5"/>
          <p:cNvSpPr txBox="1">
            <a:spLocks noGrp="1"/>
          </p:cNvSpPr>
          <p:nvPr>
            <p:ph type="title"/>
          </p:nvPr>
        </p:nvSpPr>
        <p:spPr>
          <a:xfrm>
            <a:off x="687724" y="115900"/>
            <a:ext cx="9035395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EA3C9E"/>
              </a:buClr>
              <a:buSzPts val="3800"/>
            </a:pPr>
            <a:r>
              <a:rPr lang="pl-PL" sz="4000" noProof="0" dirty="0"/>
              <a:t>Fundusze na dostępność</a:t>
            </a:r>
          </a:p>
        </p:txBody>
      </p:sp>
      <p:sp>
        <p:nvSpPr>
          <p:cNvPr id="394" name="Google Shape;394;p3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ts val="1680"/>
              <a:buChar char="►"/>
            </a:pPr>
            <a:r>
              <a:rPr lang="pl-PL" sz="2000" b="1" noProof="0" dirty="0"/>
              <a:t>Program Dostępność+: 23 mld zł</a:t>
            </a:r>
          </a:p>
          <a:p>
            <a:pPr marL="342900" lvl="0" indent="-3429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ts val="1680"/>
              <a:buChar char="►"/>
            </a:pPr>
            <a:r>
              <a:rPr lang="pl-PL" sz="2000" noProof="0" dirty="0"/>
              <a:t>Dostępność w FERS-</a:t>
            </a:r>
            <a:r>
              <a:rPr lang="pl-PL" sz="2000" noProof="0" dirty="0" err="1"/>
              <a:t>ie</a:t>
            </a:r>
            <a:r>
              <a:rPr lang="pl-PL" sz="2000" noProof="0" dirty="0"/>
              <a:t>: ~ </a:t>
            </a:r>
            <a:r>
              <a:rPr lang="pl-PL" sz="2000" b="1" noProof="0" dirty="0"/>
              <a:t>3 mld 600 mln zł</a:t>
            </a:r>
            <a:r>
              <a:rPr lang="pl-PL" sz="2000" noProof="0" dirty="0"/>
              <a:t> (840 mln €)</a:t>
            </a:r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ts val="1680"/>
              <a:buChar char="►"/>
            </a:pPr>
            <a:r>
              <a:rPr lang="pl-PL" sz="2000" noProof="0" dirty="0"/>
              <a:t>Koperta </a:t>
            </a:r>
            <a:r>
              <a:rPr lang="pl-PL" sz="2000" noProof="0" dirty="0" err="1"/>
              <a:t>dostępnościowa</a:t>
            </a:r>
            <a:r>
              <a:rPr lang="pl-PL" sz="2000" noProof="0" dirty="0"/>
              <a:t> NCBR-u w FERS-</a:t>
            </a:r>
            <a:r>
              <a:rPr lang="pl-PL" sz="2000" noProof="0" dirty="0" err="1"/>
              <a:t>ie</a:t>
            </a:r>
            <a:r>
              <a:rPr lang="pl-PL" sz="2000" noProof="0" dirty="0"/>
              <a:t>: 812 mln zł</a:t>
            </a:r>
          </a:p>
          <a:p>
            <a:pPr marL="742950" lvl="1" indent="-28575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ts val="1360"/>
              <a:buChar char="►"/>
            </a:pPr>
            <a:r>
              <a:rPr lang="pl-PL" noProof="0" dirty="0"/>
              <a:t>Uczelnie coraz bardziej dostępne (Duży DOS): 400 mln zł</a:t>
            </a:r>
          </a:p>
          <a:p>
            <a:pPr marL="742950" lvl="1" indent="-28575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ts val="1360"/>
              <a:buChar char="►"/>
            </a:pPr>
            <a:r>
              <a:rPr lang="pl-PL" noProof="0" dirty="0"/>
              <a:t>Centra Wiedzy o Dostępności: 100 mln zł – </a:t>
            </a:r>
            <a:r>
              <a:rPr lang="pl-PL" b="1" noProof="0" dirty="0"/>
              <a:t>niewykorzystane środki</a:t>
            </a:r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ts val="1680"/>
              <a:buChar char="►"/>
            </a:pPr>
            <a:r>
              <a:rPr lang="pl-PL" sz="2000" noProof="0" dirty="0"/>
              <a:t>Konkursy Smart w NCBR-ze (FENG): 2 x 445 mln zł – </a:t>
            </a:r>
            <a:r>
              <a:rPr lang="pl-PL" sz="2000" b="1" noProof="0" dirty="0"/>
              <a:t>niewykorzystane środki</a:t>
            </a:r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ts val="1680"/>
              <a:buChar char="►"/>
            </a:pPr>
            <a:r>
              <a:rPr lang="pl-PL" sz="2000" noProof="0" dirty="0"/>
              <a:t>Konkurs Smart w PARP-</a:t>
            </a:r>
            <a:r>
              <a:rPr lang="pl-PL" sz="2000" noProof="0" dirty="0" err="1"/>
              <a:t>ie</a:t>
            </a:r>
            <a:r>
              <a:rPr lang="pl-PL" sz="2000" noProof="0" dirty="0"/>
              <a:t> (FENG): 220 mln zł</a:t>
            </a:r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ts val="1680"/>
              <a:buChar char="►"/>
            </a:pPr>
            <a:r>
              <a:rPr lang="pl-PL" sz="2000" noProof="0" dirty="0"/>
              <a:t>Źródła: </a:t>
            </a:r>
            <a:r>
              <a:rPr lang="pl-PL" sz="2000" noProof="0" dirty="0" err="1"/>
              <a:t>SzOP</a:t>
            </a:r>
            <a:r>
              <a:rPr lang="pl-PL" sz="2000" noProof="0" dirty="0"/>
              <a:t> FERS-a, </a:t>
            </a:r>
            <a:r>
              <a:rPr lang="pl-PL" sz="2000" noProof="0" dirty="0" err="1"/>
              <a:t>SzOP</a:t>
            </a:r>
            <a:r>
              <a:rPr lang="pl-PL" sz="2000" noProof="0" dirty="0"/>
              <a:t> FENG-a, ogłoszenia konkursów</a:t>
            </a:r>
          </a:p>
        </p:txBody>
      </p:sp>
    </p:spTree>
  </p:cSld>
  <p:clrMapOvr>
    <a:masterClrMapping/>
  </p:clrMapOvr>
  <p:transition spd="slow">
    <p:push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18c010dcb6_0_2868"/>
          <p:cNvSpPr txBox="1">
            <a:spLocks noGrp="1"/>
          </p:cNvSpPr>
          <p:nvPr>
            <p:ph type="title"/>
          </p:nvPr>
        </p:nvSpPr>
        <p:spPr>
          <a:xfrm>
            <a:off x="687724" y="115900"/>
            <a:ext cx="9980275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3400"/>
              <a:buFont typeface="Verdana"/>
              <a:buNone/>
            </a:pPr>
            <a:r>
              <a:rPr lang="pl-PL" noProof="0" dirty="0"/>
              <a:t>Korzyści biznesowe z dostępności </a:t>
            </a:r>
            <a:br>
              <a:rPr lang="pl-PL" noProof="0" dirty="0"/>
            </a:br>
            <a:r>
              <a:rPr lang="pl-PL" noProof="0" dirty="0"/>
              <a:t>(1 z 2)</a:t>
            </a:r>
          </a:p>
        </p:txBody>
      </p:sp>
      <p:sp>
        <p:nvSpPr>
          <p:cNvPr id="312" name="Google Shape;312;g318c010dcb6_0_2868"/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SzPts val="2400"/>
              <a:buChar char="►"/>
            </a:pPr>
            <a:r>
              <a:rPr lang="pl-PL" sz="2200" noProof="0" dirty="0"/>
              <a:t>Więcej środków, bo więcej osób kandydujących i więcej dobrych osób</a:t>
            </a:r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►"/>
            </a:pPr>
            <a:r>
              <a:rPr lang="pl-PL" sz="2200" noProof="0" dirty="0"/>
              <a:t>Więcej środków, bo mniejszy drop-out</a:t>
            </a:r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►"/>
            </a:pPr>
            <a:r>
              <a:rPr lang="pl-PL" sz="2200" noProof="0" dirty="0"/>
              <a:t>Mniej kosztów i więcej przychodów, bo mniejsza rotacja kadry</a:t>
            </a:r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►"/>
            </a:pPr>
            <a:r>
              <a:rPr lang="pl-PL" sz="2200" noProof="0" dirty="0"/>
              <a:t>Więcej przychodów, bo łatwiejsze pozyskiwanie projektów</a:t>
            </a:r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►"/>
            </a:pPr>
            <a:r>
              <a:rPr lang="pl-PL" sz="2200" noProof="0" dirty="0"/>
              <a:t>Więcej przychodów, bo rozwój w obszarze uniwersalne projektowanie (obecnie rynek niepodzielony – jak Dziki Zachód w XIX wieku)</a:t>
            </a:r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►"/>
            </a:pPr>
            <a:r>
              <a:rPr lang="pl-PL" sz="2200" noProof="0" dirty="0"/>
              <a:t>Więcej przychodów, bo dostępność to innowacje i konkurencyjność (vide </a:t>
            </a:r>
            <a:r>
              <a:rPr lang="pl-PL" sz="2200" noProof="0" dirty="0" err="1"/>
              <a:t>Inpost</a:t>
            </a:r>
            <a:r>
              <a:rPr lang="pl-PL" sz="2200" noProof="0" dirty="0"/>
              <a:t>)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18c010dcb6_0_2873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3400"/>
              <a:buFont typeface="Verdana"/>
              <a:buNone/>
            </a:pPr>
            <a:r>
              <a:rPr lang="pl-PL" noProof="0" dirty="0"/>
              <a:t>Korzyści biznesowe z dostępności </a:t>
            </a:r>
            <a:br>
              <a:rPr lang="pl-PL" noProof="0" dirty="0"/>
            </a:br>
            <a:r>
              <a:rPr lang="pl-PL" noProof="0" dirty="0"/>
              <a:t>(2 z 2)</a:t>
            </a:r>
          </a:p>
        </p:txBody>
      </p:sp>
      <p:sp>
        <p:nvSpPr>
          <p:cNvPr id="318" name="Google Shape;318;g318c010dcb6_0_2873"/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►"/>
            </a:pPr>
            <a:r>
              <a:rPr lang="pl-PL" noProof="0" dirty="0"/>
              <a:t>Więcej przychodów, bo etyczny i innowacyjny wizerunek Uczelni</a:t>
            </a:r>
          </a:p>
          <a:p>
            <a:pPr marL="342900" marR="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►"/>
            </a:pPr>
            <a:r>
              <a:rPr lang="pl-PL" noProof="0" dirty="0"/>
              <a:t>Szybszy i efektywniejszy proces kształcenia</a:t>
            </a:r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►"/>
            </a:pPr>
            <a:r>
              <a:rPr lang="pl-PL" noProof="0" dirty="0"/>
              <a:t>A ile kosztuje utrzymanie jednostki do spraw dostępności (poza środkami Funduszu wsparcia osób z niepełnosprawnościami)?</a:t>
            </a:r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►"/>
            </a:pPr>
            <a:r>
              <a:rPr lang="pl-PL" b="1" noProof="0" dirty="0"/>
              <a:t>Jedna z najlepszych potencjalnych inwestycji Uczelni!</a:t>
            </a:r>
            <a:endParaRPr lang="pl-PL" noProof="0" dirty="0"/>
          </a:p>
          <a:p>
            <a:pPr marL="342900" lvl="0" indent="-342900" algn="l" rtl="0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SzPts val="2400"/>
              <a:buChar char="►"/>
            </a:pPr>
            <a:r>
              <a:rPr lang="pl-PL" b="1" noProof="0" dirty="0"/>
              <a:t>Dostępność to maszynka do zarabiania pieniędzy!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>
          <a:extLst>
            <a:ext uri="{FF2B5EF4-FFF2-40B4-BE49-F238E27FC236}">
              <a16:creationId xmlns:a16="http://schemas.microsoft.com/office/drawing/2014/main" id="{C91EB194-C388-30BE-3EE4-AB9F3A9ED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166ab540ef_0_0">
            <a:extLst>
              <a:ext uri="{FF2B5EF4-FFF2-40B4-BE49-F238E27FC236}">
                <a16:creationId xmlns:a16="http://schemas.microsoft.com/office/drawing/2014/main" id="{B21060DE-E939-805E-8D81-C65CB7BA7F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7334" y="2700867"/>
            <a:ext cx="10661225" cy="18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pl-PL" sz="6000" noProof="0" dirty="0"/>
              <a:t>Aspekty prawne dostępności</a:t>
            </a:r>
            <a:br>
              <a:rPr lang="pl-PL" sz="6000" noProof="0" dirty="0"/>
            </a:br>
            <a:r>
              <a:rPr lang="pl-PL" sz="6000" noProof="0" dirty="0"/>
              <a:t>Wymagania i sankcje</a:t>
            </a:r>
          </a:p>
        </p:txBody>
      </p:sp>
      <p:sp>
        <p:nvSpPr>
          <p:cNvPr id="184" name="Google Shape;184;g3166ab540ef_0_0">
            <a:extLst>
              <a:ext uri="{FF2B5EF4-FFF2-40B4-BE49-F238E27FC236}">
                <a16:creationId xmlns:a16="http://schemas.microsoft.com/office/drawing/2014/main" id="{73640235-873E-3944-1AB9-6E0C28B12D1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800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lang="pl-PL" u="sng" noProof="0" dirty="0"/>
          </a:p>
        </p:txBody>
      </p:sp>
    </p:spTree>
    <p:extLst>
      <p:ext uri="{BB962C8B-B14F-4D97-AF65-F5344CB8AC3E}">
        <p14:creationId xmlns:p14="http://schemas.microsoft.com/office/powerpoint/2010/main" val="1976653278"/>
      </p:ext>
    </p:extLst>
  </p:cSld>
  <p:clrMapOvr>
    <a:masterClrMapping/>
  </p:clrMapOvr>
  <p:transition spd="slow">
    <p:push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lvl="0">
              <a:buSzPts val="990"/>
            </a:pPr>
            <a:r>
              <a:rPr lang="pl-PL" noProof="0" dirty="0"/>
              <a:t>System regulacji dostępnościowych</a:t>
            </a:r>
          </a:p>
        </p:txBody>
      </p:sp>
      <p:sp>
        <p:nvSpPr>
          <p:cNvPr id="197" name="Google Shape;197;p4"/>
          <p:cNvSpPr txBox="1">
            <a:spLocks noGrp="1"/>
          </p:cNvSpPr>
          <p:nvPr>
            <p:ph type="body" idx="4294967295"/>
          </p:nvPr>
        </p:nvSpPr>
        <p:spPr>
          <a:xfrm>
            <a:off x="677333" y="1930400"/>
            <a:ext cx="5835761" cy="4543044"/>
          </a:xfrm>
        </p:spPr>
        <p:txBody>
          <a:bodyPr spcFirstLastPara="1" lIns="91425" tIns="45700" rIns="91425" bIns="45700" anchor="t" anchorCtr="0">
            <a:noAutofit/>
          </a:bodyPr>
          <a:lstStyle/>
          <a:p>
            <a:pPr fontAlgn="base">
              <a:lnSpc>
                <a:spcPct val="150000"/>
              </a:lnSpc>
              <a:spcBef>
                <a:spcPts val="600"/>
              </a:spcBef>
            </a:pPr>
            <a:r>
              <a:rPr lang="pl-PL" sz="2200" noProof="0" dirty="0">
                <a:latin typeface="Verdana" panose="020B0604030504040204" pitchFamily="34" charset="0"/>
                <a:ea typeface="Verdana" panose="020B0604030504040204" pitchFamily="34" charset="0"/>
              </a:rPr>
              <a:t>Wymagania tworzone przez </a:t>
            </a:r>
            <a:r>
              <a:rPr lang="pl-PL" sz="2200" b="1" noProof="0" dirty="0">
                <a:latin typeface="Verdana" panose="020B0604030504040204" pitchFamily="34" charset="0"/>
                <a:ea typeface="Verdana" panose="020B0604030504040204" pitchFamily="34" charset="0"/>
              </a:rPr>
              <a:t>szereg dopełniających się regulacji</a:t>
            </a:r>
            <a:r>
              <a:rPr lang="pl-PL" sz="2200" noProof="0" dirty="0">
                <a:latin typeface="Verdana" panose="020B0604030504040204" pitchFamily="34" charset="0"/>
                <a:ea typeface="Verdana" panose="020B0604030504040204" pitchFamily="34" charset="0"/>
              </a:rPr>
              <a:t>​</a:t>
            </a:r>
          </a:p>
          <a:p>
            <a:pPr fontAlgn="base">
              <a:lnSpc>
                <a:spcPct val="150000"/>
              </a:lnSpc>
              <a:spcBef>
                <a:spcPts val="600"/>
              </a:spcBef>
            </a:pPr>
            <a:r>
              <a:rPr lang="pl-PL" sz="2200" b="1" noProof="0" dirty="0">
                <a:latin typeface="Verdana" panose="020B0604030504040204" pitchFamily="34" charset="0"/>
                <a:ea typeface="Verdana" panose="020B0604030504040204" pitchFamily="34" charset="0"/>
              </a:rPr>
              <a:t>Regulacje wertykalne </a:t>
            </a:r>
            <a:r>
              <a:rPr lang="pl-PL" sz="2200" noProof="0" dirty="0">
                <a:latin typeface="Verdana" panose="020B0604030504040204" pitchFamily="34" charset="0"/>
                <a:ea typeface="Verdana" panose="020B0604030504040204" pitchFamily="34" charset="0"/>
              </a:rPr>
              <a:t>– dotyczące wyłącznie dostępności i</a:t>
            </a:r>
            <a:r>
              <a:rPr lang="pl-PL" sz="2200" noProof="0" dirty="0"/>
              <a:t> </a:t>
            </a:r>
            <a:r>
              <a:rPr lang="pl-PL" sz="2200" b="1" noProof="0" dirty="0">
                <a:latin typeface="Verdana" panose="020B0604030504040204" pitchFamily="34" charset="0"/>
                <a:ea typeface="Verdana" panose="020B0604030504040204" pitchFamily="34" charset="0"/>
              </a:rPr>
              <a:t>horyzontalne</a:t>
            </a:r>
            <a:r>
              <a:rPr lang="pl-PL" sz="2200" noProof="0" dirty="0">
                <a:latin typeface="Verdana" panose="020B0604030504040204" pitchFamily="34" charset="0"/>
                <a:ea typeface="Verdana" panose="020B0604030504040204" pitchFamily="34" charset="0"/>
              </a:rPr>
              <a:t> –</a:t>
            </a:r>
            <a:r>
              <a:rPr lang="pl-PL" sz="2200" noProof="0" dirty="0"/>
              <a:t> </a:t>
            </a:r>
            <a:r>
              <a:rPr lang="pl-PL" sz="2200" noProof="0" dirty="0">
                <a:latin typeface="Verdana" panose="020B0604030504040204" pitchFamily="34" charset="0"/>
                <a:ea typeface="Verdana" panose="020B0604030504040204" pitchFamily="34" charset="0"/>
              </a:rPr>
              <a:t>dotyczące konkretnego obszaru (jak edukacja, transport, wybory), w tym jego dostępności; łącznie tworzą </a:t>
            </a:r>
            <a:r>
              <a:rPr lang="pl-PL" sz="2200" b="1" noProof="0" dirty="0">
                <a:latin typeface="Verdana" panose="020B0604030504040204" pitchFamily="34" charset="0"/>
                <a:ea typeface="Verdana" panose="020B0604030504040204" pitchFamily="34" charset="0"/>
              </a:rPr>
              <a:t>system regulacji </a:t>
            </a:r>
            <a:r>
              <a:rPr lang="pl-PL" sz="2200" b="1" noProof="0" err="1">
                <a:latin typeface="Verdana" panose="020B0604030504040204" pitchFamily="34" charset="0"/>
                <a:ea typeface="Verdana" panose="020B0604030504040204" pitchFamily="34" charset="0"/>
              </a:rPr>
              <a:t>dostępnościowych</a:t>
            </a:r>
            <a:endParaRPr lang="pl-PL" sz="2200" noProof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028" name="Picture 4" descr="Ilustracja prezentuje krętą drogę. Wzdłuż drogi rozmieszone są niebieskie znaki drogowe w kształcie strzałek. Na znakach znajdują się napisy w języku angielskim, które odnoszą się do regulacji prawnych Unii Europejskiej. W prawym górnym rogu umieszczono flagę Unii Europejskiej.&#10;">
            <a:extLst>
              <a:ext uri="{FF2B5EF4-FFF2-40B4-BE49-F238E27FC236}">
                <a16:creationId xmlns:a16="http://schemas.microsoft.com/office/drawing/2014/main" id="{F548628E-0B5C-0195-9B4C-840EF3798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1" r="6749" b="2"/>
          <a:stretch>
            <a:fillRect/>
          </a:stretch>
        </p:blipFill>
        <p:spPr bwMode="auto">
          <a:xfrm>
            <a:off x="6740077" y="1895856"/>
            <a:ext cx="4107834" cy="4352544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3C95659D-C550-612B-93DC-D2A47C802951}"/>
              </a:ext>
            </a:extLst>
          </p:cNvPr>
          <p:cNvSpPr txBox="1"/>
          <p:nvPr/>
        </p:nvSpPr>
        <p:spPr>
          <a:xfrm>
            <a:off x="6740077" y="6394786"/>
            <a:ext cx="4624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noProof="0" dirty="0"/>
              <a:t>Źródło: </a:t>
            </a:r>
            <a:r>
              <a:rPr lang="pl-PL" noProof="0" dirty="0" err="1"/>
              <a:t>ChatGPT</a:t>
            </a:r>
            <a:endParaRPr lang="pl-PL" noProof="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>
          <a:extLst>
            <a:ext uri="{FF2B5EF4-FFF2-40B4-BE49-F238E27FC236}">
              <a16:creationId xmlns:a16="http://schemas.microsoft.com/office/drawing/2014/main" id="{3C5D200A-DA9B-F53D-BE7A-E1A76004D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">
            <a:extLst>
              <a:ext uri="{FF2B5EF4-FFF2-40B4-BE49-F238E27FC236}">
                <a16:creationId xmlns:a16="http://schemas.microsoft.com/office/drawing/2014/main" id="{3037823E-6A19-19B5-CB85-1201DDF994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-PL" noProof="0" dirty="0"/>
              <a:t>Otoczenie prawne (1 z 3)</a:t>
            </a:r>
          </a:p>
        </p:txBody>
      </p:sp>
      <p:pic>
        <p:nvPicPr>
          <p:cNvPr id="3074" name="Picture 2" descr="Grafika obrazuje aspekty prawne dostępności. Na górze przedstawiono logotypy Unii Europejskiej i ONZ. Na środku znajdują się piktogramy osoby na wózku inwalizkim, osoby z laską i osoby stojącej. Po obu stronach znajdują się symbole wagi i dłoni z płomieniem. Wszystkie elementy ilustracji są ze sobą połączone liniami. ">
            <a:extLst>
              <a:ext uri="{FF2B5EF4-FFF2-40B4-BE49-F238E27FC236}">
                <a16:creationId xmlns:a16="http://schemas.microsoft.com/office/drawing/2014/main" id="{3577D196-0901-E382-283D-B633DD744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" r="2398" b="-3"/>
          <a:stretch>
            <a:fillRect/>
          </a:stretch>
        </p:blipFill>
        <p:spPr bwMode="auto">
          <a:xfrm>
            <a:off x="677334" y="1967011"/>
            <a:ext cx="4107834" cy="4352544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97" name="Google Shape;197;p4">
            <a:extLst>
              <a:ext uri="{FF2B5EF4-FFF2-40B4-BE49-F238E27FC236}">
                <a16:creationId xmlns:a16="http://schemas.microsoft.com/office/drawing/2014/main" id="{8339DBD0-785A-FB35-BD60-3D8021348D8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66168" y="2120900"/>
            <a:ext cx="5838716" cy="4737100"/>
          </a:xfrm>
        </p:spPr>
        <p:txBody>
          <a:bodyPr spcFirstLastPara="1" lIns="91425" tIns="45700" rIns="91425" bIns="45700" anchor="t" anchorCtr="0">
            <a:normAutofit fontScale="92500" lnSpcReduction="20000"/>
          </a:bodyPr>
          <a:lstStyle/>
          <a:p>
            <a:pPr lvl="0">
              <a:lnSpc>
                <a:spcPct val="160000"/>
              </a:lnSpc>
              <a:spcBef>
                <a:spcPts val="600"/>
              </a:spcBef>
            </a:pPr>
            <a:r>
              <a:rPr lang="pl-PL" sz="2000" noProof="0" dirty="0"/>
              <a:t>Traktat o Unii Europejskiej (TUE)</a:t>
            </a:r>
          </a:p>
          <a:p>
            <a:pPr lvl="0">
              <a:lnSpc>
                <a:spcPct val="160000"/>
              </a:lnSpc>
              <a:spcBef>
                <a:spcPts val="600"/>
              </a:spcBef>
            </a:pPr>
            <a:r>
              <a:rPr lang="pl-PL" sz="2000" noProof="0" dirty="0"/>
              <a:t>Traktat o Funkcjonowaniu Unii Europejskiej (TFUE)</a:t>
            </a:r>
          </a:p>
          <a:p>
            <a:pPr lvl="0">
              <a:lnSpc>
                <a:spcPct val="160000"/>
              </a:lnSpc>
              <a:spcBef>
                <a:spcPts val="600"/>
              </a:spcBef>
            </a:pPr>
            <a:r>
              <a:rPr lang="pl-PL" sz="2000" noProof="0" dirty="0"/>
              <a:t>Karta praw podstawowych Unii Europejskiej</a:t>
            </a:r>
          </a:p>
          <a:p>
            <a:pPr lvl="0">
              <a:lnSpc>
                <a:spcPct val="160000"/>
              </a:lnSpc>
              <a:spcBef>
                <a:spcPts val="600"/>
              </a:spcBef>
            </a:pPr>
            <a:r>
              <a:rPr lang="pl-PL" sz="2000" noProof="0" dirty="0"/>
              <a:t>Konwencja ONZ o prawach osób </a:t>
            </a:r>
            <a:r>
              <a:rPr lang="pl-PL" sz="2100" noProof="0" dirty="0"/>
              <a:t>z niepełnosprawnościami</a:t>
            </a:r>
          </a:p>
          <a:p>
            <a:pPr lvl="0">
              <a:lnSpc>
                <a:spcPct val="160000"/>
              </a:lnSpc>
              <a:spcBef>
                <a:spcPts val="600"/>
              </a:spcBef>
            </a:pPr>
            <a:r>
              <a:rPr lang="pl-PL" sz="2000" noProof="0" dirty="0"/>
              <a:t>Konstytucja RP</a:t>
            </a:r>
          </a:p>
          <a:p>
            <a:pPr lvl="0">
              <a:lnSpc>
                <a:spcPct val="160000"/>
              </a:lnSpc>
              <a:spcBef>
                <a:spcPts val="600"/>
              </a:spcBef>
            </a:pPr>
            <a:r>
              <a:rPr lang="pl-PL" sz="2000" noProof="0" dirty="0"/>
              <a:t>Ustawa o wdrożeniu niektórych przepisów UE w zakresie równego traktowania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62390D3D-0653-45C9-83BE-F281DFD2AB49}"/>
              </a:ext>
            </a:extLst>
          </p:cNvPr>
          <p:cNvSpPr txBox="1"/>
          <p:nvPr/>
        </p:nvSpPr>
        <p:spPr>
          <a:xfrm>
            <a:off x="677334" y="6356167"/>
            <a:ext cx="3037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noProof="0" dirty="0"/>
              <a:t>Źródło: </a:t>
            </a:r>
            <a:r>
              <a:rPr lang="pl-PL" noProof="0" dirty="0" err="1"/>
              <a:t>ChatGPT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631692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170b2921e2_0_0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-PL" sz="4000" noProof="0" dirty="0"/>
              <a:t>Otoczenie prawne (2 z 3)</a:t>
            </a:r>
            <a:endParaRPr lang="pl-PL" noProof="0" dirty="0"/>
          </a:p>
        </p:txBody>
      </p:sp>
      <p:sp>
        <p:nvSpPr>
          <p:cNvPr id="204" name="Google Shape;204;g3170b2921e2_0_0"/>
          <p:cNvSpPr txBox="1">
            <a:spLocks noGrp="1"/>
          </p:cNvSpPr>
          <p:nvPr>
            <p:ph type="body" idx="1"/>
          </p:nvPr>
        </p:nvSpPr>
        <p:spPr>
          <a:xfrm>
            <a:off x="677332" y="1436697"/>
            <a:ext cx="10752667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1950" algn="l" rtl="0">
              <a:lnSpc>
                <a:spcPct val="150000"/>
              </a:lnSpc>
              <a:spcAft>
                <a:spcPts val="0"/>
              </a:spcAft>
              <a:buSzPts val="2100"/>
              <a:buChar char="►"/>
            </a:pPr>
            <a:r>
              <a:rPr lang="pl-PL" sz="1700" noProof="0" dirty="0"/>
              <a:t>Ustawa o zapewnianiu dostępności osobom ze szczególnymi potrzebami</a:t>
            </a:r>
          </a:p>
          <a:p>
            <a:pPr indent="-361950">
              <a:buSzPts val="2100"/>
            </a:pPr>
            <a:r>
              <a:rPr lang="pl-PL" sz="1700" noProof="0" dirty="0"/>
              <a:t>Dyrektywa Parlamentu Europejskiego i Rady (UE) 2016/2102 z dnia 26 października 2016 r. w sprawie dostępności stron internetowych i mobilnych aplikacji organów sektora publicznego (</a:t>
            </a:r>
            <a:r>
              <a:rPr lang="pl-PL" sz="1700" noProof="0" dirty="0" err="1"/>
              <a:t>DzU</a:t>
            </a:r>
            <a:r>
              <a:rPr lang="pl-PL" sz="1700" noProof="0" dirty="0"/>
              <a:t> UE L 327) („Dyrektywa o dostępności cyfrowej”) – dostępność cyfrowa​</a:t>
            </a:r>
          </a:p>
          <a:p>
            <a:pPr marL="457200" lvl="0" indent="-361950" algn="l" rtl="0">
              <a:lnSpc>
                <a:spcPct val="150000"/>
              </a:lnSpc>
              <a:spcAft>
                <a:spcPts val="0"/>
              </a:spcAft>
              <a:buSzPts val="2100"/>
              <a:buChar char="►"/>
            </a:pPr>
            <a:r>
              <a:rPr lang="pl-PL" sz="1700" noProof="0" dirty="0"/>
              <a:t>Ustawa o dostępności stron internetowych i aplikacji mobilnych</a:t>
            </a:r>
          </a:p>
          <a:p>
            <a:pPr marL="457200" lvl="0" indent="-361950" algn="l" rtl="0">
              <a:lnSpc>
                <a:spcPct val="150000"/>
              </a:lnSpc>
              <a:spcAft>
                <a:spcPts val="0"/>
              </a:spcAft>
              <a:buSzPts val="2100"/>
              <a:buChar char="►"/>
            </a:pPr>
            <a:r>
              <a:rPr lang="pl-PL" sz="1700" u="sng" noProof="0" dirty="0">
                <a:solidFill>
                  <a:schemeClr val="hlink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Standardy dostępności dla polityki spójności 2021-2027</a:t>
            </a:r>
          </a:p>
          <a:p>
            <a:pPr fontAlgn="base"/>
            <a:r>
              <a:rPr lang="pl-PL" sz="1700" noProof="0" dirty="0"/>
              <a:t>Dyrektywa Parlamentu Europejskiego i Rady (UE) 2019/882 z dnia 17 kwietnia 2019 r. w sprawie wymogów dostępności produktów i usług („Europejski Akt o Dostępności” – „EAA” </a:t>
            </a:r>
            <a:br>
              <a:rPr lang="pl-PL" sz="1700" noProof="0" dirty="0"/>
            </a:br>
            <a:r>
              <a:rPr lang="pl-PL" sz="1700" noProof="0" dirty="0"/>
              <a:t>– ang. </a:t>
            </a:r>
            <a:r>
              <a:rPr lang="pl-PL" sz="1700" noProof="0" dirty="0" err="1"/>
              <a:t>European</a:t>
            </a:r>
            <a:r>
              <a:rPr lang="pl-PL" sz="1700" noProof="0" dirty="0"/>
              <a:t> Accessibility </a:t>
            </a:r>
            <a:r>
              <a:rPr lang="pl-PL" sz="1700" noProof="0" dirty="0" err="1"/>
              <a:t>Act</a:t>
            </a:r>
            <a:r>
              <a:rPr lang="pl-PL" sz="1700" noProof="0" dirty="0"/>
              <a:t>) ​– dostępność produktów i usług​</a:t>
            </a:r>
          </a:p>
          <a:p>
            <a:pPr fontAlgn="base"/>
            <a:r>
              <a:rPr lang="pl-PL" sz="1700" noProof="0" dirty="0"/>
              <a:t>Ustawa dnia 26 kwietnia 2024 r. o zapewnianiu spełniania wymagań dostępności niektórych produktów i usług przez podmioty gospodarcze (</a:t>
            </a:r>
            <a:r>
              <a:rPr lang="pl-PL" sz="1700" noProof="0" dirty="0" err="1"/>
              <a:t>DzU</a:t>
            </a:r>
            <a:r>
              <a:rPr lang="pl-PL" sz="1700" noProof="0" dirty="0"/>
              <a:t> poz. 731) (tak zwany „Polski Akt o Dostępności” – PAD) – dostępność produktów i usług​</a:t>
            </a:r>
          </a:p>
          <a:p>
            <a:pPr marL="457200" lvl="0" indent="-361950" algn="l" rtl="0">
              <a:lnSpc>
                <a:spcPct val="150000"/>
              </a:lnSpc>
              <a:spcAft>
                <a:spcPts val="0"/>
              </a:spcAft>
              <a:buSzPts val="2100"/>
              <a:buChar char="►"/>
            </a:pPr>
            <a:endParaRPr lang="pl-PL" sz="1700" u="sng" noProof="0" dirty="0">
              <a:solidFill>
                <a:schemeClr val="hlink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457200" lvl="0" indent="-361950" algn="l" rtl="0">
              <a:lnSpc>
                <a:spcPct val="150000"/>
              </a:lnSpc>
              <a:spcAft>
                <a:spcPts val="0"/>
              </a:spcAft>
              <a:buSzPts val="2100"/>
              <a:buChar char="►"/>
            </a:pPr>
            <a:endParaRPr lang="pl-PL" sz="1700" u="sng" noProof="0" dirty="0">
              <a:solidFill>
                <a:schemeClr val="hlink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indent="-361950">
              <a:buSzPts val="2100"/>
            </a:pPr>
            <a:endParaRPr lang="pl-PL" sz="1700" u="sng" noProof="0" dirty="0">
              <a:solidFill>
                <a:schemeClr val="hlink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>
          <a:extLst>
            <a:ext uri="{FF2B5EF4-FFF2-40B4-BE49-F238E27FC236}">
              <a16:creationId xmlns:a16="http://schemas.microsoft.com/office/drawing/2014/main" id="{1D958337-ABAD-5B6A-DCA8-C84FCB479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170b2921e2_0_0">
            <a:extLst>
              <a:ext uri="{FF2B5EF4-FFF2-40B4-BE49-F238E27FC236}">
                <a16:creationId xmlns:a16="http://schemas.microsoft.com/office/drawing/2014/main" id="{441E3EC1-DD4E-D81D-7EBF-902EC2E860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-PL" sz="4000" noProof="0" dirty="0"/>
              <a:t>Otoczenie prawne (3 z 3)</a:t>
            </a:r>
            <a:endParaRPr lang="pl-PL" noProof="0" dirty="0"/>
          </a:p>
        </p:txBody>
      </p:sp>
      <p:sp>
        <p:nvSpPr>
          <p:cNvPr id="204" name="Google Shape;204;g3170b2921e2_0_0">
            <a:extLst>
              <a:ext uri="{FF2B5EF4-FFF2-40B4-BE49-F238E27FC236}">
                <a16:creationId xmlns:a16="http://schemas.microsoft.com/office/drawing/2014/main" id="{9748794C-2D95-F820-80FA-2E57B7D140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361950">
              <a:spcBef>
                <a:spcPts val="0"/>
              </a:spcBef>
              <a:buSzPts val="2100"/>
            </a:pPr>
            <a:r>
              <a:rPr lang="pl-PL" sz="2100" noProof="0" dirty="0"/>
              <a:t>Rozporządzenie Parlamentu Europejskiego i Rady (UE) 2021/1060 z dnia 24 czerwca 2021 r. ustanawiające wspólne przepisy dotyczące Europejskiego Funduszu Rozwoju Regionalnego, Europejskiego Funduszu Społecznego Plus, Funduszu Spójności, Funduszu na rzecz Sprawiedliwej Transformacji i Europejskiego Funduszu Morskiego, Rybackiego i Akwakultury, a także przepisy finansowe na potrzeby tych funduszy oraz na potrzeby Funduszu Azylu, Migracji i Integracji, Funduszu Bezpieczeństwa Wewnętrznego i Instrumentu Wsparcia Finansowego na rzecz Zarządzania Granicami i Polityki Wizowej (Dz. U. UE. L. z 2021 r. Nr 231, str. 159 z </a:t>
            </a:r>
            <a:r>
              <a:rPr lang="pl-PL" sz="2100" noProof="0" dirty="0" err="1"/>
              <a:t>późn</a:t>
            </a:r>
            <a:r>
              <a:rPr lang="pl-PL" sz="2100" noProof="0" dirty="0"/>
              <a:t>. zm.).</a:t>
            </a:r>
            <a:endParaRPr lang="pl-PL" sz="2100" noProof="0" dirty="0">
              <a:solidFill>
                <a:srgbClr val="000000"/>
              </a:solidFill>
            </a:endParaRPr>
          </a:p>
          <a:p>
            <a:pPr indent="-361950">
              <a:spcBef>
                <a:spcPts val="0"/>
              </a:spcBef>
              <a:buSzPts val="2100"/>
              <a:buFont typeface="Noto Sans Symbols,Sans-Serif"/>
            </a:pPr>
            <a:r>
              <a:rPr lang="pl-PL" sz="2100" noProof="0" dirty="0">
                <a:solidFill>
                  <a:srgbClr val="000000"/>
                </a:solidFill>
              </a:rPr>
              <a:t>Orzecznictwo</a:t>
            </a:r>
            <a:r>
              <a:rPr lang="pl-PL" sz="1600" b="1" noProof="0" dirty="0">
                <a:solidFill>
                  <a:srgbClr val="333333"/>
                </a:solidFill>
                <a:highlight>
                  <a:srgbClr val="FFFFFF"/>
                </a:highlight>
              </a:rPr>
              <a:t> </a:t>
            </a:r>
            <a:r>
              <a:rPr lang="pl-PL" sz="2100" noProof="0" dirty="0">
                <a:solidFill>
                  <a:srgbClr val="000000"/>
                </a:solidFill>
              </a:rPr>
              <a:t>Trybunału Sprawiedliwości UE (TS UE) </a:t>
            </a:r>
          </a:p>
          <a:p>
            <a:pPr indent="-361950">
              <a:spcBef>
                <a:spcPts val="0"/>
              </a:spcBef>
              <a:buSzPts val="2100"/>
            </a:pPr>
            <a:endParaRPr lang="pl-PL" sz="2100" noProof="0" dirty="0">
              <a:solidFill>
                <a:srgbClr val="000000"/>
              </a:solidFill>
            </a:endParaRPr>
          </a:p>
          <a:p>
            <a:pPr indent="-361950">
              <a:spcBef>
                <a:spcPts val="0"/>
              </a:spcBef>
              <a:buSzPts val="2100"/>
            </a:pPr>
            <a:endParaRPr lang="pl-PL" sz="2100" u="sng" noProof="0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249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>
          <a:extLst>
            <a:ext uri="{FF2B5EF4-FFF2-40B4-BE49-F238E27FC236}">
              <a16:creationId xmlns:a16="http://schemas.microsoft.com/office/drawing/2014/main" id="{16BFDFD5-65E4-72CC-3BB4-A5E14A8E5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166ab540ef_0_6">
            <a:extLst>
              <a:ext uri="{FF2B5EF4-FFF2-40B4-BE49-F238E27FC236}">
                <a16:creationId xmlns:a16="http://schemas.microsoft.com/office/drawing/2014/main" id="{973C5C40-32D0-01DF-9057-533F774E6F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240"/>
              <a:buNone/>
            </a:pPr>
            <a:r>
              <a:rPr lang="pl-PL" sz="3300" noProof="0" dirty="0"/>
              <a:t>Czy te osoby mogłyby studiować lub pracować w Uczelni? (1 z 6)</a:t>
            </a:r>
          </a:p>
        </p:txBody>
      </p:sp>
      <p:sp>
        <p:nvSpPr>
          <p:cNvPr id="170" name="Google Shape;170;g3166ab540ef_0_6">
            <a:extLst>
              <a:ext uri="{FF2B5EF4-FFF2-40B4-BE49-F238E27FC236}">
                <a16:creationId xmlns:a16="http://schemas.microsoft.com/office/drawing/2014/main" id="{7D9D7EC3-E970-7E87-35B9-D9B2E1E5FCD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7333" y="2120900"/>
            <a:ext cx="5247605" cy="4737100"/>
          </a:xfrm>
        </p:spPr>
        <p:txBody>
          <a:bodyPr spcFirstLastPara="1" lIns="91425" tIns="45700" rIns="91425" bIns="45700" anchor="t" anchorCtr="0">
            <a:normAutofit/>
          </a:bodyPr>
          <a:lstStyle/>
          <a:p>
            <a:pPr indent="-393700">
              <a:lnSpc>
                <a:spcPct val="150000"/>
              </a:lnSpc>
              <a:spcBef>
                <a:spcPts val="600"/>
              </a:spcBef>
              <a:buClr>
                <a:srgbClr val="B2126C"/>
              </a:buClr>
              <a:buSzPts val="2600"/>
            </a:pPr>
            <a:r>
              <a:rPr lang="pl-PL" sz="2000" noProof="0" dirty="0">
                <a:solidFill>
                  <a:schemeClr val="dk1"/>
                </a:solidFill>
              </a:rPr>
              <a:t>Stephen Hawking (1942–2018)</a:t>
            </a:r>
          </a:p>
          <a:p>
            <a:pPr indent="-393700">
              <a:lnSpc>
                <a:spcPct val="150000"/>
              </a:lnSpc>
              <a:spcBef>
                <a:spcPts val="600"/>
              </a:spcBef>
              <a:buClr>
                <a:srgbClr val="B2126C"/>
              </a:buClr>
              <a:buSzPts val="2600"/>
            </a:pPr>
            <a:r>
              <a:rPr lang="pl-PL" sz="2000" noProof="0" dirty="0">
                <a:solidFill>
                  <a:schemeClr val="dk1"/>
                </a:solidFill>
              </a:rPr>
              <a:t>Fizyk teoretyczny i matematyczny, </a:t>
            </a:r>
          </a:p>
          <a:p>
            <a:pPr indent="-393700">
              <a:lnSpc>
                <a:spcPct val="150000"/>
              </a:lnSpc>
              <a:spcBef>
                <a:spcPts val="600"/>
              </a:spcBef>
              <a:buClr>
                <a:srgbClr val="B2126C"/>
              </a:buClr>
              <a:buSzPts val="2600"/>
            </a:pPr>
            <a:r>
              <a:rPr lang="pl-PL" sz="2000" noProof="0" dirty="0">
                <a:solidFill>
                  <a:schemeClr val="dk1"/>
                </a:solidFill>
              </a:rPr>
              <a:t>Teoria względności, astrofizyka kosmologia, czarne dziury </a:t>
            </a:r>
          </a:p>
          <a:p>
            <a:pPr indent="-393700">
              <a:lnSpc>
                <a:spcPct val="150000"/>
              </a:lnSpc>
              <a:spcBef>
                <a:spcPts val="600"/>
              </a:spcBef>
              <a:buClr>
                <a:srgbClr val="B2126C"/>
              </a:buClr>
              <a:buSzPts val="2600"/>
            </a:pPr>
            <a:r>
              <a:rPr lang="pl-PL" sz="2000" b="1" noProof="0" dirty="0">
                <a:solidFill>
                  <a:schemeClr val="dk1"/>
                </a:solidFill>
              </a:rPr>
              <a:t>Ciężka, postępująca niepełnosprawność ruchowa (ALS), obecna przez większość kariery naukowej</a:t>
            </a:r>
          </a:p>
          <a:p>
            <a:pPr indent="-393700">
              <a:lnSpc>
                <a:spcPct val="150000"/>
              </a:lnSpc>
              <a:spcBef>
                <a:spcPts val="600"/>
              </a:spcBef>
              <a:buClr>
                <a:srgbClr val="B2126C"/>
              </a:buClr>
              <a:buSzPts val="2600"/>
            </a:pPr>
            <a:r>
              <a:rPr lang="pl-PL" sz="2000" noProof="0" dirty="0">
                <a:solidFill>
                  <a:schemeClr val="dk1"/>
                </a:solidFill>
              </a:rPr>
              <a:t>Profesor University of Cambridge</a:t>
            </a:r>
            <a:endParaRPr lang="pl-PL" sz="2000" b="0" i="0" u="none" strike="noStrike" cap="none" noProof="0" dirty="0">
              <a:solidFill>
                <a:srgbClr val="000066"/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/>
            </a:pPr>
            <a:endParaRPr lang="pl-PL" sz="2000" b="0" i="0" u="none" strike="noStrike" cap="none" noProof="0" dirty="0">
              <a:solidFill>
                <a:srgbClr val="000066"/>
              </a:solidFill>
            </a:endParaRPr>
          </a:p>
        </p:txBody>
      </p:sp>
      <p:pic>
        <p:nvPicPr>
          <p:cNvPr id="1026" name="Picture 2" descr="Stephen Hawking - uśmiechnięty, siedzi na wózku. W tle biurko, na którym znajdują się dokumenty i komputer.">
            <a:extLst>
              <a:ext uri="{FF2B5EF4-FFF2-40B4-BE49-F238E27FC236}">
                <a16:creationId xmlns:a16="http://schemas.microsoft.com/office/drawing/2014/main" id="{59AE9BF2-1E9B-0265-D9A3-8A87DC8BF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6212"/>
          <a:stretch>
            <a:fillRect/>
          </a:stretch>
        </p:blipFill>
        <p:spPr bwMode="auto">
          <a:xfrm>
            <a:off x="6680008" y="1895856"/>
            <a:ext cx="4107834" cy="4352544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AB1601FD-3F5D-B876-2E08-AF41D820AE79}"/>
              </a:ext>
            </a:extLst>
          </p:cNvPr>
          <p:cNvSpPr txBox="1"/>
          <p:nvPr/>
        </p:nvSpPr>
        <p:spPr>
          <a:xfrm>
            <a:off x="6680008" y="6316824"/>
            <a:ext cx="3331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noProof="0" dirty="0"/>
              <a:t>Źródło: Wikipedia</a:t>
            </a:r>
          </a:p>
        </p:txBody>
      </p:sp>
    </p:spTree>
    <p:extLst>
      <p:ext uri="{BB962C8B-B14F-4D97-AF65-F5344CB8AC3E}">
        <p14:creationId xmlns:p14="http://schemas.microsoft.com/office/powerpoint/2010/main" val="866670702"/>
      </p:ext>
    </p:extLst>
  </p:cSld>
  <p:clrMapOvr>
    <a:masterClrMapping/>
  </p:clrMapOvr>
  <p:transition spd="slow">
    <p:push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>
          <a:extLst>
            <a:ext uri="{FF2B5EF4-FFF2-40B4-BE49-F238E27FC236}">
              <a16:creationId xmlns:a16="http://schemas.microsoft.com/office/drawing/2014/main" id="{E78E1517-6CA1-E926-1026-E5152B23F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170b2921e2_0_0">
            <a:extLst>
              <a:ext uri="{FF2B5EF4-FFF2-40B4-BE49-F238E27FC236}">
                <a16:creationId xmlns:a16="http://schemas.microsoft.com/office/drawing/2014/main" id="{B59B22D6-A532-08E8-BB08-73F688F2B9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-PL" sz="4000" noProof="0" dirty="0"/>
              <a:t>To nie wszystko (1 z 4)</a:t>
            </a:r>
            <a:endParaRPr lang="pl-PL" noProof="0" dirty="0"/>
          </a:p>
        </p:txBody>
      </p:sp>
      <p:sp>
        <p:nvSpPr>
          <p:cNvPr id="204" name="Google Shape;204;g3170b2921e2_0_0">
            <a:extLst>
              <a:ext uri="{FF2B5EF4-FFF2-40B4-BE49-F238E27FC236}">
                <a16:creationId xmlns:a16="http://schemas.microsoft.com/office/drawing/2014/main" id="{3E2E7893-6EA4-322B-26F0-9F8C67D0B3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fontAlgn="base"/>
            <a:r>
              <a:rPr lang="pl-PL" sz="1600" b="1" noProof="0" dirty="0"/>
              <a:t>Edukacja i jej dostępność</a:t>
            </a:r>
            <a:r>
              <a:rPr lang="pl-PL" sz="1600" noProof="0" dirty="0"/>
              <a:t>: Konstytucja, Konwencja, Ustawa z dnia 14 grudnia 2016 r. Prawo oświatowe (</a:t>
            </a:r>
            <a:r>
              <a:rPr lang="pl-PL" sz="1600" noProof="0" dirty="0" err="1"/>
              <a:t>t.j</a:t>
            </a:r>
            <a:r>
              <a:rPr lang="pl-PL" sz="1600" noProof="0" dirty="0"/>
              <a:t>. </a:t>
            </a:r>
            <a:r>
              <a:rPr lang="pl-PL" sz="1600" noProof="0" dirty="0" err="1"/>
              <a:t>DzU</a:t>
            </a:r>
            <a:r>
              <a:rPr lang="pl-PL" sz="1600" noProof="0" dirty="0"/>
              <a:t> z 2024 poz. 737 ze zm.), </a:t>
            </a:r>
            <a:r>
              <a:rPr lang="pl-PL" sz="1600" b="1" noProof="0" dirty="0"/>
              <a:t>Ustawa z dnia 20 lipca 2018 r. Prawo o szkolnictwie wyższym i nauce </a:t>
            </a:r>
            <a:r>
              <a:rPr lang="pl-PL" sz="1600" noProof="0" dirty="0"/>
              <a:t>(</a:t>
            </a:r>
            <a:r>
              <a:rPr lang="pl-PL" sz="1600" noProof="0" dirty="0" err="1"/>
              <a:t>t.j</a:t>
            </a:r>
            <a:r>
              <a:rPr lang="pl-PL" sz="1600" noProof="0" dirty="0"/>
              <a:t>.  </a:t>
            </a:r>
            <a:r>
              <a:rPr lang="pl-PL" sz="1600" noProof="0" dirty="0" err="1"/>
              <a:t>DzU</a:t>
            </a:r>
            <a:r>
              <a:rPr lang="pl-PL" sz="1600" noProof="0" dirty="0"/>
              <a:t> z 2024 r. poz. 1571 ze zm.), </a:t>
            </a:r>
            <a:r>
              <a:rPr lang="pl-PL" sz="1600" u="sng" noProof="0" dirty="0">
                <a:hlinkClick r:id="rId3"/>
              </a:rPr>
              <a:t>Standardy dostępności</a:t>
            </a:r>
            <a:r>
              <a:rPr lang="pl-PL" sz="1600" b="1" noProof="0" dirty="0"/>
              <a:t>*</a:t>
            </a:r>
            <a:r>
              <a:rPr lang="pl-PL" sz="1600" noProof="0" dirty="0"/>
              <a:t>​</a:t>
            </a:r>
            <a:endParaRPr lang="pl-PL" sz="1600" b="1" noProof="0" dirty="0"/>
          </a:p>
          <a:p>
            <a:pPr fontAlgn="base"/>
            <a:r>
              <a:rPr lang="pl-PL" sz="1600" b="1" noProof="0" dirty="0"/>
              <a:t>Dostępność architektoniczna</a:t>
            </a:r>
            <a:r>
              <a:rPr lang="pl-PL" sz="1600" noProof="0" dirty="0"/>
              <a:t>: Konwencja, Ustawa z dnia 7 lipca 1994 r. Prawo budowlane (</a:t>
            </a:r>
            <a:r>
              <a:rPr lang="pl-PL" sz="1600" noProof="0" dirty="0" err="1"/>
              <a:t>t.j</a:t>
            </a:r>
            <a:r>
              <a:rPr lang="pl-PL" sz="1600" noProof="0" dirty="0"/>
              <a:t>. </a:t>
            </a:r>
            <a:r>
              <a:rPr lang="pl-PL" sz="1600" noProof="0" dirty="0" err="1"/>
              <a:t>DzU</a:t>
            </a:r>
            <a:r>
              <a:rPr lang="pl-PL" sz="1600" noProof="0" dirty="0"/>
              <a:t> z 2025 r. poz. 418), Ustawa o zapewnianiu dostępności, </a:t>
            </a:r>
            <a:r>
              <a:rPr lang="pl-PL" sz="1600" b="1" noProof="0" dirty="0"/>
              <a:t>EAA</a:t>
            </a:r>
            <a:r>
              <a:rPr lang="pl-PL" sz="1600" noProof="0" dirty="0"/>
              <a:t> (Załącznik III </a:t>
            </a:r>
            <a:br>
              <a:rPr lang="pl-PL" sz="1600" noProof="0" dirty="0"/>
            </a:br>
            <a:r>
              <a:rPr lang="pl-PL" sz="1600" noProof="0" dirty="0"/>
              <a:t>– nieobowiązkowy), </a:t>
            </a:r>
            <a:r>
              <a:rPr lang="pl-PL" sz="1600" u="sng" noProof="0" dirty="0">
                <a:hlinkClick r:id="rId3"/>
              </a:rPr>
              <a:t>Standardy dostępności</a:t>
            </a:r>
            <a:r>
              <a:rPr lang="pl-PL" sz="1600" noProof="0" dirty="0"/>
              <a:t>​</a:t>
            </a:r>
          </a:p>
          <a:p>
            <a:pPr fontAlgn="base"/>
            <a:r>
              <a:rPr lang="pl-PL" sz="1600" b="1" noProof="0" dirty="0"/>
              <a:t>Dostępność komunikacji</a:t>
            </a:r>
            <a:r>
              <a:rPr lang="pl-PL" sz="1600" noProof="0" dirty="0"/>
              <a:t>: Konstytucja, Konwencja, Ustawa o zapewnianiu dostępności, Ustawa o języku migowym, </a:t>
            </a:r>
            <a:r>
              <a:rPr lang="pl-PL" sz="1600" u="sng" noProof="0" dirty="0">
                <a:hlinkClick r:id="rId3"/>
              </a:rPr>
              <a:t>Standardy dostępności</a:t>
            </a:r>
            <a:r>
              <a:rPr lang="pl-PL" sz="1600" noProof="0" dirty="0"/>
              <a:t>​</a:t>
            </a:r>
          </a:p>
          <a:p>
            <a:pPr fontAlgn="base"/>
            <a:r>
              <a:rPr lang="pl-PL" sz="1600" b="1" noProof="0" dirty="0"/>
              <a:t>Kultura i jej dostępność</a:t>
            </a:r>
            <a:r>
              <a:rPr lang="pl-PL" sz="1600" noProof="0" dirty="0"/>
              <a:t>: Konstytucja, Konwencja, Ustawa z dnia 21 listopada 1996 r. o muzeach (</a:t>
            </a:r>
            <a:r>
              <a:rPr lang="pl-PL" sz="1600" noProof="0" dirty="0" err="1"/>
              <a:t>DzU</a:t>
            </a:r>
            <a:r>
              <a:rPr lang="pl-PL" sz="1600" noProof="0" dirty="0"/>
              <a:t> z 2022 r. poz. 385), Ustawa z dnia 27 czerwca 1997 r. o bibliotekach (</a:t>
            </a:r>
            <a:r>
              <a:rPr lang="pl-PL" sz="1600" noProof="0" dirty="0" err="1"/>
              <a:t>t.j</a:t>
            </a:r>
            <a:r>
              <a:rPr lang="pl-PL" sz="1600" noProof="0" dirty="0"/>
              <a:t>. </a:t>
            </a:r>
            <a:r>
              <a:rPr lang="pl-PL" sz="1600" noProof="0" dirty="0" err="1"/>
              <a:t>DzU</a:t>
            </a:r>
            <a:r>
              <a:rPr lang="pl-PL" sz="1600" noProof="0" dirty="0"/>
              <a:t> z 2022 r. poz. 2393), Ustawa z dnia 14 lipca 1983 r. o narodowym zasobie archiwalnym i archiwach (</a:t>
            </a:r>
            <a:r>
              <a:rPr lang="pl-PL" sz="1600" noProof="0" dirty="0" err="1"/>
              <a:t>t.j</a:t>
            </a:r>
            <a:r>
              <a:rPr lang="pl-PL" sz="1600" noProof="0" dirty="0"/>
              <a:t>. </a:t>
            </a:r>
            <a:r>
              <a:rPr lang="pl-PL" sz="1600" noProof="0" dirty="0" err="1"/>
              <a:t>DzU</a:t>
            </a:r>
            <a:r>
              <a:rPr lang="pl-PL" sz="1600" noProof="0" dirty="0"/>
              <a:t> z 2020 r. poz. 164), Ustawa z dnia 25 października 1991 r. o organizowaniu i prowadzeniu działalności kulturalnej </a:t>
            </a:r>
          </a:p>
          <a:p>
            <a:pPr indent="-361950">
              <a:spcBef>
                <a:spcPts val="0"/>
              </a:spcBef>
              <a:buSzPts val="2100"/>
            </a:pPr>
            <a:endParaRPr lang="pl-PL" sz="1600" u="sng" noProof="0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9130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>
          <a:extLst>
            <a:ext uri="{FF2B5EF4-FFF2-40B4-BE49-F238E27FC236}">
              <a16:creationId xmlns:a16="http://schemas.microsoft.com/office/drawing/2014/main" id="{73F7FA1B-CCB8-3E15-78E7-8B2F191F4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170b2921e2_0_0">
            <a:extLst>
              <a:ext uri="{FF2B5EF4-FFF2-40B4-BE49-F238E27FC236}">
                <a16:creationId xmlns:a16="http://schemas.microsoft.com/office/drawing/2014/main" id="{C0F91219-F2E4-7803-B2E0-DFCE1EE470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-PL" sz="4000" noProof="0" dirty="0"/>
              <a:t>To nie wszystko (2 z 4)</a:t>
            </a:r>
            <a:endParaRPr lang="pl-PL" noProof="0" dirty="0"/>
          </a:p>
        </p:txBody>
      </p:sp>
      <p:sp>
        <p:nvSpPr>
          <p:cNvPr id="204" name="Google Shape;204;g3170b2921e2_0_0">
            <a:extLst>
              <a:ext uri="{FF2B5EF4-FFF2-40B4-BE49-F238E27FC236}">
                <a16:creationId xmlns:a16="http://schemas.microsoft.com/office/drawing/2014/main" id="{42BE1051-EB1E-4328-0377-035E4B1C64E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3" y="1436696"/>
            <a:ext cx="10529400" cy="5421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fontAlgn="base"/>
            <a:r>
              <a:rPr lang="pl-PL" sz="1360" b="1" noProof="0" dirty="0"/>
              <a:t>Wybory i ich dostępność</a:t>
            </a:r>
            <a:r>
              <a:rPr lang="pl-PL" sz="1360" noProof="0" dirty="0"/>
              <a:t>: Konstytucja, Konwencja, Ustawa z dnia 5 stycznia 2011 r. Kodeks wyborczy (tj. </a:t>
            </a:r>
            <a:r>
              <a:rPr lang="pl-PL" sz="1360" noProof="0" dirty="0" err="1"/>
              <a:t>DzU</a:t>
            </a:r>
            <a:r>
              <a:rPr lang="pl-PL" sz="1360" noProof="0" dirty="0"/>
              <a:t> z 2025 r. poz. 365)​</a:t>
            </a:r>
          </a:p>
          <a:p>
            <a:pPr fontAlgn="base"/>
            <a:r>
              <a:rPr lang="pl-PL" sz="1360" b="1" noProof="0" dirty="0"/>
              <a:t>Usługi pocztowe i ich dostępność</a:t>
            </a:r>
            <a:r>
              <a:rPr lang="pl-PL" sz="1360" noProof="0" dirty="0"/>
              <a:t>: Ustawa z dnia 23 listopada 2012 r. Prawo pocztowe (</a:t>
            </a:r>
            <a:r>
              <a:rPr lang="pl-PL" sz="1360" noProof="0" dirty="0" err="1"/>
              <a:t>t.j</a:t>
            </a:r>
            <a:r>
              <a:rPr lang="pl-PL" sz="1360" noProof="0" dirty="0"/>
              <a:t>. </a:t>
            </a:r>
            <a:r>
              <a:rPr lang="pl-PL" sz="1360" noProof="0" dirty="0" err="1"/>
              <a:t>DzU</a:t>
            </a:r>
            <a:r>
              <a:rPr lang="pl-PL" sz="1360" noProof="0" dirty="0"/>
              <a:t> z 2025 r. poz. 366)​</a:t>
            </a:r>
          </a:p>
          <a:p>
            <a:pPr fontAlgn="base"/>
            <a:r>
              <a:rPr lang="pl-PL" sz="1360" b="1" noProof="0" dirty="0"/>
              <a:t>Dostępność przy wydatkowaniu środków publicznych</a:t>
            </a:r>
            <a:r>
              <a:rPr lang="pl-PL" sz="1360" noProof="0" dirty="0"/>
              <a:t>: Ustawa z dnia 11 września 2019 r. Prawo zamówień publicznych (</a:t>
            </a:r>
            <a:r>
              <a:rPr lang="pl-PL" sz="1360" noProof="0" dirty="0" err="1"/>
              <a:t>t.j</a:t>
            </a:r>
            <a:r>
              <a:rPr lang="pl-PL" sz="1360" noProof="0" dirty="0"/>
              <a:t>. </a:t>
            </a:r>
            <a:r>
              <a:rPr lang="pl-PL" sz="1360" noProof="0" dirty="0" err="1"/>
              <a:t>DzU</a:t>
            </a:r>
            <a:r>
              <a:rPr lang="pl-PL" sz="1360" noProof="0" dirty="0"/>
              <a:t> z 2024 r. poz. 1320), Dyrektywa Parlamentu Europejskiego i Rady 2014/24/UE z dnia 26 lutego 2014 r. w sprawie zamówień publicznych, uchylająca Dyrektywę 2004/18/WE (</a:t>
            </a:r>
            <a:r>
              <a:rPr lang="pl-PL" sz="1360" noProof="0" dirty="0" err="1"/>
              <a:t>DzU</a:t>
            </a:r>
            <a:r>
              <a:rPr lang="pl-PL" sz="1360" noProof="0" dirty="0"/>
              <a:t> UE L 94 ze zm.), Ustawa o zapewnianiu dostępności, </a:t>
            </a:r>
            <a:r>
              <a:rPr lang="pl-PL" sz="1360" u="sng" noProof="0" dirty="0">
                <a:hlinkClick r:id="rId3"/>
              </a:rPr>
              <a:t>Standardy dostępności</a:t>
            </a:r>
            <a:r>
              <a:rPr lang="pl-PL" sz="1360" noProof="0" dirty="0"/>
              <a:t> oraz </a:t>
            </a:r>
            <a:r>
              <a:rPr lang="pl-PL" sz="1360" b="1" noProof="0" dirty="0"/>
              <a:t>EAA i PAD</a:t>
            </a:r>
            <a:r>
              <a:rPr lang="pl-PL" sz="1360" noProof="0" dirty="0"/>
              <a:t>​</a:t>
            </a:r>
          </a:p>
          <a:p>
            <a:pPr fontAlgn="base"/>
            <a:r>
              <a:rPr lang="pl-PL" sz="1360" b="1" noProof="0" dirty="0"/>
              <a:t>Zatrudnienie i jego dostępność</a:t>
            </a:r>
            <a:r>
              <a:rPr lang="pl-PL" sz="1360" noProof="0" dirty="0"/>
              <a:t>: Konstytucja, Konwencja, Ustawa z dnia 26 czerwca 1974 r. Kodeks pracy (</a:t>
            </a:r>
            <a:r>
              <a:rPr lang="pl-PL" sz="1360" noProof="0" dirty="0" err="1"/>
              <a:t>t.j</a:t>
            </a:r>
            <a:r>
              <a:rPr lang="pl-PL" sz="1360" noProof="0" dirty="0"/>
              <a:t>. </a:t>
            </a:r>
            <a:r>
              <a:rPr lang="pl-PL" sz="1360" noProof="0" dirty="0" err="1"/>
              <a:t>DzU</a:t>
            </a:r>
            <a:r>
              <a:rPr lang="pl-PL" sz="1360" noProof="0" dirty="0"/>
              <a:t> z 2025 r. poz. 277 ze zm.), Ustawa z dnia 27 sierpnia 1997 r. o rehabilitacji zawodowej i społecznej oraz zatrudnianiu osób niepełnosprawnych (</a:t>
            </a:r>
            <a:r>
              <a:rPr lang="pl-PL" sz="1360" noProof="0" dirty="0" err="1"/>
              <a:t>t.j</a:t>
            </a:r>
            <a:r>
              <a:rPr lang="pl-PL" sz="1360" noProof="0" dirty="0"/>
              <a:t>. </a:t>
            </a:r>
            <a:r>
              <a:rPr lang="pl-PL" sz="1360" noProof="0" dirty="0" err="1"/>
              <a:t>DzU</a:t>
            </a:r>
            <a:r>
              <a:rPr lang="pl-PL" sz="1360" noProof="0" dirty="0"/>
              <a:t> z 2024 r. poz. 44 ze zm.), Dyrektywa Rady 2000/78/WE z dnia 27 listopada 2000 r. ustanawiająca ogólne warunki ramowe równego traktowania w zakresie zatrudnienia i pracy (</a:t>
            </a:r>
            <a:r>
              <a:rPr lang="pl-PL" sz="1360" noProof="0" dirty="0" err="1"/>
              <a:t>DzU</a:t>
            </a:r>
            <a:r>
              <a:rPr lang="pl-PL" sz="1360" noProof="0" dirty="0"/>
              <a:t> UE L 303)​</a:t>
            </a:r>
          </a:p>
          <a:p>
            <a:pPr fontAlgn="base"/>
            <a:r>
              <a:rPr lang="pl-PL" sz="1360" b="1" noProof="0" dirty="0"/>
              <a:t>Utwory (literackie itp.) i ich dostępność</a:t>
            </a:r>
            <a:r>
              <a:rPr lang="pl-PL" sz="1360" noProof="0" dirty="0"/>
              <a:t>: Konwencja, Ustawa z dnia 4 lutego 1994 r. o prawie autorskich i prawach pokrewnych (</a:t>
            </a:r>
            <a:r>
              <a:rPr lang="pl-PL" sz="1360" noProof="0" dirty="0" err="1"/>
              <a:t>t.j</a:t>
            </a:r>
            <a:r>
              <a:rPr lang="pl-PL" sz="1360" noProof="0" dirty="0"/>
              <a:t>. </a:t>
            </a:r>
            <a:r>
              <a:rPr lang="pl-PL" sz="1360" noProof="0" dirty="0" err="1"/>
              <a:t>DzU</a:t>
            </a:r>
            <a:r>
              <a:rPr lang="pl-PL" sz="1360" noProof="0" dirty="0"/>
              <a:t> z 2025 r. poz. 24) – dozwolony użytek w kontekście osób z niepełnosprawnościami​</a:t>
            </a:r>
          </a:p>
        </p:txBody>
      </p:sp>
    </p:spTree>
    <p:extLst>
      <p:ext uri="{BB962C8B-B14F-4D97-AF65-F5344CB8AC3E}">
        <p14:creationId xmlns:p14="http://schemas.microsoft.com/office/powerpoint/2010/main" val="31629987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>
          <a:extLst>
            <a:ext uri="{FF2B5EF4-FFF2-40B4-BE49-F238E27FC236}">
              <a16:creationId xmlns:a16="http://schemas.microsoft.com/office/drawing/2014/main" id="{384038D3-007F-1EFB-FCCA-1CB555AB1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170b2921e2_0_0">
            <a:extLst>
              <a:ext uri="{FF2B5EF4-FFF2-40B4-BE49-F238E27FC236}">
                <a16:creationId xmlns:a16="http://schemas.microsoft.com/office/drawing/2014/main" id="{251ADC44-C92E-5A98-F0A4-07C4E39C25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-PL" sz="4000" noProof="0" dirty="0"/>
              <a:t>To nie wszystko (3 z 4)</a:t>
            </a:r>
            <a:endParaRPr lang="pl-PL" noProof="0" dirty="0"/>
          </a:p>
        </p:txBody>
      </p:sp>
      <p:sp>
        <p:nvSpPr>
          <p:cNvPr id="204" name="Google Shape;204;g3170b2921e2_0_0">
            <a:extLst>
              <a:ext uri="{FF2B5EF4-FFF2-40B4-BE49-F238E27FC236}">
                <a16:creationId xmlns:a16="http://schemas.microsoft.com/office/drawing/2014/main" id="{28C5E764-8D39-2FA2-0992-547B94FC37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7725" y="1436801"/>
            <a:ext cx="10511272" cy="54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fontAlgn="base"/>
            <a:r>
              <a:rPr lang="pl-PL" sz="1400" b="1" noProof="0" dirty="0"/>
              <a:t>Usługi medialne i ich dostępność</a:t>
            </a:r>
            <a:r>
              <a:rPr lang="pl-PL" sz="1400" noProof="0" dirty="0"/>
              <a:t>: Konwencja, Ustawa z dnia 29 grudnia 1992 ro radiofonii i telewizji (</a:t>
            </a:r>
            <a:r>
              <a:rPr lang="pl-PL" sz="1400" noProof="0" dirty="0" err="1"/>
              <a:t>t.j</a:t>
            </a:r>
            <a:r>
              <a:rPr lang="pl-PL" sz="1400" noProof="0" dirty="0"/>
              <a:t>. </a:t>
            </a:r>
            <a:r>
              <a:rPr lang="pl-PL" sz="1400" noProof="0" dirty="0" err="1"/>
              <a:t>DzU</a:t>
            </a:r>
            <a:r>
              <a:rPr lang="pl-PL" sz="1400" noProof="0" dirty="0"/>
              <a:t> z 2022 r. poz. 1722 ze zm.), Dyrektywa Parlamentu Europejskiego i Rady 2010/13/UE z dnia 10 marca 2010 r. w sprawie koordynacji niektórych przepisów ustawowych, wykonawczych i administracyjnych państw członkowskich dotyczących świadczenia audiowizualnych usług medialnych (Dyrektywa o audiowizualnych usługach medialnych) (</a:t>
            </a:r>
            <a:r>
              <a:rPr lang="pl-PL" sz="1400" noProof="0" dirty="0" err="1"/>
              <a:t>DzU</a:t>
            </a:r>
            <a:r>
              <a:rPr lang="pl-PL" sz="1400" noProof="0" dirty="0"/>
              <a:t> UE L 95 ze zm.), wzmocnienie przez </a:t>
            </a:r>
            <a:r>
              <a:rPr lang="pl-PL" sz="1400" b="1" noProof="0" dirty="0"/>
              <a:t>PAD</a:t>
            </a:r>
            <a:r>
              <a:rPr lang="pl-PL" sz="1400" noProof="0" dirty="0"/>
              <a:t> i </a:t>
            </a:r>
            <a:r>
              <a:rPr lang="pl-PL" sz="1400" b="1" noProof="0" dirty="0"/>
              <a:t>EAA</a:t>
            </a:r>
            <a:r>
              <a:rPr lang="pl-PL" sz="1400" noProof="0" dirty="0"/>
              <a:t>​</a:t>
            </a:r>
          </a:p>
          <a:p>
            <a:pPr fontAlgn="base"/>
            <a:r>
              <a:rPr lang="pl-PL" sz="1400" b="1" noProof="0" dirty="0"/>
              <a:t>Usługi komunikacji elektronicznej, w tym usługi telekomunikacyjne, i ich dostępność</a:t>
            </a:r>
            <a:r>
              <a:rPr lang="pl-PL" sz="1400" noProof="0" dirty="0"/>
              <a:t>: Konwencja, Ustawa z dnia 12 lipca 2024 r. Prawo komunikacji elektronicznej (</a:t>
            </a:r>
            <a:r>
              <a:rPr lang="pl-PL" sz="1400" noProof="0" dirty="0" err="1"/>
              <a:t>DzU</a:t>
            </a:r>
            <a:r>
              <a:rPr lang="pl-PL" sz="1400" noProof="0" dirty="0"/>
              <a:t> poz. 1221 ze zm.) („Prawo komunikacji elektronicznej”) (wcześniej Ustawa Prawo telekomunikacyjne), Dyrektywa Parlamentu Europejskiego i Rady (UE) 2018/1972 z 11 grudnia 2018 r. ustanawiająca Europejski kodeks łączności elektronicznej (</a:t>
            </a:r>
            <a:r>
              <a:rPr lang="pl-PL" sz="1400" noProof="0" dirty="0" err="1"/>
              <a:t>DzU</a:t>
            </a:r>
            <a:r>
              <a:rPr lang="pl-PL" sz="1400" noProof="0" dirty="0"/>
              <a:t> UE L 321 ze zm.), wzmocnienie przez </a:t>
            </a:r>
            <a:r>
              <a:rPr lang="pl-PL" sz="1400" b="1" noProof="0" dirty="0"/>
              <a:t>PAD</a:t>
            </a:r>
            <a:r>
              <a:rPr lang="pl-PL" sz="1400" noProof="0" dirty="0"/>
              <a:t> i </a:t>
            </a:r>
            <a:r>
              <a:rPr lang="pl-PL" sz="1400" b="1" noProof="0" dirty="0"/>
              <a:t>EAA</a:t>
            </a:r>
            <a:r>
              <a:rPr lang="pl-PL" sz="1400" noProof="0" dirty="0"/>
              <a:t>​</a:t>
            </a:r>
          </a:p>
          <a:p>
            <a:pPr fontAlgn="base"/>
            <a:r>
              <a:rPr lang="pl-PL" sz="1400" b="1" noProof="0" dirty="0"/>
              <a:t>Usługi bankowe i finansowe oraz ich dostępność</a:t>
            </a:r>
            <a:r>
              <a:rPr lang="pl-PL" sz="1400" noProof="0" dirty="0"/>
              <a:t>: Konwencja, Ustawa z dnia 29 sierpnia 1997 r. Prawo bankowe (</a:t>
            </a:r>
            <a:r>
              <a:rPr lang="pl-PL" sz="1400" noProof="0" dirty="0" err="1"/>
              <a:t>t.j</a:t>
            </a:r>
            <a:r>
              <a:rPr lang="pl-PL" sz="1400" noProof="0" dirty="0"/>
              <a:t>. </a:t>
            </a:r>
            <a:r>
              <a:rPr lang="pl-PL" sz="1400" noProof="0" dirty="0" err="1"/>
              <a:t>DzU</a:t>
            </a:r>
            <a:r>
              <a:rPr lang="pl-PL" sz="1400" noProof="0" dirty="0"/>
              <a:t> z 2024 r. poz. 1646 ze zm.), Ustawa z dnia 12 maja 2011 r. o kredycie konsumenckim (</a:t>
            </a:r>
            <a:r>
              <a:rPr lang="pl-PL" sz="1400" noProof="0" dirty="0" err="1"/>
              <a:t>t.j</a:t>
            </a:r>
            <a:r>
              <a:rPr lang="pl-PL" sz="1400" noProof="0" dirty="0"/>
              <a:t>. </a:t>
            </a:r>
            <a:r>
              <a:rPr lang="pl-PL" sz="1400" noProof="0" dirty="0" err="1"/>
              <a:t>DzU</a:t>
            </a:r>
            <a:r>
              <a:rPr lang="pl-PL" sz="1400" noProof="0" dirty="0"/>
              <a:t> z 2024 r. poz. 1497 ze zm.), Ustawa z dnia 23 marca 2017 r. o kredycie hipotecznym oraz o nadzorze nad pośrednikami kredytu hipotecznego i agentami (</a:t>
            </a:r>
            <a:r>
              <a:rPr lang="pl-PL" sz="1400" noProof="0" dirty="0" err="1"/>
              <a:t>t.j</a:t>
            </a:r>
            <a:r>
              <a:rPr lang="pl-PL" sz="1400" noProof="0" dirty="0"/>
              <a:t>. </a:t>
            </a:r>
            <a:r>
              <a:rPr lang="pl-PL" sz="1400" noProof="0" dirty="0" err="1"/>
              <a:t>DzU</a:t>
            </a:r>
            <a:r>
              <a:rPr lang="pl-PL" sz="1400" noProof="0" dirty="0"/>
              <a:t> z 2025 r. poz. 720), Ustawa z dnia 29 lipca 2005 r. o obrocie instrumentami finansowymi (</a:t>
            </a:r>
            <a:r>
              <a:rPr lang="pl-PL" sz="1400" noProof="0" dirty="0" err="1"/>
              <a:t>t.j</a:t>
            </a:r>
            <a:r>
              <a:rPr lang="pl-PL" sz="1400" noProof="0" dirty="0"/>
              <a:t>. </a:t>
            </a:r>
            <a:r>
              <a:rPr lang="pl-PL" sz="1400" noProof="0" dirty="0" err="1"/>
              <a:t>DzU</a:t>
            </a:r>
            <a:r>
              <a:rPr lang="pl-PL" sz="1400" noProof="0" dirty="0"/>
              <a:t> z 2024 r. poz. 722 ze zm.), Ustawa z dnia 19 sierpnia 2011 r. o usługach płatniczych (</a:t>
            </a:r>
            <a:r>
              <a:rPr lang="pl-PL" sz="1400" noProof="0" dirty="0" err="1"/>
              <a:t>t.j</a:t>
            </a:r>
            <a:r>
              <a:rPr lang="pl-PL" sz="1400" noProof="0" dirty="0"/>
              <a:t>. </a:t>
            </a:r>
            <a:r>
              <a:rPr lang="pl-PL" sz="1400" noProof="0" dirty="0" err="1"/>
              <a:t>DzU</a:t>
            </a:r>
            <a:r>
              <a:rPr lang="pl-PL" sz="1400" noProof="0" dirty="0"/>
              <a:t> z 2025 r. poz. 611), wzmocnienie przez </a:t>
            </a:r>
            <a:r>
              <a:rPr lang="pl-PL" sz="1400" b="1" noProof="0" dirty="0"/>
              <a:t>PAD i EAA</a:t>
            </a:r>
            <a:endParaRPr lang="pl-PL" sz="1400" noProof="0" dirty="0"/>
          </a:p>
          <a:p>
            <a:pPr fontAlgn="base"/>
            <a:endParaRPr lang="pl-PL" noProof="0" dirty="0"/>
          </a:p>
          <a:p>
            <a:pPr indent="-361950">
              <a:spcBef>
                <a:spcPts val="0"/>
              </a:spcBef>
              <a:buSzPts val="2100"/>
            </a:pPr>
            <a:endParaRPr lang="pl-PL" sz="2100" u="sng" noProof="0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7829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>
          <a:extLst>
            <a:ext uri="{FF2B5EF4-FFF2-40B4-BE49-F238E27FC236}">
              <a16:creationId xmlns:a16="http://schemas.microsoft.com/office/drawing/2014/main" id="{13CFCF68-2A29-0AD0-B9AB-79570FCA1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170b2921e2_0_0">
            <a:extLst>
              <a:ext uri="{FF2B5EF4-FFF2-40B4-BE49-F238E27FC236}">
                <a16:creationId xmlns:a16="http://schemas.microsoft.com/office/drawing/2014/main" id="{5D4FB65F-2BED-4D9F-0686-7718D454F7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-PL" sz="4000" noProof="0" dirty="0"/>
              <a:t>To nie wszystko (4 z 4)</a:t>
            </a:r>
            <a:endParaRPr lang="pl-PL" noProof="0" dirty="0"/>
          </a:p>
        </p:txBody>
      </p:sp>
      <p:sp>
        <p:nvSpPr>
          <p:cNvPr id="204" name="Google Shape;204;g3170b2921e2_0_0">
            <a:extLst>
              <a:ext uri="{FF2B5EF4-FFF2-40B4-BE49-F238E27FC236}">
                <a16:creationId xmlns:a16="http://schemas.microsoft.com/office/drawing/2014/main" id="{315E0781-69D7-DFA1-A2CC-A6B16909567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7725" y="1436801"/>
            <a:ext cx="10511272" cy="54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fontAlgn="base"/>
            <a:r>
              <a:rPr lang="pl-PL" sz="1600" b="1" noProof="0" dirty="0"/>
              <a:t>Transport lotniczy i jego dostępność</a:t>
            </a:r>
            <a:r>
              <a:rPr lang="pl-PL" sz="1600" noProof="0" dirty="0"/>
              <a:t>: Ustawa z dnia 3 lipca 2002 r. Prawo lotnicze (</a:t>
            </a:r>
            <a:r>
              <a:rPr lang="pl-PL" sz="1600" noProof="0" dirty="0" err="1"/>
              <a:t>t.j</a:t>
            </a:r>
            <a:r>
              <a:rPr lang="pl-PL" sz="1600" noProof="0" dirty="0"/>
              <a:t>. </a:t>
            </a:r>
            <a:r>
              <a:rPr lang="pl-PL" sz="1600" noProof="0" dirty="0" err="1"/>
              <a:t>DzU</a:t>
            </a:r>
            <a:r>
              <a:rPr lang="pl-PL" sz="1600" noProof="0" dirty="0"/>
              <a:t> z 2023 r. poz. 2110 ze zm.), Rozporządzenie (WE) nr 261/2004 Parlamentu Europejskiego i Rady z dnia 11 lutego 2004 r. ustanawiające wspólne zasady odszkodowania i pomocy dla pasażerów w przypadku odmowy przyjęcia na pokład albo odwołania lub dużego opóźnienia lotów, uchylające Rozporządzenie (EWG) nr 295/91 (</a:t>
            </a:r>
            <a:r>
              <a:rPr lang="pl-PL" sz="1600" noProof="0" dirty="0" err="1"/>
              <a:t>DzU</a:t>
            </a:r>
            <a:r>
              <a:rPr lang="pl-PL" sz="1600" noProof="0" dirty="0"/>
              <a:t> UE L 46) oraz Rozporządzenie (WE) nr 1107/2006 Parlamentu Europejskiego i Rady z dnia 5 lipca 2006 r. w sprawie praw osób niepełnosprawnych oraz osób o ograniczonej sprawności ruchowej podróżujących drogą lotniczą (</a:t>
            </a:r>
            <a:r>
              <a:rPr lang="pl-PL" sz="1600" noProof="0" dirty="0" err="1"/>
              <a:t>DzU</a:t>
            </a:r>
            <a:r>
              <a:rPr lang="pl-PL" sz="1600" noProof="0" dirty="0"/>
              <a:t> UE L 204)​</a:t>
            </a:r>
          </a:p>
          <a:p>
            <a:pPr fontAlgn="base"/>
            <a:r>
              <a:rPr lang="pl-PL" sz="1600" b="1" noProof="0" dirty="0"/>
              <a:t>Transport morski i jego dostępność</a:t>
            </a:r>
            <a:r>
              <a:rPr lang="pl-PL" sz="1600" noProof="0" dirty="0"/>
              <a:t>: Ustawa z dnia 18 września 2001 r. Kodeks morski (</a:t>
            </a:r>
            <a:r>
              <a:rPr lang="pl-PL" sz="1600" noProof="0" dirty="0" err="1"/>
              <a:t>t.j</a:t>
            </a:r>
            <a:r>
              <a:rPr lang="pl-PL" sz="1600" noProof="0" dirty="0"/>
              <a:t>.  </a:t>
            </a:r>
            <a:r>
              <a:rPr lang="pl-PL" sz="1600" noProof="0" dirty="0" err="1"/>
              <a:t>DzU</a:t>
            </a:r>
            <a:r>
              <a:rPr lang="pl-PL" sz="1600" noProof="0" dirty="0"/>
              <a:t> z 2023 r. poz. 1309), Rozporządzenie Parlamentu Europejskiego i Rady (UE) nr 1177/2010 z dnia 24 listopada 2010 r. o prawach pasażerów podróżujących drogą morską i drogą wodną śródlądową oraz zmieniające rozporządzenie (WE) nr 2006/2004 (</a:t>
            </a:r>
            <a:r>
              <a:rPr lang="pl-PL" sz="1600" noProof="0" dirty="0" err="1"/>
              <a:t>DzU</a:t>
            </a:r>
            <a:r>
              <a:rPr lang="pl-PL" sz="1600" noProof="0" dirty="0"/>
              <a:t> UE L 334)​</a:t>
            </a:r>
          </a:p>
          <a:p>
            <a:pPr fontAlgn="base"/>
            <a:r>
              <a:rPr lang="pl-PL" sz="1600" b="1" noProof="0" dirty="0"/>
              <a:t>Dostępność usług towarzyszących usługom transportowym</a:t>
            </a:r>
            <a:r>
              <a:rPr lang="pl-PL" sz="1600" noProof="0" dirty="0"/>
              <a:t>: </a:t>
            </a:r>
            <a:r>
              <a:rPr lang="pl-PL" sz="1600" b="1" noProof="0" dirty="0"/>
              <a:t>PAD</a:t>
            </a:r>
            <a:r>
              <a:rPr lang="pl-PL" sz="1600" noProof="0" dirty="0"/>
              <a:t> i </a:t>
            </a:r>
            <a:r>
              <a:rPr lang="pl-PL" sz="1600" b="1" noProof="0" dirty="0"/>
              <a:t>EAA</a:t>
            </a:r>
            <a:endParaRPr lang="pl-PL" sz="1600" noProof="0" dirty="0"/>
          </a:p>
          <a:p>
            <a:pPr fontAlgn="base"/>
            <a:endParaRPr lang="pl-PL" noProof="0" dirty="0"/>
          </a:p>
          <a:p>
            <a:pPr indent="-361950">
              <a:spcBef>
                <a:spcPts val="0"/>
              </a:spcBef>
              <a:buSzPts val="2100"/>
            </a:pPr>
            <a:endParaRPr lang="pl-PL" sz="2100" u="sng" noProof="0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8822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89">
          <a:extLst>
            <a:ext uri="{FF2B5EF4-FFF2-40B4-BE49-F238E27FC236}">
              <a16:creationId xmlns:a16="http://schemas.microsoft.com/office/drawing/2014/main" id="{1E4FD89B-D1FD-B3A8-5687-909254F7A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18c010dcb6_0_24">
            <a:extLst>
              <a:ext uri="{FF2B5EF4-FFF2-40B4-BE49-F238E27FC236}">
                <a16:creationId xmlns:a16="http://schemas.microsoft.com/office/drawing/2014/main" id="{D0B25B32-7E1B-F873-654C-2F1A080D70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5" y="10574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3600"/>
              <a:buFont typeface="Trebuchet MS"/>
              <a:buNone/>
            </a:pPr>
            <a:r>
              <a:rPr lang="pl-PL" noProof="0" dirty="0"/>
              <a:t>Godność</a:t>
            </a:r>
            <a:br>
              <a:rPr lang="pl-PL" noProof="0" dirty="0"/>
            </a:br>
            <a:r>
              <a:rPr lang="pl-PL" noProof="0" dirty="0"/>
              <a:t>Konstytucja RP</a:t>
            </a:r>
          </a:p>
        </p:txBody>
      </p:sp>
      <p:sp>
        <p:nvSpPr>
          <p:cNvPr id="191" name="Google Shape;191;g318c010dcb6_0_24">
            <a:extLst>
              <a:ext uri="{FF2B5EF4-FFF2-40B4-BE49-F238E27FC236}">
                <a16:creationId xmlns:a16="http://schemas.microsoft.com/office/drawing/2014/main" id="{122CCA3B-91B6-810C-6AB0-1388C25C46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0000" marR="0" lvl="0" indent="-447799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B2126C"/>
              </a:buClr>
              <a:buSzPts val="2800"/>
              <a:buFont typeface="Verdana"/>
              <a:buChar char="►"/>
              <a:tabLst/>
              <a:defRPr/>
            </a:pPr>
            <a:r>
              <a:rPr lang="pl-PL" sz="2800" b="1" noProof="0" dirty="0"/>
              <a:t>Art. 30. </a:t>
            </a:r>
            <a:r>
              <a:rPr lang="pl-PL" sz="2800" noProof="0" dirty="0"/>
              <a:t>Przyrodzona i niezbywalna godność człowieka stanowi źródło wolności i praw człowieka i obywatela. Jest ona nienaruszalna, a jej poszanowanie i ochrona jest obowiązkiem władz publicznych.</a:t>
            </a:r>
          </a:p>
        </p:txBody>
      </p:sp>
    </p:spTree>
    <p:extLst>
      <p:ext uri="{BB962C8B-B14F-4D97-AF65-F5344CB8AC3E}">
        <p14:creationId xmlns:p14="http://schemas.microsoft.com/office/powerpoint/2010/main" val="2097033931"/>
      </p:ext>
    </p:extLst>
  </p:cSld>
  <p:clrMapOvr>
    <a:masterClrMapping/>
  </p:clrMapOvr>
  <p:transition spd="slow">
    <p:push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89">
          <a:extLst>
            <a:ext uri="{FF2B5EF4-FFF2-40B4-BE49-F238E27FC236}">
              <a16:creationId xmlns:a16="http://schemas.microsoft.com/office/drawing/2014/main" id="{636B4E94-EBA8-3520-1742-EE6BA6729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18c010dcb6_0_24">
            <a:extLst>
              <a:ext uri="{FF2B5EF4-FFF2-40B4-BE49-F238E27FC236}">
                <a16:creationId xmlns:a16="http://schemas.microsoft.com/office/drawing/2014/main" id="{C174EB1E-8D42-59E6-AC0C-5197BB7B93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5" y="10574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3600"/>
              <a:buFont typeface="Trebuchet MS"/>
              <a:buNone/>
            </a:pPr>
            <a:r>
              <a:rPr lang="pl-PL" noProof="0" dirty="0"/>
              <a:t>Godność</a:t>
            </a:r>
            <a:br>
              <a:rPr lang="pl-PL" noProof="0" dirty="0"/>
            </a:br>
            <a:r>
              <a:rPr lang="pl-PL" noProof="0" dirty="0"/>
              <a:t>Traktat o Unii Europejskiej</a:t>
            </a:r>
          </a:p>
        </p:txBody>
      </p:sp>
      <p:sp>
        <p:nvSpPr>
          <p:cNvPr id="191" name="Google Shape;191;g318c010dcb6_0_24">
            <a:extLst>
              <a:ext uri="{FF2B5EF4-FFF2-40B4-BE49-F238E27FC236}">
                <a16:creationId xmlns:a16="http://schemas.microsoft.com/office/drawing/2014/main" id="{BB5CD7A7-43F3-8B3D-9437-7B1E057659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355600">
              <a:buSzPts val="2000"/>
            </a:pPr>
            <a:r>
              <a:rPr lang="pl-PL" sz="2500" b="1" noProof="0" dirty="0"/>
              <a:t>Traktat o Unii Europejskiej </a:t>
            </a:r>
            <a:r>
              <a:rPr lang="pl-PL" sz="2500" b="1" noProof="0" dirty="0" err="1"/>
              <a:t>Maastricht</a:t>
            </a:r>
            <a:r>
              <a:rPr lang="pl-PL" sz="2500" b="1" noProof="0" dirty="0"/>
              <a:t> z 2.7.1992 (Dz.</a:t>
            </a:r>
            <a:r>
              <a:rPr lang="pl-PL" sz="2500" noProof="0" dirty="0"/>
              <a:t> </a:t>
            </a:r>
            <a:r>
              <a:rPr lang="pl-PL" sz="2500" b="1" noProof="0" dirty="0"/>
              <a:t>U. z 2004 r. Nr 90, poz. 864/30 z </a:t>
            </a:r>
            <a:r>
              <a:rPr lang="pl-PL" sz="2500" b="1" noProof="0" dirty="0" err="1"/>
              <a:t>późn</a:t>
            </a:r>
            <a:r>
              <a:rPr lang="pl-PL" sz="2500" b="1" noProof="0" dirty="0"/>
              <a:t>. zm.) </a:t>
            </a:r>
          </a:p>
          <a:p>
            <a:pPr lvl="0" indent="-355600">
              <a:buSzPts val="2000"/>
            </a:pPr>
            <a:r>
              <a:rPr lang="pl-PL" sz="2500" noProof="0" dirty="0"/>
              <a:t>Wyznacza fundamenty prawne i polityczne oraz wartości, na jakich opiera się Unia Europejska – „Konstytucja UE”</a:t>
            </a:r>
          </a:p>
          <a:p>
            <a:pPr lvl="0" indent="-355600">
              <a:buSzPts val="2000"/>
            </a:pPr>
            <a:r>
              <a:rPr lang="pl-PL" sz="2500" b="1" noProof="0" dirty="0"/>
              <a:t>Art. 2.</a:t>
            </a:r>
            <a:r>
              <a:rPr lang="pl-PL" sz="2500" noProof="0" dirty="0"/>
              <a:t> Unia opiera się na wartościach </a:t>
            </a:r>
            <a:r>
              <a:rPr lang="pl-PL" sz="2500" b="1" noProof="0" dirty="0"/>
              <a:t>poszanowania godności</a:t>
            </a:r>
            <a:r>
              <a:rPr lang="pl-PL" sz="2500" noProof="0" dirty="0"/>
              <a:t> </a:t>
            </a:r>
            <a:r>
              <a:rPr lang="pl-PL" sz="2500" b="1" noProof="0" dirty="0"/>
              <a:t>osoby ludzkiej</a:t>
            </a:r>
            <a:r>
              <a:rPr lang="pl-PL" sz="2500" noProof="0" dirty="0"/>
              <a:t>, wolności, demokracji, równości, państwa prawnego, jak również </a:t>
            </a:r>
            <a:r>
              <a:rPr lang="pl-PL" sz="2500" b="1" noProof="0" dirty="0"/>
              <a:t>poszanowania praw człowieka</a:t>
            </a:r>
            <a:r>
              <a:rPr lang="pl-PL" sz="2500" noProof="0" dirty="0"/>
              <a:t>, w tym praw osób należących do</a:t>
            </a:r>
            <a:r>
              <a:rPr lang="pl-PL" sz="2500" b="1" noProof="0" dirty="0"/>
              <a:t> </a:t>
            </a:r>
            <a:r>
              <a:rPr lang="pl-PL" sz="2500" noProof="0" dirty="0"/>
              <a:t>mniejszości. (…)</a:t>
            </a:r>
          </a:p>
        </p:txBody>
      </p:sp>
    </p:spTree>
    <p:extLst>
      <p:ext uri="{BB962C8B-B14F-4D97-AF65-F5344CB8AC3E}">
        <p14:creationId xmlns:p14="http://schemas.microsoft.com/office/powerpoint/2010/main" val="3227211992"/>
      </p:ext>
    </p:extLst>
  </p:cSld>
  <p:clrMapOvr>
    <a:masterClrMapping/>
  </p:clrMapOvr>
  <p:transition spd="slow">
    <p:push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89">
          <a:extLst>
            <a:ext uri="{FF2B5EF4-FFF2-40B4-BE49-F238E27FC236}">
              <a16:creationId xmlns:a16="http://schemas.microsoft.com/office/drawing/2014/main" id="{F9D70BE6-F684-573D-CA83-D0F72909B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18c010dcb6_0_24">
            <a:extLst>
              <a:ext uri="{FF2B5EF4-FFF2-40B4-BE49-F238E27FC236}">
                <a16:creationId xmlns:a16="http://schemas.microsoft.com/office/drawing/2014/main" id="{3F1C3E17-D720-8600-6FC0-2048AF457F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4" y="105740"/>
            <a:ext cx="11240115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3600"/>
              <a:buFont typeface="Trebuchet MS"/>
              <a:buNone/>
            </a:pPr>
            <a:r>
              <a:rPr lang="pl-PL" noProof="0" dirty="0"/>
              <a:t>Godność</a:t>
            </a:r>
            <a:br>
              <a:rPr lang="pl-PL" noProof="0" dirty="0"/>
            </a:br>
            <a:r>
              <a:rPr lang="pl-PL" noProof="0" dirty="0"/>
              <a:t>Karta praw podstawowych UE</a:t>
            </a:r>
          </a:p>
        </p:txBody>
      </p:sp>
      <p:sp>
        <p:nvSpPr>
          <p:cNvPr id="191" name="Google Shape;191;g318c010dcb6_0_24">
            <a:extLst>
              <a:ext uri="{FF2B5EF4-FFF2-40B4-BE49-F238E27FC236}">
                <a16:creationId xmlns:a16="http://schemas.microsoft.com/office/drawing/2014/main" id="{FD480E3D-25E8-8CCB-64F2-D26E659266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2" y="1436697"/>
            <a:ext cx="10640907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342900">
              <a:buSzPts val="1800"/>
              <a:defRPr/>
            </a:pPr>
            <a:r>
              <a:rPr kumimoji="0" lang="pl-PL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  <a:t>Karta praw podstawowych Unii Europejskiej (Dz.</a:t>
            </a:r>
            <a:r>
              <a:rPr lang="pl-PL" sz="2800" noProof="0" dirty="0"/>
              <a:t> </a:t>
            </a:r>
            <a:r>
              <a:rPr kumimoji="0" lang="pl-PL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  <a:t>U. UE. C. z 2007 r. Nr 303, str. 1 z </a:t>
            </a:r>
            <a:r>
              <a:rPr kumimoji="0" lang="pl-PL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  <a:t>późn</a:t>
            </a:r>
            <a:r>
              <a:rPr kumimoji="0" lang="pl-PL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  <a:t>. zm.)</a:t>
            </a:r>
            <a:endParaRPr kumimoji="0" lang="pl-PL" sz="2800" b="1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highlight>
                <a:srgbClr val="FFFFFF"/>
              </a:highlight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B2126C"/>
              </a:buClr>
              <a:buSzPts val="1800"/>
              <a:buFont typeface="Verdana"/>
              <a:buChar char="►"/>
              <a:tabLst/>
              <a:defRPr/>
            </a:pPr>
            <a:r>
              <a:rPr kumimoji="0" lang="pl-PL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  <a:t>Godność człowieka – na niej opierają się wszystkie prawa podstawowe</a:t>
            </a:r>
          </a:p>
          <a:p>
            <a:pPr marL="45720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B2126C"/>
              </a:buClr>
              <a:buSzPts val="1920"/>
              <a:buFont typeface="Verdana"/>
              <a:buNone/>
              <a:tabLst/>
              <a:defRPr/>
            </a:pPr>
            <a:r>
              <a:rPr kumimoji="0" lang="pl-PL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  <a:t>Art. 1.</a:t>
            </a:r>
            <a:r>
              <a:rPr kumimoji="0" lang="pl-PL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  <a:t> Godność człowieka jest nienaruszalna. </a:t>
            </a:r>
            <a:br>
              <a:rPr kumimoji="0" lang="pl-PL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</a:br>
            <a:r>
              <a:rPr kumimoji="0" lang="pl-PL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  <a:sym typeface="Verdana"/>
              </a:rPr>
              <a:t>Musi być szanowana i chroniona.</a:t>
            </a:r>
          </a:p>
        </p:txBody>
      </p:sp>
    </p:spTree>
    <p:extLst>
      <p:ext uri="{BB962C8B-B14F-4D97-AF65-F5344CB8AC3E}">
        <p14:creationId xmlns:p14="http://schemas.microsoft.com/office/powerpoint/2010/main" val="1615172931"/>
      </p:ext>
    </p:extLst>
  </p:cSld>
  <p:clrMapOvr>
    <a:masterClrMapping/>
  </p:clrMapOvr>
  <p:transition spd="slow">
    <p:push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89">
          <a:extLst>
            <a:ext uri="{FF2B5EF4-FFF2-40B4-BE49-F238E27FC236}">
              <a16:creationId xmlns:a16="http://schemas.microsoft.com/office/drawing/2014/main" id="{11A51780-DD10-BB34-31AC-27C8CD618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18c010dcb6_0_24">
            <a:extLst>
              <a:ext uri="{FF2B5EF4-FFF2-40B4-BE49-F238E27FC236}">
                <a16:creationId xmlns:a16="http://schemas.microsoft.com/office/drawing/2014/main" id="{AF7B7F37-626A-562B-46E7-AE2A4F27DE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4" y="105740"/>
            <a:ext cx="11504276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3600"/>
              <a:buFont typeface="Trebuchet MS"/>
              <a:buNone/>
            </a:pPr>
            <a:r>
              <a:rPr lang="pl-PL" noProof="0" dirty="0"/>
              <a:t>Godność i inne zasady</a:t>
            </a:r>
            <a:br>
              <a:rPr lang="pl-PL" noProof="0" dirty="0"/>
            </a:br>
            <a:r>
              <a:rPr lang="pl-PL" sz="2900" noProof="0" dirty="0"/>
              <a:t>Konwencja o prawach osób z niepełnosprawnościami</a:t>
            </a:r>
          </a:p>
        </p:txBody>
      </p:sp>
      <p:sp>
        <p:nvSpPr>
          <p:cNvPr id="191" name="Google Shape;191;g318c010dcb6_0_24">
            <a:extLst>
              <a:ext uri="{FF2B5EF4-FFF2-40B4-BE49-F238E27FC236}">
                <a16:creationId xmlns:a16="http://schemas.microsoft.com/office/drawing/2014/main" id="{B0E46E7D-BA81-6458-BBFA-A6F58DDF0F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60000"/>
              </a:lnSpc>
              <a:spcBef>
                <a:spcPts val="0"/>
              </a:spcBef>
              <a:buSzPts val="1440"/>
              <a:buNone/>
            </a:pPr>
            <a:r>
              <a:rPr lang="pl-PL" sz="2600" noProof="0" dirty="0"/>
              <a:t>Zasady wynikające z Konwencji (art. 3) to przede wszystkim:</a:t>
            </a:r>
          </a:p>
          <a:p>
            <a:pPr marL="630000" lvl="0" indent="-447799">
              <a:buSzPts val="2800"/>
            </a:pPr>
            <a:r>
              <a:rPr lang="pl-PL" sz="2600" noProof="0" dirty="0"/>
              <a:t>Poszanowanie przyrodzonej </a:t>
            </a:r>
            <a:r>
              <a:rPr lang="pl-PL" sz="2600" b="1" noProof="0" dirty="0"/>
              <a:t>godności</a:t>
            </a:r>
            <a:r>
              <a:rPr lang="pl-PL" sz="2600" noProof="0" dirty="0"/>
              <a:t>, autonomii, </a:t>
            </a:r>
            <a:r>
              <a:rPr lang="pl-PL" sz="2600" b="1" noProof="0" dirty="0"/>
              <a:t>swobody dokonywania wyborów,</a:t>
            </a:r>
            <a:r>
              <a:rPr lang="pl-PL" sz="2600" noProof="0" dirty="0"/>
              <a:t> </a:t>
            </a:r>
            <a:r>
              <a:rPr lang="pl-PL" sz="2600" b="1" noProof="0" dirty="0"/>
              <a:t>niezależności</a:t>
            </a:r>
          </a:p>
          <a:p>
            <a:pPr marL="630000" lvl="0" indent="-447799">
              <a:buSzPts val="2800"/>
            </a:pPr>
            <a:r>
              <a:rPr lang="pl-PL" sz="2600" noProof="0" dirty="0">
                <a:solidFill>
                  <a:schemeClr val="tx1"/>
                </a:solidFill>
              </a:rPr>
              <a:t>Niedyskryminacja</a:t>
            </a:r>
          </a:p>
          <a:p>
            <a:pPr marL="630000" lvl="0" indent="-447799">
              <a:buSzPts val="2800"/>
            </a:pPr>
            <a:r>
              <a:rPr lang="pl-PL" sz="2600" noProof="0" dirty="0">
                <a:solidFill>
                  <a:schemeClr val="tx1"/>
                </a:solidFill>
              </a:rPr>
              <a:t>Dostępność (= niedyskryminacja)</a:t>
            </a:r>
          </a:p>
          <a:p>
            <a:pPr marL="630000" lvl="0" indent="-447799">
              <a:buSzPts val="2800"/>
            </a:pPr>
            <a:r>
              <a:rPr lang="pl-PL" sz="2600" noProof="0" dirty="0">
                <a:solidFill>
                  <a:schemeClr val="tx1"/>
                </a:solidFill>
              </a:rPr>
              <a:t>Włączanie </a:t>
            </a:r>
          </a:p>
          <a:p>
            <a:pPr marL="630000" lvl="0" indent="-447799">
              <a:buSzPts val="2800"/>
            </a:pPr>
            <a:r>
              <a:rPr lang="pl-PL" sz="2600" noProof="0" dirty="0">
                <a:solidFill>
                  <a:schemeClr val="tx1"/>
                </a:solidFill>
              </a:rPr>
              <a:t>Równość szans (= wyrównywanie szans)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3D24407-402D-2A3A-606C-EF5629C9D580}"/>
              </a:ext>
            </a:extLst>
          </p:cNvPr>
          <p:cNvSpPr txBox="1"/>
          <p:nvPr/>
        </p:nvSpPr>
        <p:spPr>
          <a:xfrm>
            <a:off x="3048000" y="3071912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noProof="0" dirty="0"/>
              <a:t> 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495647932"/>
      </p:ext>
    </p:extLst>
  </p:cSld>
  <p:clrMapOvr>
    <a:masterClrMapping/>
  </p:clrMapOvr>
  <p:transition spd="slow">
    <p:push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89">
          <a:extLst>
            <a:ext uri="{FF2B5EF4-FFF2-40B4-BE49-F238E27FC236}">
              <a16:creationId xmlns:a16="http://schemas.microsoft.com/office/drawing/2014/main" id="{ADEAABAC-BC9F-426A-A7ED-AF7CAA7A6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18c010dcb6_0_24">
            <a:extLst>
              <a:ext uri="{FF2B5EF4-FFF2-40B4-BE49-F238E27FC236}">
                <a16:creationId xmlns:a16="http://schemas.microsoft.com/office/drawing/2014/main" id="{D0C03E56-CBCB-7882-8E80-57BD2B219D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4" y="105740"/>
            <a:ext cx="11504276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3600"/>
              <a:buFont typeface="Trebuchet MS"/>
              <a:buNone/>
            </a:pPr>
            <a:r>
              <a:rPr lang="pl-PL" noProof="0" dirty="0"/>
              <a:t>Poszanowanie praw człowieka</a:t>
            </a:r>
            <a:br>
              <a:rPr lang="pl-PL" noProof="0" dirty="0"/>
            </a:br>
            <a:r>
              <a:rPr lang="pl-PL" noProof="0" dirty="0"/>
              <a:t>Prawo o szkolnictwie wyższym i nauce</a:t>
            </a:r>
          </a:p>
        </p:txBody>
      </p:sp>
      <p:sp>
        <p:nvSpPr>
          <p:cNvPr id="191" name="Google Shape;191;g318c010dcb6_0_24">
            <a:extLst>
              <a:ext uri="{FF2B5EF4-FFF2-40B4-BE49-F238E27FC236}">
                <a16:creationId xmlns:a16="http://schemas.microsoft.com/office/drawing/2014/main" id="{895F8165-B0B4-8409-26FA-99EDA2DA92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356870">
              <a:buSzPts val="2020"/>
            </a:pPr>
            <a:r>
              <a:rPr lang="pl-PL" sz="2800" b="1" noProof="0" dirty="0"/>
              <a:t>Art. 11 (Podstawowe zadania Uczelni) </a:t>
            </a:r>
            <a:endParaRPr lang="pl-PL" sz="2800" noProof="0" dirty="0"/>
          </a:p>
          <a:p>
            <a:pPr lvl="0" indent="-356870">
              <a:buSzPts val="2020"/>
            </a:pPr>
            <a:r>
              <a:rPr lang="pl-PL" sz="2800" b="1" noProof="0" dirty="0"/>
              <a:t>1. Podstawowymi zadaniami uczelni są:</a:t>
            </a:r>
            <a:endParaRPr lang="pl-PL" sz="2800" noProof="0" dirty="0"/>
          </a:p>
          <a:p>
            <a:pPr lvl="0" indent="0">
              <a:buSzPts val="1440"/>
              <a:buNone/>
            </a:pPr>
            <a:r>
              <a:rPr lang="pl-PL" sz="2800" noProof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(…)</a:t>
            </a:r>
          </a:p>
          <a:p>
            <a:pPr lvl="0" indent="0">
              <a:buSzPts val="1440"/>
              <a:buNone/>
            </a:pPr>
            <a:r>
              <a:rPr lang="pl-PL" sz="2800" noProof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7) wychowywanie studentów w poczuciu odpowiedzialności za państwo polskie, tradycję narodową, umacnianie zasad demokracji i </a:t>
            </a:r>
            <a:r>
              <a:rPr lang="pl-PL" sz="2800" b="1" noProof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poszanowanie praw człowieka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DD37891-DE37-EF53-D75C-B1421FC80B0E}"/>
              </a:ext>
            </a:extLst>
          </p:cNvPr>
          <p:cNvSpPr txBox="1"/>
          <p:nvPr/>
        </p:nvSpPr>
        <p:spPr>
          <a:xfrm>
            <a:off x="3048000" y="3071912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noProof="0" dirty="0"/>
              <a:t> 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2761692178"/>
      </p:ext>
    </p:extLst>
  </p:cSld>
  <p:clrMapOvr>
    <a:masterClrMapping/>
  </p:clrMapOvr>
  <p:transition spd="slow">
    <p:push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18c010dcb6_0_498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EA3C9E"/>
              </a:buClr>
            </a:pPr>
            <a:r>
              <a:rPr lang="pl-PL" noProof="0" dirty="0"/>
              <a:t>Równość i zakaz dyskryminacji</a:t>
            </a:r>
            <a:br>
              <a:rPr lang="pl-PL" noProof="0" dirty="0"/>
            </a:br>
            <a:r>
              <a:rPr lang="pl-PL" noProof="0" dirty="0"/>
              <a:t>Konstytucja RP</a:t>
            </a:r>
          </a:p>
        </p:txBody>
      </p:sp>
      <p:sp>
        <p:nvSpPr>
          <p:cNvPr id="198" name="Google Shape;198;g318c010dcb6_0_498"/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0000" lvl="0" indent="-44144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700"/>
              <a:buChar char="►"/>
            </a:pPr>
            <a:r>
              <a:rPr lang="pl-PL" sz="2800" b="1" noProof="0" dirty="0"/>
              <a:t>Art. 32.</a:t>
            </a:r>
            <a:r>
              <a:rPr lang="pl-PL" sz="2800" noProof="0" dirty="0"/>
              <a:t> 1. Wszyscy są wobec prawa równi. Wszyscy mają prawo do równego traktowania przez władze publiczne.</a:t>
            </a:r>
          </a:p>
          <a:p>
            <a:pPr marL="630000" lvl="0" indent="-44144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700"/>
              <a:buChar char="►"/>
            </a:pPr>
            <a:r>
              <a:rPr lang="pl-PL" sz="2800" noProof="0" dirty="0"/>
              <a:t>2. Nikt nie może być dyskryminowany w życiu politycznym, społecznym lub gospodarczym z jakiejkolwiek przyczyny.</a:t>
            </a:r>
          </a:p>
        </p:txBody>
      </p:sp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>
          <a:extLst>
            <a:ext uri="{FF2B5EF4-FFF2-40B4-BE49-F238E27FC236}">
              <a16:creationId xmlns:a16="http://schemas.microsoft.com/office/drawing/2014/main" id="{2D7E2101-AAB3-3F56-1246-BB4C72340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166ab540ef_0_6">
            <a:extLst>
              <a:ext uri="{FF2B5EF4-FFF2-40B4-BE49-F238E27FC236}">
                <a16:creationId xmlns:a16="http://schemas.microsoft.com/office/drawing/2014/main" id="{E5D8D8AC-7593-2E0E-7025-4F9EDFF421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240"/>
              <a:buNone/>
            </a:pPr>
            <a:r>
              <a:rPr lang="pl-PL" sz="3300" noProof="0" dirty="0"/>
              <a:t>Czy te osoby mogłyby studiować lub pracować w Uczelni? (2 z 6)</a:t>
            </a:r>
          </a:p>
        </p:txBody>
      </p:sp>
      <p:sp>
        <p:nvSpPr>
          <p:cNvPr id="170" name="Google Shape;170;g3166ab540ef_0_6">
            <a:extLst>
              <a:ext uri="{FF2B5EF4-FFF2-40B4-BE49-F238E27FC236}">
                <a16:creationId xmlns:a16="http://schemas.microsoft.com/office/drawing/2014/main" id="{BF39AAC7-DB60-C138-40C0-C0E4D698CB3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72160" y="1930400"/>
            <a:ext cx="6499421" cy="4553204"/>
          </a:xfrm>
        </p:spPr>
        <p:txBody>
          <a:bodyPr spcFirstLastPara="1" lIns="91425" tIns="45700" rIns="91425" bIns="45700" anchor="t" anchorCtr="0">
            <a:normAutofit fontScale="85000" lnSpcReduction="20000"/>
          </a:bodyPr>
          <a:lstStyle/>
          <a:p>
            <a:pPr indent="-393700">
              <a:lnSpc>
                <a:spcPct val="160000"/>
              </a:lnSpc>
              <a:spcBef>
                <a:spcPts val="600"/>
              </a:spcBef>
              <a:buClr>
                <a:srgbClr val="B2126C"/>
              </a:buClr>
              <a:buSzPts val="2600"/>
            </a:pPr>
            <a:r>
              <a:rPr lang="pl-PL" noProof="0" dirty="0">
                <a:solidFill>
                  <a:schemeClr val="dk1"/>
                </a:solidFill>
              </a:rPr>
              <a:t>John Forbes </a:t>
            </a:r>
            <a:r>
              <a:rPr lang="pl-PL" noProof="0" dirty="0" err="1">
                <a:solidFill>
                  <a:schemeClr val="dk1"/>
                </a:solidFill>
              </a:rPr>
              <a:t>Nash</a:t>
            </a:r>
            <a:r>
              <a:rPr lang="pl-PL" noProof="0" dirty="0">
                <a:solidFill>
                  <a:schemeClr val="dk1"/>
                </a:solidFill>
              </a:rPr>
              <a:t> Jr. (1928–2015) </a:t>
            </a:r>
          </a:p>
          <a:p>
            <a:pPr indent="-393700">
              <a:lnSpc>
                <a:spcPct val="160000"/>
              </a:lnSpc>
              <a:spcBef>
                <a:spcPts val="600"/>
              </a:spcBef>
              <a:buClr>
                <a:srgbClr val="B2126C"/>
              </a:buClr>
              <a:buSzPts val="2600"/>
            </a:pPr>
            <a:r>
              <a:rPr lang="pl-PL" noProof="0" dirty="0">
                <a:solidFill>
                  <a:schemeClr val="dk1"/>
                </a:solidFill>
              </a:rPr>
              <a:t>Matematyk, ekonomista</a:t>
            </a:r>
          </a:p>
          <a:p>
            <a:pPr indent="-393700">
              <a:lnSpc>
                <a:spcPct val="160000"/>
              </a:lnSpc>
              <a:spcBef>
                <a:spcPts val="600"/>
              </a:spcBef>
              <a:buClr>
                <a:srgbClr val="B2126C"/>
              </a:buClr>
              <a:buSzPts val="2600"/>
            </a:pPr>
            <a:r>
              <a:rPr lang="pl-PL" dirty="0">
                <a:solidFill>
                  <a:schemeClr val="dk1"/>
                </a:solidFill>
              </a:rPr>
              <a:t>T</a:t>
            </a:r>
            <a:r>
              <a:rPr lang="pl-PL" noProof="0" dirty="0" err="1">
                <a:solidFill>
                  <a:schemeClr val="dk1"/>
                </a:solidFill>
              </a:rPr>
              <a:t>eoria</a:t>
            </a:r>
            <a:r>
              <a:rPr lang="pl-PL" noProof="0" dirty="0">
                <a:solidFill>
                  <a:schemeClr val="dk1"/>
                </a:solidFill>
              </a:rPr>
              <a:t> gier, ekonomia matematyczna</a:t>
            </a:r>
          </a:p>
          <a:p>
            <a:pPr indent="-393700">
              <a:lnSpc>
                <a:spcPct val="160000"/>
              </a:lnSpc>
              <a:spcBef>
                <a:spcPts val="600"/>
              </a:spcBef>
              <a:buClr>
                <a:srgbClr val="B2126C"/>
              </a:buClr>
              <a:buSzPts val="2600"/>
            </a:pPr>
            <a:r>
              <a:rPr lang="pl-PL" noProof="0" dirty="0">
                <a:solidFill>
                  <a:schemeClr val="dk1"/>
                </a:solidFill>
              </a:rPr>
              <a:t>Nagroda Nobla w dziedzinie ekonomii</a:t>
            </a:r>
          </a:p>
          <a:p>
            <a:pPr indent="-393700">
              <a:lnSpc>
                <a:spcPct val="160000"/>
              </a:lnSpc>
              <a:spcBef>
                <a:spcPts val="600"/>
              </a:spcBef>
              <a:buClr>
                <a:srgbClr val="B2126C"/>
              </a:buClr>
              <a:buSzPts val="2600"/>
            </a:pPr>
            <a:r>
              <a:rPr lang="pl-PL" b="1" dirty="0">
                <a:solidFill>
                  <a:schemeClr val="dk1"/>
                </a:solidFill>
              </a:rPr>
              <a:t>T</a:t>
            </a:r>
            <a:r>
              <a:rPr lang="pl-PL" b="1" noProof="0" dirty="0">
                <a:solidFill>
                  <a:schemeClr val="dk1"/>
                </a:solidFill>
              </a:rPr>
              <a:t>rwała choroba psychiczna (schizofrenia), z którą funkcjonował jako naukowiec</a:t>
            </a:r>
          </a:p>
          <a:p>
            <a:pPr indent="-393700">
              <a:lnSpc>
                <a:spcPct val="160000"/>
              </a:lnSpc>
              <a:spcBef>
                <a:spcPts val="600"/>
              </a:spcBef>
              <a:buClr>
                <a:srgbClr val="B2126C"/>
              </a:buClr>
              <a:buSzPts val="2600"/>
            </a:pPr>
            <a:r>
              <a:rPr lang="pl-PL" dirty="0">
                <a:solidFill>
                  <a:schemeClr val="dk1"/>
                </a:solidFill>
              </a:rPr>
              <a:t>P</a:t>
            </a:r>
            <a:r>
              <a:rPr lang="pl-PL" noProof="0" dirty="0" err="1">
                <a:solidFill>
                  <a:schemeClr val="dk1"/>
                </a:solidFill>
              </a:rPr>
              <a:t>rofesor</a:t>
            </a:r>
            <a:r>
              <a:rPr lang="pl-PL" noProof="0" dirty="0">
                <a:solidFill>
                  <a:schemeClr val="dk1"/>
                </a:solidFill>
              </a:rPr>
              <a:t> University of Cambridge, profesor University of </a:t>
            </a:r>
            <a:r>
              <a:rPr lang="pl-PL" noProof="0" dirty="0" err="1">
                <a:solidFill>
                  <a:schemeClr val="dk1"/>
                </a:solidFill>
              </a:rPr>
              <a:t>Princeton</a:t>
            </a:r>
            <a:endParaRPr lang="pl-PL" noProof="0" dirty="0">
              <a:solidFill>
                <a:schemeClr val="dk1"/>
              </a:solidFill>
            </a:endParaRPr>
          </a:p>
          <a:p>
            <a:pPr indent="-393700">
              <a:lnSpc>
                <a:spcPct val="160000"/>
              </a:lnSpc>
              <a:spcBef>
                <a:spcPts val="600"/>
              </a:spcBef>
              <a:buClr>
                <a:srgbClr val="B2126C"/>
              </a:buClr>
              <a:buSzPts val="2600"/>
            </a:pPr>
            <a:endParaRPr lang="pl-PL" noProof="0" dirty="0">
              <a:solidFill>
                <a:schemeClr val="dk1"/>
              </a:solidFill>
            </a:endParaRPr>
          </a:p>
          <a:p>
            <a:pPr indent="-393700">
              <a:lnSpc>
                <a:spcPct val="160000"/>
              </a:lnSpc>
              <a:spcBef>
                <a:spcPts val="600"/>
              </a:spcBef>
              <a:buClr>
                <a:srgbClr val="B2126C"/>
              </a:buClr>
              <a:buSzPts val="2600"/>
            </a:pPr>
            <a:endParaRPr lang="pl-PL" b="1" noProof="0" dirty="0">
              <a:solidFill>
                <a:schemeClr val="dk1"/>
              </a:solidFill>
            </a:endParaRPr>
          </a:p>
          <a:p>
            <a:pPr indent="-393700">
              <a:lnSpc>
                <a:spcPct val="160000"/>
              </a:lnSpc>
              <a:spcBef>
                <a:spcPts val="600"/>
              </a:spcBef>
              <a:buClr>
                <a:srgbClr val="B2126C"/>
              </a:buClr>
              <a:buSzPts val="2600"/>
            </a:pPr>
            <a:endParaRPr lang="pl-PL" noProof="0" dirty="0">
              <a:solidFill>
                <a:schemeClr val="dk1"/>
              </a:solidFill>
            </a:endParaRPr>
          </a:p>
          <a:p>
            <a:pPr indent="-393700">
              <a:lnSpc>
                <a:spcPct val="160000"/>
              </a:lnSpc>
              <a:spcBef>
                <a:spcPts val="600"/>
              </a:spcBef>
              <a:buClr>
                <a:srgbClr val="B2126C"/>
              </a:buClr>
              <a:buSzPts val="2600"/>
            </a:pPr>
            <a:endParaRPr lang="pl-PL" noProof="0" dirty="0">
              <a:solidFill>
                <a:schemeClr val="dk1"/>
              </a:solidFill>
            </a:endParaRPr>
          </a:p>
          <a:p>
            <a:pPr>
              <a:lnSpc>
                <a:spcPct val="16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/>
            </a:pPr>
            <a:endParaRPr lang="pl-PL" sz="2800" b="0" i="0" u="none" strike="noStrike" cap="none" noProof="0" dirty="0">
              <a:solidFill>
                <a:srgbClr val="000066"/>
              </a:solidFill>
            </a:endParaRPr>
          </a:p>
        </p:txBody>
      </p:sp>
      <p:pic>
        <p:nvPicPr>
          <p:cNvPr id="2050" name="Picture 2" descr="John Forbes Nash Jr. - zdjęcie portretowe ">
            <a:extLst>
              <a:ext uri="{FF2B5EF4-FFF2-40B4-BE49-F238E27FC236}">
                <a16:creationId xmlns:a16="http://schemas.microsoft.com/office/drawing/2014/main" id="{D8DD1E7A-DB71-B609-2EA8-9F9F11816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3" r="5520" b="-3"/>
          <a:stretch>
            <a:fillRect/>
          </a:stretch>
        </p:blipFill>
        <p:spPr bwMode="auto">
          <a:xfrm>
            <a:off x="8380041" y="1463137"/>
            <a:ext cx="2785466" cy="4919002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4BFD1901-388A-C67D-1A3D-D75AE69AC27D}"/>
              </a:ext>
            </a:extLst>
          </p:cNvPr>
          <p:cNvSpPr txBox="1"/>
          <p:nvPr/>
        </p:nvSpPr>
        <p:spPr>
          <a:xfrm>
            <a:off x="8246215" y="6483604"/>
            <a:ext cx="27265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noProof="0" dirty="0"/>
              <a:t>Źródło: NobelPrize.org</a:t>
            </a:r>
          </a:p>
        </p:txBody>
      </p:sp>
    </p:spTree>
    <p:extLst>
      <p:ext uri="{BB962C8B-B14F-4D97-AF65-F5344CB8AC3E}">
        <p14:creationId xmlns:p14="http://schemas.microsoft.com/office/powerpoint/2010/main" val="3617649951"/>
      </p:ext>
    </p:extLst>
  </p:cSld>
  <p:clrMapOvr>
    <a:masterClrMapping/>
  </p:clrMapOvr>
  <p:transition spd="slow">
    <p:push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89">
          <a:extLst>
            <a:ext uri="{FF2B5EF4-FFF2-40B4-BE49-F238E27FC236}">
              <a16:creationId xmlns:a16="http://schemas.microsoft.com/office/drawing/2014/main" id="{0F5252ED-5AF5-8B5B-A2E1-87BBC384A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18c010dcb6_0_24">
            <a:extLst>
              <a:ext uri="{FF2B5EF4-FFF2-40B4-BE49-F238E27FC236}">
                <a16:creationId xmlns:a16="http://schemas.microsoft.com/office/drawing/2014/main" id="{BF8756D4-3569-914F-ACA0-39DE6C56FD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5" y="10574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3600"/>
              <a:buFont typeface="Trebuchet MS"/>
              <a:buNone/>
            </a:pPr>
            <a:r>
              <a:rPr lang="pl-PL" noProof="0" dirty="0"/>
              <a:t>Równość</a:t>
            </a:r>
            <a:br>
              <a:rPr lang="pl-PL" noProof="0" dirty="0"/>
            </a:br>
            <a:r>
              <a:rPr lang="pl-PL" noProof="0" dirty="0"/>
              <a:t>Traktat o Unii Europejskiej</a:t>
            </a:r>
          </a:p>
        </p:txBody>
      </p:sp>
      <p:sp>
        <p:nvSpPr>
          <p:cNvPr id="191" name="Google Shape;191;g318c010dcb6_0_24">
            <a:extLst>
              <a:ext uri="{FF2B5EF4-FFF2-40B4-BE49-F238E27FC236}">
                <a16:creationId xmlns:a16="http://schemas.microsoft.com/office/drawing/2014/main" id="{788994A7-5DF3-5B89-6A40-326C3292A2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355600">
              <a:buSzPts val="2000"/>
            </a:pPr>
            <a:r>
              <a:rPr lang="pl-PL" b="1" noProof="0" dirty="0"/>
              <a:t>Art. 2.</a:t>
            </a:r>
            <a:r>
              <a:rPr lang="pl-PL" noProof="0" dirty="0"/>
              <a:t> Unia opiera się na wartościach poszanowania godności osoby ludzkiej, wolności, demokracji, </a:t>
            </a:r>
            <a:r>
              <a:rPr lang="pl-PL" b="1" noProof="0" dirty="0"/>
              <a:t>równości</a:t>
            </a:r>
            <a:r>
              <a:rPr lang="pl-PL" noProof="0" dirty="0"/>
              <a:t>, państwa prawnego, jak również poszanowania praw człowieka, w tym praw osób należących do mniejszości. Wartości te są wspólne państwom członkowskim w społeczeństwie, w którym dominuje pluralizm, </a:t>
            </a:r>
            <a:r>
              <a:rPr lang="pl-PL" b="1" noProof="0" dirty="0"/>
              <a:t>niedyskryminacja, tolerancja</a:t>
            </a:r>
            <a:r>
              <a:rPr lang="pl-PL" noProof="0" dirty="0"/>
              <a:t>, sprawiedliwość, solidarność oraz </a:t>
            </a:r>
            <a:r>
              <a:rPr lang="pl-PL" b="1" noProof="0" dirty="0"/>
              <a:t>równość kobiet i mężczyzn</a:t>
            </a:r>
            <a:r>
              <a:rPr lang="pl-PL" noProof="0" dirty="0"/>
              <a:t>.</a:t>
            </a:r>
          </a:p>
          <a:p>
            <a:pPr lvl="0" indent="-355600">
              <a:buSzPts val="2000"/>
            </a:pPr>
            <a:r>
              <a:rPr lang="pl-PL" b="1" noProof="0" dirty="0"/>
              <a:t>Równość</a:t>
            </a:r>
            <a:r>
              <a:rPr lang="pl-PL" noProof="0" dirty="0"/>
              <a:t> = </a:t>
            </a:r>
            <a:r>
              <a:rPr lang="pl-PL" b="1" noProof="0" dirty="0"/>
              <a:t>Niedyskryminacja</a:t>
            </a:r>
          </a:p>
          <a:p>
            <a:pPr lvl="0" indent="-355600">
              <a:buSzPts val="2000"/>
            </a:pPr>
            <a:r>
              <a:rPr lang="pl-PL" b="1" noProof="0" dirty="0"/>
              <a:t>Równość to działania, które powodują niedyskryminację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3735293691"/>
      </p:ext>
    </p:extLst>
  </p:cSld>
  <p:clrMapOvr>
    <a:masterClrMapping/>
  </p:clrMapOvr>
  <p:transition spd="slow">
    <p:push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170b2921e2_0_7"/>
          <p:cNvSpPr txBox="1">
            <a:spLocks noGrp="1"/>
          </p:cNvSpPr>
          <p:nvPr>
            <p:ph type="title"/>
          </p:nvPr>
        </p:nvSpPr>
        <p:spPr>
          <a:xfrm>
            <a:off x="687725" y="-524"/>
            <a:ext cx="9551400" cy="1532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990"/>
              <a:buFont typeface="Trebuchet MS"/>
              <a:buNone/>
            </a:pPr>
            <a:r>
              <a:rPr lang="pl-PL" noProof="0" dirty="0"/>
              <a:t>Zwalczanie dyskryminacji</a:t>
            </a:r>
            <a:br>
              <a:rPr lang="pl-PL" noProof="0" dirty="0"/>
            </a:br>
            <a:r>
              <a:rPr lang="pl-PL" noProof="0" dirty="0"/>
              <a:t>Traktat o funkcjonowaniu UE (1 z 2)</a:t>
            </a:r>
            <a:endParaRPr lang="pl-PL" sz="4000" noProof="0" dirty="0"/>
          </a:p>
        </p:txBody>
      </p:sp>
      <p:sp>
        <p:nvSpPr>
          <p:cNvPr id="225" name="Google Shape;225;g3170b2921e2_0_7"/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681547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361951">
              <a:buSzPts val="2100"/>
            </a:pPr>
            <a:r>
              <a:rPr lang="pl-PL" sz="2000" b="1" noProof="0" dirty="0">
                <a:solidFill>
                  <a:schemeClr val="tx1"/>
                </a:solidFill>
              </a:rPr>
              <a:t>Traktat Ustanawiający Europejską Wspólnotę Gospodarczą (Dz.</a:t>
            </a:r>
            <a:r>
              <a:rPr lang="pl-PL" sz="2000" noProof="0" dirty="0"/>
              <a:t> </a:t>
            </a:r>
            <a:r>
              <a:rPr lang="pl-PL" sz="2000" b="1" noProof="0" dirty="0">
                <a:solidFill>
                  <a:schemeClr val="tx1"/>
                </a:solidFill>
              </a:rPr>
              <a:t>U.</a:t>
            </a:r>
            <a:r>
              <a:rPr lang="pl-PL" sz="2000" noProof="0" dirty="0"/>
              <a:t> </a:t>
            </a:r>
            <a:r>
              <a:rPr lang="pl-PL" sz="2000" b="1" noProof="0" dirty="0">
                <a:solidFill>
                  <a:schemeClr val="tx1"/>
                </a:solidFill>
              </a:rPr>
              <a:t>z</a:t>
            </a:r>
            <a:r>
              <a:rPr lang="pl-PL" sz="2000" noProof="0" dirty="0"/>
              <a:t> </a:t>
            </a:r>
            <a:r>
              <a:rPr lang="pl-PL" sz="2000" b="1" noProof="0" dirty="0">
                <a:solidFill>
                  <a:schemeClr val="tx1"/>
                </a:solidFill>
              </a:rPr>
              <a:t>2004 r. Nr 90, poz. 864/2 z </a:t>
            </a:r>
            <a:r>
              <a:rPr lang="pl-PL" sz="2000" b="1" noProof="0" dirty="0" err="1">
                <a:solidFill>
                  <a:schemeClr val="tx1"/>
                </a:solidFill>
              </a:rPr>
              <a:t>późn</a:t>
            </a:r>
            <a:r>
              <a:rPr lang="pl-PL" sz="2000" b="1" noProof="0" dirty="0">
                <a:solidFill>
                  <a:schemeClr val="tx1"/>
                </a:solidFill>
              </a:rPr>
              <a:t>. zm.) </a:t>
            </a:r>
            <a:r>
              <a:rPr lang="pl-PL" sz="2000" noProof="0" dirty="0">
                <a:solidFill>
                  <a:schemeClr val="tx1"/>
                </a:solidFill>
              </a:rPr>
              <a:t>reguluje funkcjonowanie struktur i realizację polityk UE – „Kodeks prawa materialnego”</a:t>
            </a:r>
          </a:p>
          <a:p>
            <a:pPr marL="457200" marR="0" lvl="0" indent="-361951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100"/>
              <a:buFont typeface="Verdana"/>
              <a:buChar char="►"/>
            </a:pPr>
            <a:r>
              <a:rPr lang="pl-PL" sz="2000" b="1" noProof="0" dirty="0">
                <a:solidFill>
                  <a:schemeClr val="tx1"/>
                </a:solidFill>
              </a:rPr>
              <a:t>Artykuł 10 (</a:t>
            </a:r>
            <a:r>
              <a:rPr lang="pl-PL" sz="2000" b="1" noProof="0" dirty="0">
                <a:solidFill>
                  <a:schemeClr val="tx1"/>
                </a:solidFill>
                <a:highlight>
                  <a:srgbClr val="FFFFFF"/>
                </a:highlight>
              </a:rPr>
              <a:t>Zwalczanie dyskryminacji)</a:t>
            </a:r>
          </a:p>
          <a:p>
            <a:pPr lvl="0" indent="-361950">
              <a:spcBef>
                <a:spcPts val="0"/>
              </a:spcBef>
              <a:buSzPts val="2100"/>
            </a:pPr>
            <a:r>
              <a:rPr lang="pl-PL" sz="2000" noProof="0" dirty="0">
                <a:solidFill>
                  <a:schemeClr val="tx1"/>
                </a:solidFill>
                <a:highlight>
                  <a:srgbClr val="FFFFFF"/>
                </a:highlight>
              </a:rPr>
              <a:t>Przy </a:t>
            </a:r>
            <a:r>
              <a:rPr lang="pl-PL" sz="2000" b="1" noProof="0" dirty="0">
                <a:solidFill>
                  <a:schemeClr val="tx1"/>
                </a:solidFill>
                <a:highlight>
                  <a:srgbClr val="FFFFFF"/>
                </a:highlight>
              </a:rPr>
              <a:t>określaniu i realizacji swoich polityk</a:t>
            </a:r>
            <a:r>
              <a:rPr lang="pl-PL" sz="2000" noProof="0" dirty="0">
                <a:solidFill>
                  <a:schemeClr val="tx1"/>
                </a:solidFill>
                <a:highlight>
                  <a:srgbClr val="FFFFFF"/>
                </a:highlight>
              </a:rPr>
              <a:t> i działań Unia dąży do</a:t>
            </a:r>
            <a:r>
              <a:rPr lang="pl-PL" sz="2000" noProof="0" dirty="0">
                <a:highlight>
                  <a:srgbClr val="FFFFFF"/>
                </a:highlight>
              </a:rPr>
              <a:t> </a:t>
            </a:r>
            <a:r>
              <a:rPr lang="pl-PL" sz="2000" b="1" noProof="0" dirty="0">
                <a:solidFill>
                  <a:schemeClr val="tx1"/>
                </a:solidFill>
                <a:highlight>
                  <a:srgbClr val="FFFFFF"/>
                </a:highlight>
              </a:rPr>
              <a:t>zwalczania wszelkiej dyskryminacji</a:t>
            </a:r>
            <a:r>
              <a:rPr lang="pl-PL" sz="2000" noProof="0" dirty="0">
                <a:solidFill>
                  <a:schemeClr val="tx1"/>
                </a:solidFill>
                <a:highlight>
                  <a:srgbClr val="FFFFFF"/>
                </a:highlight>
              </a:rPr>
              <a:t> ze względu na płeć, rasę lub</a:t>
            </a:r>
            <a:r>
              <a:rPr lang="pl-PL" sz="2000" noProof="0" dirty="0">
                <a:highlight>
                  <a:srgbClr val="FFFFFF"/>
                </a:highlight>
              </a:rPr>
              <a:t> </a:t>
            </a:r>
            <a:r>
              <a:rPr lang="pl-PL" sz="2000" noProof="0" dirty="0">
                <a:solidFill>
                  <a:schemeClr val="tx1"/>
                </a:solidFill>
                <a:highlight>
                  <a:srgbClr val="FFFFFF"/>
                </a:highlight>
              </a:rPr>
              <a:t>pochodzenie etniczne, religię lub światopogląd, </a:t>
            </a:r>
            <a:r>
              <a:rPr lang="pl-PL" sz="2000" b="1" noProof="0" dirty="0">
                <a:solidFill>
                  <a:schemeClr val="tx1"/>
                </a:solidFill>
                <a:highlight>
                  <a:srgbClr val="FFFFFF"/>
                </a:highlight>
              </a:rPr>
              <a:t>niepełnosprawność, wiek lub orientację seksualną</a:t>
            </a:r>
            <a:r>
              <a:rPr lang="pl-PL" sz="2000" noProof="0" dirty="0">
                <a:solidFill>
                  <a:schemeClr val="tx1"/>
                </a:solidFill>
                <a:highlight>
                  <a:srgbClr val="FFFFFF"/>
                </a:highlight>
              </a:rPr>
              <a:t>.</a:t>
            </a:r>
          </a:p>
          <a:p>
            <a:pPr lvl="0" indent="-361951">
              <a:buSzPts val="2100"/>
            </a:pPr>
            <a:r>
              <a:rPr lang="pl-PL" sz="2000" noProof="0" dirty="0">
                <a:solidFill>
                  <a:schemeClr val="tx1"/>
                </a:solidFill>
              </a:rPr>
              <a:t>Oznacza to, że kwestie antydyskryminacyjne muszą być brane pod uwagę </a:t>
            </a:r>
            <a:r>
              <a:rPr lang="pl-PL" sz="2000" b="1" noProof="0" dirty="0">
                <a:solidFill>
                  <a:schemeClr val="tx1"/>
                </a:solidFill>
              </a:rPr>
              <a:t>w</a:t>
            </a:r>
            <a:r>
              <a:rPr lang="pl-PL" sz="2000" b="1" noProof="0" dirty="0"/>
              <a:t> </a:t>
            </a:r>
            <a:r>
              <a:rPr lang="pl-PL" sz="2000" b="1" noProof="0" dirty="0">
                <a:solidFill>
                  <a:schemeClr val="tx1"/>
                </a:solidFill>
              </a:rPr>
              <a:t>każdej polityce Unii (zarówno przy definiowaniu jak i wdrażaniu) oraz działaniach UE</a:t>
            </a:r>
          </a:p>
          <a:p>
            <a:pPr marL="457200" marR="0" lvl="0" indent="0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920"/>
              <a:buNone/>
            </a:pPr>
            <a:endParaRPr lang="pl-PL" sz="2000" noProof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170b2921e2_0_16"/>
          <p:cNvSpPr txBox="1">
            <a:spLocks noGrp="1"/>
          </p:cNvSpPr>
          <p:nvPr>
            <p:ph type="title"/>
          </p:nvPr>
        </p:nvSpPr>
        <p:spPr>
          <a:xfrm>
            <a:off x="687725" y="-524"/>
            <a:ext cx="9551400" cy="1532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lvl="0">
              <a:buClr>
                <a:srgbClr val="EA3C9E"/>
              </a:buClr>
              <a:buSzPts val="990"/>
            </a:pPr>
            <a:r>
              <a:rPr lang="pl-PL" noProof="0" dirty="0"/>
              <a:t>Zwalczanie dyskryminacji</a:t>
            </a:r>
            <a:br>
              <a:rPr lang="pl-PL" noProof="0" dirty="0"/>
            </a:br>
            <a:r>
              <a:rPr lang="pl-PL" noProof="0" dirty="0"/>
              <a:t>Traktat o funkcjonowaniu UE (2 z 2)</a:t>
            </a:r>
            <a:endParaRPr lang="pl-PL" sz="4000" noProof="0" dirty="0"/>
          </a:p>
        </p:txBody>
      </p:sp>
      <p:sp>
        <p:nvSpPr>
          <p:cNvPr id="232" name="Google Shape;232;g3170b2921e2_0_16"/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826942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61951" algn="l" rtl="0">
              <a:spcBef>
                <a:spcPts val="600"/>
              </a:spcBef>
              <a:spcAft>
                <a:spcPts val="0"/>
              </a:spcAft>
              <a:buSzPts val="2100"/>
              <a:buFont typeface="Verdana"/>
              <a:buChar char="►"/>
            </a:pPr>
            <a:r>
              <a:rPr lang="pl-PL" sz="2100" b="1" noProof="0" dirty="0">
                <a:solidFill>
                  <a:schemeClr val="tx1"/>
                </a:solidFill>
              </a:rPr>
              <a:t>Artykuł 19 </a:t>
            </a:r>
            <a:r>
              <a:rPr lang="pl-PL" sz="2100" b="1" noProof="0" dirty="0">
                <a:solidFill>
                  <a:schemeClr val="tx1"/>
                </a:solidFill>
                <a:highlight>
                  <a:srgbClr val="FFFFFF"/>
                </a:highlight>
              </a:rPr>
              <a:t>(Zwalczanie wykluczenia społecznego i dyskryminacji)</a:t>
            </a:r>
          </a:p>
          <a:p>
            <a:pPr marR="76200" lvl="0" indent="-361950">
              <a:spcBef>
                <a:spcPts val="0"/>
              </a:spcBef>
              <a:buSzPts val="2100"/>
            </a:pPr>
            <a:r>
              <a:rPr lang="pl-PL" sz="2100" noProof="0" dirty="0">
                <a:solidFill>
                  <a:schemeClr val="tx1"/>
                </a:solidFill>
                <a:highlight>
                  <a:srgbClr val="FFFFFF"/>
                </a:highlight>
              </a:rPr>
              <a:t>1. Bez uszczerbku dla innych postanowień Traktatów i w granicach kompetencji, które Traktaty powierzają Unii, Rada, (...) może podjąć </a:t>
            </a:r>
            <a:r>
              <a:rPr lang="pl-PL" sz="2100" b="1" noProof="0" dirty="0">
                <a:solidFill>
                  <a:schemeClr val="tx1"/>
                </a:solidFill>
                <a:highlight>
                  <a:srgbClr val="FFFFFF"/>
                </a:highlight>
              </a:rPr>
              <a:t>środki niezbędne w celu zwalczania wszelkiej dyskryminacji</a:t>
            </a:r>
            <a:r>
              <a:rPr lang="pl-PL" sz="2100" noProof="0" dirty="0">
                <a:solidFill>
                  <a:schemeClr val="tx1"/>
                </a:solidFill>
                <a:highlight>
                  <a:srgbClr val="FFFFFF"/>
                </a:highlight>
              </a:rPr>
              <a:t> ze względu na płeć, rasę lub pochodzenie etniczne, religię lub światopogląd, </a:t>
            </a:r>
            <a:r>
              <a:rPr lang="pl-PL" sz="2100" b="1" noProof="0" dirty="0">
                <a:solidFill>
                  <a:schemeClr val="tx1"/>
                </a:solidFill>
                <a:highlight>
                  <a:srgbClr val="FFFFFF"/>
                </a:highlight>
              </a:rPr>
              <a:t>niepełnosprawność, wiek lub orientację seksualną.</a:t>
            </a:r>
          </a:p>
          <a:p>
            <a:pPr marL="457200" marR="0" lvl="0" indent="-361951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100"/>
              <a:buFont typeface="Verdana"/>
              <a:buChar char="►"/>
            </a:pPr>
            <a:r>
              <a:rPr lang="pl-PL" sz="2100" noProof="0" dirty="0">
                <a:solidFill>
                  <a:schemeClr val="tx1"/>
                </a:solidFill>
              </a:rPr>
              <a:t>Oznacza to, upoważnienie Rady Unii Europejskiej do </a:t>
            </a:r>
            <a:r>
              <a:rPr lang="pl-PL" sz="2100" b="1" noProof="0" dirty="0">
                <a:solidFill>
                  <a:schemeClr val="tx1"/>
                </a:solidFill>
              </a:rPr>
              <a:t>podejmowania działań legislacyjnych</a:t>
            </a:r>
            <a:r>
              <a:rPr lang="pl-PL" sz="2100" noProof="0" dirty="0">
                <a:solidFill>
                  <a:schemeClr val="tx1"/>
                </a:solidFill>
              </a:rPr>
              <a:t> w celu </a:t>
            </a:r>
            <a:r>
              <a:rPr lang="pl-PL" sz="2100" b="1" noProof="0" dirty="0">
                <a:solidFill>
                  <a:schemeClr val="tx1"/>
                </a:solidFill>
              </a:rPr>
              <a:t>zwalczania dyskryminacji</a:t>
            </a:r>
            <a:r>
              <a:rPr lang="pl-PL" sz="2100" noProof="0" dirty="0">
                <a:solidFill>
                  <a:schemeClr val="tx1"/>
                </a:solidFill>
              </a:rPr>
              <a:t>, w tym dyskryminacji z powodu niepełnosprawności. Na tej podstawie uchwalono wiele aktów prawa wtórnego, takich jak dyrektywa 2000/78/WE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89">
          <a:extLst>
            <a:ext uri="{FF2B5EF4-FFF2-40B4-BE49-F238E27FC236}">
              <a16:creationId xmlns:a16="http://schemas.microsoft.com/office/drawing/2014/main" id="{46EC0748-F2BE-FB59-3C0E-7C7C2949C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18c010dcb6_0_24">
            <a:extLst>
              <a:ext uri="{FF2B5EF4-FFF2-40B4-BE49-F238E27FC236}">
                <a16:creationId xmlns:a16="http://schemas.microsoft.com/office/drawing/2014/main" id="{AA6140E9-E74B-B1E9-A8A6-33E462C6AE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4" y="105740"/>
            <a:ext cx="11240115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3600"/>
              <a:buFont typeface="Trebuchet MS"/>
              <a:buNone/>
            </a:pPr>
            <a:r>
              <a:rPr lang="pl-PL" noProof="0" dirty="0"/>
              <a:t>Równość i niedyskryminacja</a:t>
            </a:r>
            <a:br>
              <a:rPr lang="pl-PL" noProof="0" dirty="0"/>
            </a:br>
            <a:r>
              <a:rPr lang="pl-PL" noProof="0" dirty="0"/>
              <a:t>Karta praw podstawowych UE</a:t>
            </a:r>
          </a:p>
        </p:txBody>
      </p:sp>
      <p:sp>
        <p:nvSpPr>
          <p:cNvPr id="191" name="Google Shape;191;g318c010dcb6_0_24">
            <a:extLst>
              <a:ext uri="{FF2B5EF4-FFF2-40B4-BE49-F238E27FC236}">
                <a16:creationId xmlns:a16="http://schemas.microsoft.com/office/drawing/2014/main" id="{F8994DE2-6864-AE10-636D-12A3B49791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2" y="1436697"/>
            <a:ext cx="10640907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342900">
              <a:buSzPts val="1800"/>
            </a:pPr>
            <a:r>
              <a:rPr lang="pl-PL" sz="2300" b="1" noProof="0" dirty="0"/>
              <a:t>Równość wobec prawa</a:t>
            </a:r>
          </a:p>
          <a:p>
            <a:pPr lvl="0" indent="0">
              <a:buNone/>
            </a:pPr>
            <a:r>
              <a:rPr lang="pl-PL" sz="2300" b="1" noProof="0" dirty="0"/>
              <a:t>Art. 20.</a:t>
            </a:r>
            <a:r>
              <a:rPr lang="pl-PL" sz="2300" noProof="0" dirty="0"/>
              <a:t> Wszyscy są równi wobec prawa.</a:t>
            </a:r>
          </a:p>
          <a:p>
            <a:pPr lvl="0" indent="-342900">
              <a:buSzPts val="1800"/>
            </a:pPr>
            <a:r>
              <a:rPr lang="pl-PL" sz="2300" b="1" noProof="0" dirty="0"/>
              <a:t>Niedyskryminacja</a:t>
            </a:r>
            <a:endParaRPr lang="pl-PL" sz="2300" noProof="0" dirty="0"/>
          </a:p>
          <a:p>
            <a:pPr lvl="0" indent="0">
              <a:buNone/>
            </a:pPr>
            <a:r>
              <a:rPr lang="pl-PL" sz="2300" b="1" noProof="0" dirty="0"/>
              <a:t>Art. 21.</a:t>
            </a:r>
            <a:r>
              <a:rPr lang="pl-PL" sz="2300" noProof="0" dirty="0"/>
              <a:t> 1. Zakazana jest wszelka dyskryminacja w</a:t>
            </a:r>
            <a:r>
              <a:rPr lang="pl-PL" sz="2300" noProof="0" dirty="0">
                <a:solidFill>
                  <a:schemeClr val="tx1"/>
                </a:solidFill>
                <a:highlight>
                  <a:srgbClr val="FFFFFF"/>
                </a:highlight>
              </a:rPr>
              <a:t> </a:t>
            </a:r>
            <a:r>
              <a:rPr lang="pl-PL" sz="2300" noProof="0" dirty="0"/>
              <a:t>szczególności ze względu na płeć, rasę, kolor skóry, pochodzenie etniczne lub społeczne, cechy genetyczne, język, religię lub przekonania, poglądy polityczne lub wszelkie inne poglądy, przynależność do mniejszości narodowej, majątek, urodzenie, </a:t>
            </a:r>
            <a:r>
              <a:rPr lang="pl-PL" sz="2300" b="1" noProof="0" dirty="0"/>
              <a:t>niepełnosprawność, wiek lub orientację seksualną</a:t>
            </a:r>
            <a:r>
              <a:rPr lang="pl-PL" sz="2300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5348386"/>
      </p:ext>
    </p:extLst>
  </p:cSld>
  <p:clrMapOvr>
    <a:masterClrMapping/>
  </p:clrMapOvr>
  <p:transition spd="slow">
    <p:push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89">
          <a:extLst>
            <a:ext uri="{FF2B5EF4-FFF2-40B4-BE49-F238E27FC236}">
              <a16:creationId xmlns:a16="http://schemas.microsoft.com/office/drawing/2014/main" id="{48161254-4A13-DC62-A602-A428797BC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18c010dcb6_0_24">
            <a:extLst>
              <a:ext uri="{FF2B5EF4-FFF2-40B4-BE49-F238E27FC236}">
                <a16:creationId xmlns:a16="http://schemas.microsoft.com/office/drawing/2014/main" id="{08065E3A-BD5E-3F0F-E799-5A829058F8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4" y="105740"/>
            <a:ext cx="11504276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3600"/>
              <a:buFont typeface="Trebuchet MS"/>
              <a:buNone/>
            </a:pPr>
            <a:r>
              <a:rPr lang="pl-PL" sz="3500" noProof="0" dirty="0"/>
              <a:t>Niedyskryminacja i równość szans</a:t>
            </a:r>
            <a:br>
              <a:rPr lang="pl-PL" sz="3500" noProof="0" dirty="0"/>
            </a:br>
            <a:r>
              <a:rPr lang="pl-PL" noProof="0" dirty="0"/>
              <a:t>Konwencja</a:t>
            </a:r>
          </a:p>
        </p:txBody>
      </p:sp>
      <p:sp>
        <p:nvSpPr>
          <p:cNvPr id="191" name="Google Shape;191;g318c010dcb6_0_24">
            <a:extLst>
              <a:ext uri="{FF2B5EF4-FFF2-40B4-BE49-F238E27FC236}">
                <a16:creationId xmlns:a16="http://schemas.microsoft.com/office/drawing/2014/main" id="{04A4329E-3D2B-9A24-ADD6-45A85E2D82E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60000"/>
              </a:lnSpc>
              <a:spcBef>
                <a:spcPts val="0"/>
              </a:spcBef>
              <a:buSzPts val="1440"/>
              <a:buNone/>
            </a:pPr>
            <a:r>
              <a:rPr lang="pl-PL" sz="2600" noProof="0" dirty="0"/>
              <a:t>Zasady wynikające z Konwencji (art. 3) to przede wszystkim:</a:t>
            </a:r>
          </a:p>
          <a:p>
            <a:pPr marL="630000" lvl="0" indent="-447799">
              <a:buSzPts val="2800"/>
            </a:pPr>
            <a:r>
              <a:rPr lang="pl-PL" sz="2600" noProof="0" dirty="0"/>
              <a:t>Poszanowanie przyrodzonej godności, autonomii, swobody dokonywania wyborów, niezależności</a:t>
            </a:r>
          </a:p>
          <a:p>
            <a:pPr marL="630000" lvl="0" indent="-447799">
              <a:buSzPts val="2800"/>
            </a:pPr>
            <a:r>
              <a:rPr lang="pl-PL" sz="2600" b="1" noProof="0" dirty="0"/>
              <a:t>Niedyskryminacja</a:t>
            </a:r>
          </a:p>
          <a:p>
            <a:pPr marL="630000" lvl="0" indent="-447799">
              <a:buSzPts val="2800"/>
            </a:pPr>
            <a:r>
              <a:rPr lang="pl-PL" sz="2600" b="1" noProof="0" dirty="0">
                <a:solidFill>
                  <a:schemeClr val="accent1">
                    <a:lumMod val="50000"/>
                  </a:schemeClr>
                </a:solidFill>
              </a:rPr>
              <a:t>Dostępność (= niedyskryminacja)</a:t>
            </a:r>
          </a:p>
          <a:p>
            <a:pPr marL="630000" lvl="0" indent="-447799">
              <a:buSzPts val="2800"/>
            </a:pPr>
            <a:r>
              <a:rPr lang="pl-PL" sz="2600" noProof="0" dirty="0"/>
              <a:t>Włączanie </a:t>
            </a:r>
          </a:p>
          <a:p>
            <a:pPr marL="630000" lvl="0" indent="-447799">
              <a:buSzPts val="2800"/>
            </a:pPr>
            <a:r>
              <a:rPr lang="pl-PL" sz="2600" b="1" noProof="0" dirty="0">
                <a:solidFill>
                  <a:schemeClr val="accent1">
                    <a:lumMod val="50000"/>
                  </a:schemeClr>
                </a:solidFill>
              </a:rPr>
              <a:t>Równość szans (= wyrównywanie szans)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9D4E32F-C9AB-904F-B370-67B98ECF2D5A}"/>
              </a:ext>
            </a:extLst>
          </p:cNvPr>
          <p:cNvSpPr txBox="1"/>
          <p:nvPr/>
        </p:nvSpPr>
        <p:spPr>
          <a:xfrm>
            <a:off x="3048000" y="3071912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noProof="0" dirty="0"/>
              <a:t> </a:t>
            </a:r>
            <a:endParaRPr lang="pl-PL" noProof="0" dirty="0"/>
          </a:p>
        </p:txBody>
      </p:sp>
    </p:spTree>
    <p:extLst>
      <p:ext uri="{BB962C8B-B14F-4D97-AF65-F5344CB8AC3E}">
        <p14:creationId xmlns:p14="http://schemas.microsoft.com/office/powerpoint/2010/main" val="1338304774"/>
      </p:ext>
    </p:extLst>
  </p:cSld>
  <p:clrMapOvr>
    <a:masterClrMapping/>
  </p:clrMapOvr>
  <p:transition spd="slow">
    <p:push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89">
          <a:extLst>
            <a:ext uri="{FF2B5EF4-FFF2-40B4-BE49-F238E27FC236}">
              <a16:creationId xmlns:a16="http://schemas.microsoft.com/office/drawing/2014/main" id="{A6990EB4-497D-D933-8E07-9B7B8CB59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18c010dcb6_0_24">
            <a:extLst>
              <a:ext uri="{FF2B5EF4-FFF2-40B4-BE49-F238E27FC236}">
                <a16:creationId xmlns:a16="http://schemas.microsoft.com/office/drawing/2014/main" id="{0CDBE812-A3F5-6BD8-A8A1-68A7C448D1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4" y="105740"/>
            <a:ext cx="8842356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EA3C9E"/>
              </a:buClr>
            </a:pPr>
            <a:r>
              <a:rPr lang="pl-PL" noProof="0" dirty="0"/>
              <a:t>Równe traktowanie w zatrudnieniu i pracy</a:t>
            </a:r>
            <a:endParaRPr lang="pl-PL" sz="4000" noProof="0" dirty="0"/>
          </a:p>
        </p:txBody>
      </p:sp>
      <p:sp>
        <p:nvSpPr>
          <p:cNvPr id="191" name="Google Shape;191;g318c010dcb6_0_24">
            <a:extLst>
              <a:ext uri="{FF2B5EF4-FFF2-40B4-BE49-F238E27FC236}">
                <a16:creationId xmlns:a16="http://schemas.microsoft.com/office/drawing/2014/main" id="{0C0AA075-2EAC-BF6E-782A-C1245CF381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0000" lvl="0" indent="-447799">
              <a:buSzPts val="2800"/>
            </a:pPr>
            <a:r>
              <a:rPr lang="pl-PL" sz="1800" noProof="0" dirty="0"/>
              <a:t>Dyrektywa Rady 2000/78/WE z dnia 27 listopada 2000 r. ustanawiająca </a:t>
            </a:r>
            <a:r>
              <a:rPr lang="pl-PL" sz="1800" b="1" noProof="0" dirty="0"/>
              <a:t>ogólne warunki ramowe równego traktowania w zakresie zatrudnienia i pracy</a:t>
            </a:r>
            <a:r>
              <a:rPr lang="pl-PL" sz="1800" noProof="0" dirty="0"/>
              <a:t> (Dz. U. UE. L. z 2000 r. Nr 303, str. 16):</a:t>
            </a:r>
          </a:p>
          <a:p>
            <a:pPr marL="1087200" lvl="1" indent="-447799">
              <a:buSzPts val="2800"/>
            </a:pPr>
            <a:r>
              <a:rPr lang="pl-PL" sz="1800" b="1" noProof="0" dirty="0"/>
              <a:t>Zakaz bezpośredniej i pośredniej dyskryminacji</a:t>
            </a:r>
          </a:p>
          <a:p>
            <a:pPr marL="1087200" lvl="1" indent="-447799">
              <a:buSzPts val="2800"/>
            </a:pPr>
            <a:r>
              <a:rPr lang="pl-PL" sz="1800" noProof="0" dirty="0"/>
              <a:t>Obowiązek wprowadzenia racjonalnych usprawnień w miejscach pracy</a:t>
            </a:r>
          </a:p>
          <a:p>
            <a:pPr marL="630000" indent="-447799">
              <a:buSzPts val="2800"/>
            </a:pPr>
            <a:r>
              <a:rPr lang="pl-PL" sz="1800" noProof="0" dirty="0"/>
              <a:t>Wdrożenie do polskich aktów prawnych:</a:t>
            </a:r>
          </a:p>
          <a:p>
            <a:pPr marL="1087200" lvl="1" indent="-447799">
              <a:buSzPts val="2800"/>
            </a:pPr>
            <a:r>
              <a:rPr lang="pl-PL" sz="1800" noProof="0" dirty="0"/>
              <a:t>Ustawa z dnia 26 czerwca 1974 r. </a:t>
            </a:r>
            <a:r>
              <a:rPr lang="pl-PL" sz="1800" b="1" noProof="0" dirty="0"/>
              <a:t>Kodeks pracy</a:t>
            </a:r>
            <a:r>
              <a:rPr lang="pl-PL" sz="1800" noProof="0" dirty="0"/>
              <a:t> (</a:t>
            </a:r>
            <a:r>
              <a:rPr lang="pl-PL" sz="1800" noProof="0" dirty="0" err="1"/>
              <a:t>t.j</a:t>
            </a:r>
            <a:r>
              <a:rPr lang="pl-PL" sz="1800" noProof="0" dirty="0"/>
              <a:t>. Dz. U. z 2023 r. poz. 1465 z </a:t>
            </a:r>
            <a:r>
              <a:rPr lang="pl-PL" sz="1800" noProof="0" dirty="0" err="1"/>
              <a:t>późn</a:t>
            </a:r>
            <a:r>
              <a:rPr lang="pl-PL" sz="1800" noProof="0" dirty="0"/>
              <a:t>. zm.): </a:t>
            </a:r>
            <a:r>
              <a:rPr lang="pl-PL" sz="1800" b="1" noProof="0" dirty="0"/>
              <a:t>art. 11</a:t>
            </a:r>
            <a:r>
              <a:rPr lang="pl-PL" sz="1800" b="1" baseline="30000" noProof="0" dirty="0"/>
              <a:t>2</a:t>
            </a:r>
            <a:r>
              <a:rPr lang="pl-PL" sz="1800" noProof="0" dirty="0"/>
              <a:t> oraz </a:t>
            </a:r>
            <a:r>
              <a:rPr lang="pl-PL" sz="1800" b="1" noProof="0" dirty="0"/>
              <a:t>Dział 1, Rozdział </a:t>
            </a:r>
            <a:r>
              <a:rPr lang="pl-PL" sz="1800" b="1" noProof="0" dirty="0" err="1"/>
              <a:t>IIa</a:t>
            </a:r>
            <a:r>
              <a:rPr lang="pl-PL" sz="1800" b="1" noProof="0" dirty="0"/>
              <a:t> Równe traktowanie w zatrudnieniu</a:t>
            </a:r>
            <a:r>
              <a:rPr lang="pl-PL" sz="1800" noProof="0" dirty="0"/>
              <a:t> (art. 18</a:t>
            </a:r>
            <a:r>
              <a:rPr lang="pl-PL" sz="1800" baseline="30000" noProof="0" dirty="0"/>
              <a:t>3</a:t>
            </a:r>
            <a:r>
              <a:rPr lang="pl-PL" sz="1800" noProof="0" dirty="0"/>
              <a:t>a-e)</a:t>
            </a:r>
          </a:p>
          <a:p>
            <a:pPr marL="1087200" lvl="1" indent="-447799">
              <a:buSzPts val="2800"/>
            </a:pPr>
            <a:r>
              <a:rPr lang="pl-PL" sz="1800" noProof="0" dirty="0"/>
              <a:t>Ustawa z dnia 27 sierpnia 1997 r. </a:t>
            </a:r>
            <a:r>
              <a:rPr lang="pl-PL" sz="1800" b="1" noProof="0" dirty="0"/>
              <a:t>o rehabilitacji zawodowej i</a:t>
            </a:r>
            <a:r>
              <a:rPr lang="pl-PL" sz="1800" b="1" noProof="0" dirty="0"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pl-PL" sz="1800" b="1" noProof="0" dirty="0"/>
              <a:t>społecznej oraz zatrudnianiu osób niepełnosprawnych</a:t>
            </a:r>
            <a:r>
              <a:rPr lang="pl-PL" sz="1800" noProof="0" dirty="0"/>
              <a:t> (</a:t>
            </a:r>
            <a:r>
              <a:rPr lang="pl-PL" sz="1800" noProof="0" dirty="0" err="1"/>
              <a:t>t.j</a:t>
            </a:r>
            <a:r>
              <a:rPr lang="pl-PL" sz="1800" noProof="0" dirty="0"/>
              <a:t>.</a:t>
            </a:r>
            <a:r>
              <a:rPr lang="pl-PL" sz="1800" noProof="0" dirty="0">
                <a:latin typeface="Verdana" panose="020B060403050404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pl-PL" sz="1800" noProof="0" dirty="0"/>
              <a:t>Dz.U. z 2024 r. poz. 44 z </a:t>
            </a:r>
            <a:r>
              <a:rPr lang="pl-PL" sz="1800" noProof="0" dirty="0" err="1"/>
              <a:t>późn</a:t>
            </a:r>
            <a:r>
              <a:rPr lang="pl-PL" sz="1800" noProof="0" dirty="0"/>
              <a:t>. zm.) (art. 23a)</a:t>
            </a:r>
          </a:p>
          <a:p>
            <a:pPr marL="1087200" lvl="1" indent="-447799">
              <a:buSzPts val="2800"/>
            </a:pPr>
            <a:endParaRPr lang="pl-PL" sz="1800" noProof="0" dirty="0"/>
          </a:p>
        </p:txBody>
      </p:sp>
    </p:spTree>
    <p:extLst>
      <p:ext uri="{BB962C8B-B14F-4D97-AF65-F5344CB8AC3E}">
        <p14:creationId xmlns:p14="http://schemas.microsoft.com/office/powerpoint/2010/main" val="2683614787"/>
      </p:ext>
    </p:extLst>
  </p:cSld>
  <p:clrMapOvr>
    <a:masterClrMapping/>
  </p:clrMapOvr>
  <p:transition spd="slow">
    <p:push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18c010dcb6_0_186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3600"/>
              <a:buFont typeface="Trebuchet MS"/>
              <a:buNone/>
            </a:pPr>
            <a:r>
              <a:rPr lang="pl-PL" noProof="0" dirty="0"/>
              <a:t>Konstytucja RP</a:t>
            </a:r>
            <a:br>
              <a:rPr lang="pl-PL" noProof="0" dirty="0"/>
            </a:br>
            <a:r>
              <a:rPr lang="pl-PL" noProof="0" dirty="0"/>
              <a:t>Prawo do nauki</a:t>
            </a:r>
          </a:p>
        </p:txBody>
      </p:sp>
      <p:sp>
        <p:nvSpPr>
          <p:cNvPr id="205" name="Google Shape;205;g318c010dcb6_0_186"/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0000" lvl="0" indent="-44144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700"/>
              <a:buChar char="►"/>
            </a:pPr>
            <a:r>
              <a:rPr lang="pl-PL" sz="2800" b="1" noProof="0" dirty="0"/>
              <a:t>Art. 70.</a:t>
            </a:r>
            <a:endParaRPr lang="pl-PL" sz="2800" noProof="0" dirty="0"/>
          </a:p>
          <a:p>
            <a:pPr marL="630000" marR="0" lvl="0" indent="-44144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700"/>
              <a:buChar char="►"/>
            </a:pPr>
            <a:r>
              <a:rPr lang="pl-PL" sz="2800" noProof="0" dirty="0"/>
              <a:t>1. </a:t>
            </a:r>
            <a:r>
              <a:rPr lang="pl-PL" sz="2800" b="1" noProof="0" dirty="0"/>
              <a:t>Każdy ma prawo do nauki.</a:t>
            </a:r>
            <a:r>
              <a:rPr lang="pl-PL" sz="2800" noProof="0" dirty="0"/>
              <a:t> (…)</a:t>
            </a:r>
          </a:p>
          <a:p>
            <a:pPr marL="630000" marR="0" lvl="0" indent="-441449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A3C9E"/>
              </a:buClr>
              <a:buSzPts val="2700"/>
              <a:buChar char="►"/>
            </a:pPr>
            <a:r>
              <a:rPr lang="pl-PL" sz="2800" noProof="0" dirty="0"/>
              <a:t>4. Władze publiczne zapewniają obywatelom powszechny i </a:t>
            </a:r>
            <a:r>
              <a:rPr lang="pl-PL" sz="2800" b="1" noProof="0" dirty="0"/>
              <a:t>równy dostęp do wykształcenia</a:t>
            </a:r>
            <a:r>
              <a:rPr lang="pl-PL" sz="2800" noProof="0" dirty="0"/>
              <a:t>. (…)</a:t>
            </a:r>
          </a:p>
        </p:txBody>
      </p:sp>
    </p:spTree>
  </p:cSld>
  <p:clrMapOvr>
    <a:masterClrMapping/>
  </p:clrMapOvr>
  <p:transition spd="slow">
    <p:push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1491b4fb2c_0_30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pl-PL" b="1" noProof="0" dirty="0">
                <a:latin typeface="Verdana"/>
                <a:ea typeface="Verdana"/>
                <a:cs typeface="Verdana"/>
                <a:sym typeface="Verdana"/>
              </a:rPr>
              <a:t>Konstytucja RP</a:t>
            </a:r>
            <a:br>
              <a:rPr lang="pl-PL" b="1" noProof="0" dirty="0">
                <a:latin typeface="Verdana"/>
                <a:ea typeface="Verdana"/>
                <a:cs typeface="Verdana"/>
                <a:sym typeface="Verdana"/>
              </a:rPr>
            </a:br>
            <a:r>
              <a:rPr lang="pl-PL" b="1" noProof="0" dirty="0">
                <a:latin typeface="Verdana"/>
                <a:ea typeface="Verdana"/>
                <a:cs typeface="Verdana"/>
                <a:sym typeface="Verdana"/>
              </a:rPr>
              <a:t>Niezależne życie</a:t>
            </a:r>
          </a:p>
        </p:txBody>
      </p:sp>
      <p:sp>
        <p:nvSpPr>
          <p:cNvPr id="323" name="Google Shape;323;g31491b4fb2c_0_30"/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30000" lvl="0" indent="-447799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Verdana"/>
              <a:buChar char="►"/>
            </a:pPr>
            <a:r>
              <a:rPr lang="pl-PL" sz="2800" b="1" noProof="0" dirty="0"/>
              <a:t>Art. 47.</a:t>
            </a:r>
          </a:p>
          <a:p>
            <a:pPr marL="630000" lvl="0" indent="-447799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800"/>
              <a:buChar char="►"/>
            </a:pPr>
            <a:r>
              <a:rPr lang="pl-PL" sz="2800" noProof="0" dirty="0"/>
              <a:t>Każdy ma prawo do ochrony prawnej życia prywatnego, rodzinnego, czci i dobrego imienia oraz do </a:t>
            </a:r>
            <a:r>
              <a:rPr lang="pl-PL" sz="2800" b="1" noProof="0" dirty="0"/>
              <a:t>decydowania o swoim życiu osobistym</a:t>
            </a:r>
            <a:r>
              <a:rPr lang="pl-PL" sz="2800" noProof="0" dirty="0"/>
              <a:t>.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1491b4fb2c_0_3"/>
          <p:cNvSpPr txBox="1">
            <a:spLocks noGrp="1"/>
          </p:cNvSpPr>
          <p:nvPr>
            <p:ph type="title"/>
          </p:nvPr>
        </p:nvSpPr>
        <p:spPr>
          <a:xfrm>
            <a:off x="687725" y="32957"/>
            <a:ext cx="8927700" cy="1532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>
              <a:buClr>
                <a:srgbClr val="EA3C9E"/>
              </a:buClr>
              <a:buSzPts val="990"/>
              <a:buFont typeface="Trebuchet MS"/>
            </a:pPr>
            <a:r>
              <a:rPr lang="pl-PL" b="1" noProof="0" dirty="0">
                <a:latin typeface="Verdana"/>
                <a:ea typeface="Verdana"/>
                <a:cs typeface="Verdana"/>
                <a:sym typeface="Verdana"/>
              </a:rPr>
              <a:t>Konwencja</a:t>
            </a:r>
            <a:br>
              <a:rPr lang="pl-PL" noProof="0" dirty="0"/>
            </a:br>
            <a:r>
              <a:rPr lang="pl-PL" noProof="0" dirty="0"/>
              <a:t>Osoby z niepełnosprawnościami</a:t>
            </a:r>
          </a:p>
        </p:txBody>
      </p:sp>
      <p:sp>
        <p:nvSpPr>
          <p:cNvPr id="246" name="Google Shape;246;g31491b4fb2c_0_3"/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200"/>
              <a:buFont typeface="Verdana"/>
              <a:buChar char="►"/>
            </a:pPr>
            <a:r>
              <a:rPr lang="pl-PL" sz="2200" noProof="0" dirty="0">
                <a:latin typeface="Verdana"/>
                <a:ea typeface="Verdana"/>
                <a:cs typeface="Verdana"/>
                <a:sym typeface="Verdana"/>
              </a:rPr>
              <a:t>Regulamin konkursu odsyła </a:t>
            </a:r>
            <a:r>
              <a:rPr lang="pl-PL" sz="2200" b="1" noProof="0" dirty="0"/>
              <a:t>bezpośrednio</a:t>
            </a:r>
            <a:r>
              <a:rPr lang="pl-PL" sz="2200" noProof="0" dirty="0">
                <a:latin typeface="Verdana"/>
                <a:ea typeface="Verdana"/>
                <a:cs typeface="Verdana"/>
                <a:sym typeface="Verdana"/>
              </a:rPr>
              <a:t> do </a:t>
            </a:r>
            <a:r>
              <a:rPr lang="pl-PL" sz="2200" b="1" noProof="0" dirty="0"/>
              <a:t>pojęć i zasad</a:t>
            </a:r>
            <a:r>
              <a:rPr lang="pl-PL" sz="2200" noProof="0" dirty="0">
                <a:latin typeface="Verdana"/>
                <a:ea typeface="Verdana"/>
                <a:cs typeface="Verdana"/>
                <a:sym typeface="Verdana"/>
              </a:rPr>
              <a:t> wynikających z Konwencji o prawach osób z niepełnosprawnościami sporządzonej w Nowym Jorku dnia 13 grudnia 2006 r. (Konwencja)</a:t>
            </a:r>
            <a:endParaRPr lang="pl-PL" sz="2200" noProof="0" dirty="0"/>
          </a:p>
          <a:p>
            <a:pPr marL="457200" lvl="0" indent="-3683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200"/>
              <a:buFont typeface="Verdana"/>
              <a:buChar char="►"/>
            </a:pPr>
            <a:r>
              <a:rPr lang="pl-PL" sz="2200" b="1" noProof="0" dirty="0">
                <a:latin typeface="Verdana"/>
                <a:ea typeface="Verdana"/>
                <a:cs typeface="Verdana"/>
                <a:sym typeface="Verdana"/>
              </a:rPr>
              <a:t>Artykuł </a:t>
            </a:r>
            <a:r>
              <a:rPr lang="pl-PL" sz="2200" b="1" noProof="0" dirty="0"/>
              <a:t>1 akapit 2</a:t>
            </a:r>
          </a:p>
          <a:p>
            <a:pPr marL="457200" lvl="0" indent="-3683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200"/>
              <a:buFont typeface="Verdana"/>
              <a:buChar char="►"/>
            </a:pPr>
            <a:r>
              <a:rPr lang="pl-PL" sz="2200" noProof="0" dirty="0"/>
              <a:t>Do </a:t>
            </a:r>
            <a:r>
              <a:rPr lang="pl-PL" sz="2200" b="1" noProof="0" dirty="0"/>
              <a:t>osób z niepełnosprawnościami </a:t>
            </a:r>
            <a:r>
              <a:rPr lang="pl-PL" sz="2200" noProof="0" dirty="0"/>
              <a:t>zalicza się te osoby, które mają </a:t>
            </a:r>
            <a:r>
              <a:rPr lang="pl-PL" sz="2200" b="1" noProof="0" dirty="0"/>
              <a:t>długotrwale naruszoną sprawność</a:t>
            </a:r>
            <a:r>
              <a:rPr lang="pl-PL" sz="2200" noProof="0" dirty="0"/>
              <a:t>: fizyczną, psychiczną, intelektualną lub w zakresie zmysłów, co może, w oddziaływaniu z różnymi </a:t>
            </a:r>
            <a:r>
              <a:rPr lang="pl-PL" sz="2200" b="1" noProof="0" dirty="0"/>
              <a:t>barierami</a:t>
            </a:r>
            <a:r>
              <a:rPr lang="pl-PL" sz="2200" noProof="0" dirty="0"/>
              <a:t>, utrudniać im </a:t>
            </a:r>
            <a:r>
              <a:rPr lang="pl-PL" sz="2200" b="1" noProof="0" dirty="0"/>
              <a:t>pełny i skuteczny udział w</a:t>
            </a:r>
            <a:r>
              <a:rPr lang="pl-PL" sz="2200" noProof="0" dirty="0"/>
              <a:t> </a:t>
            </a:r>
            <a:r>
              <a:rPr lang="pl-PL" sz="2200" b="1" noProof="0" dirty="0"/>
              <a:t>życiu społecznym, na zasadzie równości z innymi osobami</a:t>
            </a:r>
            <a:r>
              <a:rPr lang="pl-PL" sz="2200" noProof="0" dirty="0"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1491b4fb2c_1_189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990"/>
              <a:buFont typeface="Trebuchet MS"/>
              <a:buNone/>
            </a:pPr>
            <a:r>
              <a:rPr lang="pl-PL" b="1" noProof="0" dirty="0">
                <a:latin typeface="Verdana"/>
                <a:ea typeface="Verdana"/>
                <a:cs typeface="Verdana"/>
                <a:sym typeface="Verdana"/>
              </a:rPr>
              <a:t>Konwencja</a:t>
            </a:r>
            <a:br>
              <a:rPr lang="pl-PL" noProof="0" dirty="0"/>
            </a:br>
            <a:r>
              <a:rPr lang="pl-PL" noProof="0" dirty="0"/>
              <a:t>Dostępność (1 z 2)</a:t>
            </a:r>
          </a:p>
        </p:txBody>
      </p:sp>
      <p:sp>
        <p:nvSpPr>
          <p:cNvPr id="260" name="Google Shape;260;g31491b4fb2c_1_189"/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Verdana"/>
              <a:buChar char="►"/>
            </a:pPr>
            <a:r>
              <a:rPr lang="pl-PL" b="1" noProof="0" dirty="0">
                <a:latin typeface="Verdana"/>
                <a:ea typeface="Verdana"/>
                <a:cs typeface="Verdana"/>
                <a:sym typeface="Verdana"/>
              </a:rPr>
              <a:t>Art</a:t>
            </a:r>
            <a:r>
              <a:rPr lang="pl-PL" b="1" noProof="0" dirty="0"/>
              <a:t>.</a:t>
            </a:r>
            <a:r>
              <a:rPr lang="pl-PL" b="1" noProof="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pl-PL" b="1" noProof="0" dirty="0"/>
              <a:t>9. Dostępność (1 z 2)</a:t>
            </a:r>
            <a:endParaRPr lang="pl-PL" noProof="0" dirty="0"/>
          </a:p>
          <a:p>
            <a:pPr marL="457200" lvl="0" indent="-3810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Verdana"/>
              <a:buChar char="►"/>
            </a:pPr>
            <a:r>
              <a:rPr lang="pl-PL" noProof="0" dirty="0"/>
              <a:t>1. Aby umożliwić osobom z niepełnosprawnościami niezależne życie i pełny udział we wszystkich sferach życia, Państwa Strony podejmą odpowiednie środki w celu zapewnienia im, na zasadzie równości z innymi osobami, dostępu do środowiska fizycznego, środków transportu, informacji i komunikacji, w tym technologii i systemów informacyjno-komunikacyjnych, a także do innych urządzeń i usług, powszechnie dostępnych lub powszechnie zapewnianych,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>
          <a:extLst>
            <a:ext uri="{FF2B5EF4-FFF2-40B4-BE49-F238E27FC236}">
              <a16:creationId xmlns:a16="http://schemas.microsoft.com/office/drawing/2014/main" id="{0879A6D7-34A6-5774-7A0A-B6513889A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166ab540ef_0_6">
            <a:extLst>
              <a:ext uri="{FF2B5EF4-FFF2-40B4-BE49-F238E27FC236}">
                <a16:creationId xmlns:a16="http://schemas.microsoft.com/office/drawing/2014/main" id="{B15365C2-1091-79FB-42B8-9FE5EFD873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240"/>
              <a:buNone/>
            </a:pPr>
            <a:r>
              <a:rPr lang="pl-PL" sz="3300" noProof="0" dirty="0"/>
              <a:t>Czy te osoby mogłyby studiować lub pracować w Uczelni? (3 z 6)</a:t>
            </a:r>
          </a:p>
        </p:txBody>
      </p:sp>
      <p:sp>
        <p:nvSpPr>
          <p:cNvPr id="170" name="Google Shape;170;g3166ab540ef_0_6">
            <a:extLst>
              <a:ext uri="{FF2B5EF4-FFF2-40B4-BE49-F238E27FC236}">
                <a16:creationId xmlns:a16="http://schemas.microsoft.com/office/drawing/2014/main" id="{2922DC55-3060-465C-912C-C84D7F24430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82134" y="2275840"/>
            <a:ext cx="6807607" cy="4258564"/>
          </a:xfrm>
        </p:spPr>
        <p:txBody>
          <a:bodyPr spcFirstLastPara="1" lIns="91425" tIns="45700" rIns="91425" bIns="45700" anchor="t" anchorCtr="0">
            <a:normAutofit/>
          </a:bodyPr>
          <a:lstStyle/>
          <a:p>
            <a:pPr indent="-393700">
              <a:lnSpc>
                <a:spcPct val="130000"/>
              </a:lnSpc>
              <a:spcBef>
                <a:spcPts val="600"/>
              </a:spcBef>
              <a:buClr>
                <a:srgbClr val="B2126C"/>
              </a:buClr>
              <a:buSzPts val="2600"/>
            </a:pPr>
            <a:r>
              <a:rPr lang="pl-PL" noProof="0" dirty="0" err="1">
                <a:solidFill>
                  <a:schemeClr val="dk1"/>
                </a:solidFill>
              </a:rPr>
              <a:t>Geerat</a:t>
            </a:r>
            <a:r>
              <a:rPr lang="pl-PL" noProof="0" dirty="0">
                <a:solidFill>
                  <a:schemeClr val="dk1"/>
                </a:solidFill>
              </a:rPr>
              <a:t> J. </a:t>
            </a:r>
            <a:r>
              <a:rPr lang="pl-PL" noProof="0" dirty="0" err="1">
                <a:solidFill>
                  <a:schemeClr val="dk1"/>
                </a:solidFill>
              </a:rPr>
              <a:t>Vermeij</a:t>
            </a:r>
            <a:r>
              <a:rPr lang="pl-PL" noProof="0" dirty="0">
                <a:solidFill>
                  <a:schemeClr val="dk1"/>
                </a:solidFill>
              </a:rPr>
              <a:t> (ur. 1946)</a:t>
            </a:r>
          </a:p>
          <a:p>
            <a:pPr indent="-393700">
              <a:lnSpc>
                <a:spcPct val="130000"/>
              </a:lnSpc>
              <a:spcBef>
                <a:spcPts val="600"/>
              </a:spcBef>
              <a:buClr>
                <a:srgbClr val="B2126C"/>
              </a:buClr>
              <a:buSzPts val="2600"/>
            </a:pPr>
            <a:r>
              <a:rPr lang="pl-PL" noProof="0" dirty="0">
                <a:solidFill>
                  <a:schemeClr val="dk1"/>
                </a:solidFill>
              </a:rPr>
              <a:t>Paleontolog, malakolog</a:t>
            </a:r>
          </a:p>
          <a:p>
            <a:pPr indent="-393700">
              <a:lnSpc>
                <a:spcPct val="130000"/>
              </a:lnSpc>
              <a:spcBef>
                <a:spcPts val="600"/>
              </a:spcBef>
              <a:buClr>
                <a:srgbClr val="B2126C"/>
              </a:buClr>
              <a:buSzPts val="2600"/>
            </a:pPr>
            <a:r>
              <a:rPr lang="pl-PL" noProof="0" dirty="0">
                <a:solidFill>
                  <a:schemeClr val="dk1"/>
                </a:solidFill>
              </a:rPr>
              <a:t>Ewolucja biologiczna</a:t>
            </a:r>
          </a:p>
          <a:p>
            <a:pPr indent="-393700">
              <a:lnSpc>
                <a:spcPct val="130000"/>
              </a:lnSpc>
              <a:spcBef>
                <a:spcPts val="600"/>
              </a:spcBef>
              <a:buClr>
                <a:srgbClr val="B2126C"/>
              </a:buClr>
              <a:buSzPts val="2600"/>
            </a:pPr>
            <a:r>
              <a:rPr lang="pl-PL" b="1" noProof="0" dirty="0">
                <a:solidFill>
                  <a:schemeClr val="dk1"/>
                </a:solidFill>
              </a:rPr>
              <a:t>Niewidomy od wczesnego dzieciństwa (3 lata) </a:t>
            </a:r>
          </a:p>
          <a:p>
            <a:pPr indent="-393700">
              <a:lnSpc>
                <a:spcPct val="130000"/>
              </a:lnSpc>
              <a:spcBef>
                <a:spcPts val="600"/>
              </a:spcBef>
              <a:buClr>
                <a:srgbClr val="B2126C"/>
              </a:buClr>
              <a:buSzPts val="2600"/>
            </a:pPr>
            <a:r>
              <a:rPr lang="pl-PL" noProof="0" dirty="0">
                <a:solidFill>
                  <a:schemeClr val="dk1"/>
                </a:solidFill>
              </a:rPr>
              <a:t>Profesor University of California w</a:t>
            </a:r>
            <a:r>
              <a:rPr lang="pl-PL" dirty="0"/>
              <a:t> </a:t>
            </a:r>
            <a:r>
              <a:rPr lang="pl-PL" noProof="0" dirty="0">
                <a:solidFill>
                  <a:schemeClr val="dk1"/>
                </a:solidFill>
              </a:rPr>
              <a:t>Davis</a:t>
            </a:r>
          </a:p>
          <a:p>
            <a:pPr indent="-393700"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600"/>
              <a:buFont typeface="Arial"/>
            </a:pPr>
            <a:endParaRPr lang="pl-PL" b="0" i="0" u="none" strike="noStrike" cap="none" noProof="0" dirty="0">
              <a:solidFill>
                <a:srgbClr val="000066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Font typeface="Arial"/>
            </a:pPr>
            <a:endParaRPr lang="pl-PL" b="0" i="0" u="none" strike="noStrike" cap="none" noProof="0" dirty="0">
              <a:solidFill>
                <a:srgbClr val="000066"/>
              </a:solidFill>
            </a:endParaRPr>
          </a:p>
        </p:txBody>
      </p:sp>
      <p:pic>
        <p:nvPicPr>
          <p:cNvPr id="4098" name="Picture 2" descr="Geerat J. Vermeij – w rękach trzyma dużą muszlę morską, o prawe ramię ma opartą białą laskę.">
            <a:extLst>
              <a:ext uri="{FF2B5EF4-FFF2-40B4-BE49-F238E27FC236}">
                <a16:creationId xmlns:a16="http://schemas.microsoft.com/office/drawing/2014/main" id="{C7AC6701-DCBC-C96B-C496-4424267C3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2" r="2801" b="-3"/>
          <a:stretch>
            <a:fillRect/>
          </a:stretch>
        </p:blipFill>
        <p:spPr bwMode="auto">
          <a:xfrm>
            <a:off x="8468371" y="1346661"/>
            <a:ext cx="2917546" cy="5152249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7273892E-7825-E83B-E78D-7FB8F27120A6}"/>
              </a:ext>
            </a:extLst>
          </p:cNvPr>
          <p:cNvSpPr txBox="1"/>
          <p:nvPr/>
        </p:nvSpPr>
        <p:spPr>
          <a:xfrm>
            <a:off x="8366449" y="6573688"/>
            <a:ext cx="3825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noProof="0" dirty="0"/>
              <a:t>Źródło: Wikipedia</a:t>
            </a:r>
          </a:p>
        </p:txBody>
      </p:sp>
    </p:spTree>
    <p:extLst>
      <p:ext uri="{BB962C8B-B14F-4D97-AF65-F5344CB8AC3E}">
        <p14:creationId xmlns:p14="http://schemas.microsoft.com/office/powerpoint/2010/main" val="2201109726"/>
      </p:ext>
    </p:extLst>
  </p:cSld>
  <p:clrMapOvr>
    <a:masterClrMapping/>
  </p:clrMapOvr>
  <p:transition spd="slow">
    <p:push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1491b4fb2c_1_195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990"/>
              <a:buFont typeface="Trebuchet MS"/>
              <a:buNone/>
            </a:pPr>
            <a:r>
              <a:rPr lang="pl-PL" b="1" noProof="0" dirty="0">
                <a:latin typeface="Verdana"/>
                <a:ea typeface="Verdana"/>
                <a:cs typeface="Verdana"/>
                <a:sym typeface="Verdana"/>
              </a:rPr>
              <a:t>Konwencja</a:t>
            </a:r>
            <a:br>
              <a:rPr lang="pl-PL" noProof="0" dirty="0"/>
            </a:br>
            <a:r>
              <a:rPr lang="pl-PL" noProof="0" dirty="0"/>
              <a:t>Dostępność (2 z 2)</a:t>
            </a:r>
          </a:p>
        </p:txBody>
      </p:sp>
      <p:sp>
        <p:nvSpPr>
          <p:cNvPr id="267" name="Google Shape;267;g31491b4fb2c_1_195"/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0000" lvl="0" indent="-422399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Verdana"/>
              <a:buChar char="►"/>
            </a:pPr>
            <a:r>
              <a:rPr lang="pl-PL" b="1" noProof="0" dirty="0">
                <a:latin typeface="Verdana"/>
                <a:ea typeface="Verdana"/>
                <a:cs typeface="Verdana"/>
                <a:sym typeface="Verdana"/>
              </a:rPr>
              <a:t>Art</a:t>
            </a:r>
            <a:r>
              <a:rPr lang="pl-PL" b="1" noProof="0" dirty="0"/>
              <a:t>.</a:t>
            </a:r>
            <a:r>
              <a:rPr lang="pl-PL" b="1" noProof="0" dirty="0"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pl-PL" b="1" noProof="0" dirty="0"/>
              <a:t>9. Dostępność (2 z 2)</a:t>
            </a:r>
            <a:endParaRPr lang="pl-PL" noProof="0" dirty="0"/>
          </a:p>
          <a:p>
            <a:pPr marL="630000" lvl="0" indent="-422399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Verdana"/>
              <a:buChar char="►"/>
            </a:pPr>
            <a:r>
              <a:rPr lang="pl-PL" noProof="0" dirty="0"/>
              <a:t>… zarówno na obszarach miejskich, jak i wiejskich. Środki te, obejmujące rozpoznanie i eliminację przeszkód i barier w zakresie dostępności, stosują się między innymi do:</a:t>
            </a:r>
          </a:p>
          <a:p>
            <a:pPr marL="1170000" lvl="1" indent="-4224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Char char="►"/>
            </a:pPr>
            <a:r>
              <a:rPr lang="pl-PL" sz="2400" noProof="0" dirty="0"/>
              <a:t>(a) budynków, dróg, transportu oraz innych urządzeń wewnętrznych i zewnętrznych, w tym szkół, mieszkań, instytucji zapewniających opiekę medyczną i miejsc pracy, </a:t>
            </a:r>
          </a:p>
          <a:p>
            <a:pPr marL="1170000" lvl="1" indent="-4224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400"/>
              <a:buChar char="►"/>
            </a:pPr>
            <a:r>
              <a:rPr lang="pl-PL" sz="2400" noProof="0" dirty="0"/>
              <a:t>(b) informacji, komunikacji i innych usług, w tym usług elektronicznych i służb ratowniczych.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1491b4fb2c_1_201"/>
          <p:cNvSpPr txBox="1">
            <a:spLocks noGrp="1"/>
          </p:cNvSpPr>
          <p:nvPr>
            <p:ph type="title"/>
          </p:nvPr>
        </p:nvSpPr>
        <p:spPr>
          <a:xfrm>
            <a:off x="687725" y="32957"/>
            <a:ext cx="8927700" cy="1532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990"/>
              <a:buFont typeface="Trebuchet MS"/>
              <a:buNone/>
            </a:pPr>
            <a:r>
              <a:rPr lang="pl-PL" b="1" noProof="0" dirty="0">
                <a:latin typeface="Verdana"/>
                <a:ea typeface="Verdana"/>
                <a:cs typeface="Verdana"/>
                <a:sym typeface="Verdana"/>
              </a:rPr>
              <a:t>Konwencja</a:t>
            </a:r>
            <a:br>
              <a:rPr lang="pl-PL" noProof="0" dirty="0"/>
            </a:br>
            <a:r>
              <a:rPr lang="pl-PL" noProof="0" dirty="0"/>
              <a:t>Niezależne życie (1 z 2)</a:t>
            </a:r>
          </a:p>
        </p:txBody>
      </p:sp>
      <p:sp>
        <p:nvSpPr>
          <p:cNvPr id="274" name="Google Shape;274;g31491b4fb2c_1_201"/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28650" lvl="0" indent="-414699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300"/>
              <a:buFont typeface="Verdana"/>
              <a:buChar char="►"/>
            </a:pPr>
            <a:r>
              <a:rPr lang="pl-PL" sz="2300" b="1" noProof="0" dirty="0"/>
              <a:t>Art. 19. Niezależne życie i włączenie w lokalną społeczność* (1 z 2)</a:t>
            </a:r>
            <a:endParaRPr lang="pl-PL" sz="2300" noProof="0" dirty="0"/>
          </a:p>
          <a:p>
            <a:pPr marL="630000" lvl="0" indent="-416049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300"/>
              <a:buFont typeface="Verdana"/>
              <a:buChar char="►"/>
            </a:pPr>
            <a:r>
              <a:rPr lang="pl-PL" sz="2300" noProof="0" dirty="0"/>
              <a:t>Państwa Strony niniejszej konwencji uznają równe prawo wszystkich osób z niepełnosprawnościami* do życia w lokalnej społeczności, wraz </a:t>
            </a:r>
            <a:r>
              <a:rPr lang="pl-PL" sz="2300" b="1" noProof="0" dirty="0"/>
              <a:t>z prawem dokonywania wyborów, na równi z innymi osobami</a:t>
            </a:r>
            <a:r>
              <a:rPr lang="pl-PL" sz="2300" noProof="0" dirty="0"/>
              <a:t>, oraz podejmą skuteczne i odpowiednie środki w celu ułatwienia pełnego korzystania przez osoby z niepełnosprawnościami z tego prawa oraz ich </a:t>
            </a:r>
            <a:r>
              <a:rPr lang="pl-PL" sz="2300" b="1" noProof="0" dirty="0"/>
              <a:t>pełnego włączenia i udziału w lokalnej społeczności</a:t>
            </a:r>
            <a:r>
              <a:rPr lang="pl-PL" sz="2300" noProof="0" dirty="0"/>
              <a:t>*, w tym poprzez zapewnienie, że: (…)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1491b4fb2c_1_219"/>
          <p:cNvSpPr txBox="1">
            <a:spLocks noGrp="1"/>
          </p:cNvSpPr>
          <p:nvPr>
            <p:ph type="title"/>
          </p:nvPr>
        </p:nvSpPr>
        <p:spPr>
          <a:xfrm>
            <a:off x="687725" y="32957"/>
            <a:ext cx="8927700" cy="1532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990"/>
              <a:buFont typeface="Trebuchet MS"/>
              <a:buNone/>
            </a:pPr>
            <a:r>
              <a:rPr lang="pl-PL" b="1" noProof="0" dirty="0">
                <a:latin typeface="Verdana"/>
                <a:ea typeface="Verdana"/>
                <a:cs typeface="Verdana"/>
                <a:sym typeface="Verdana"/>
              </a:rPr>
              <a:t>Konwencja</a:t>
            </a:r>
            <a:br>
              <a:rPr lang="pl-PL" noProof="0" dirty="0"/>
            </a:br>
            <a:r>
              <a:rPr lang="pl-PL" noProof="0" dirty="0"/>
              <a:t>Niezależne życie (2 z 2)</a:t>
            </a:r>
          </a:p>
        </p:txBody>
      </p:sp>
      <p:sp>
        <p:nvSpPr>
          <p:cNvPr id="288" name="Google Shape;288;g31491b4fb2c_1_219"/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28650" lvl="0" indent="-446449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Verdana"/>
              <a:buChar char="►"/>
            </a:pPr>
            <a:r>
              <a:rPr lang="pl-PL" sz="2800" b="1" noProof="0" dirty="0"/>
              <a:t>Art. 19 (2 z 2)</a:t>
            </a:r>
            <a:endParaRPr lang="pl-PL" sz="2800" noProof="0" dirty="0"/>
          </a:p>
          <a:p>
            <a:pPr marL="628650" lvl="0" indent="-446449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Verdana"/>
              <a:buChar char="►"/>
            </a:pPr>
            <a:r>
              <a:rPr lang="pl-PL" sz="2800" noProof="0" dirty="0"/>
              <a:t>(c) </a:t>
            </a:r>
            <a:r>
              <a:rPr lang="pl-PL" sz="2800" b="1" noProof="0" dirty="0"/>
              <a:t>świadczone w społeczności lokalnej usługi i urządzenia dla ogółu ludności będą dostępne</a:t>
            </a:r>
            <a:r>
              <a:rPr lang="pl-PL" sz="2800" noProof="0" dirty="0"/>
              <a:t> dla osób z niepełnosprawnościami, na zasadzie równości z innymi osobami oraz </a:t>
            </a:r>
            <a:r>
              <a:rPr lang="pl-PL" sz="2800" b="1" noProof="0" dirty="0"/>
              <a:t>będą odpowiadać ich potrzebom</a:t>
            </a:r>
            <a:r>
              <a:rPr lang="pl-PL" sz="2800" noProof="0" dirty="0"/>
              <a:t>.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1491b4fb2c_1_225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990"/>
              <a:buFont typeface="Trebuchet MS"/>
              <a:buNone/>
            </a:pPr>
            <a:r>
              <a:rPr lang="pl-PL" b="1" noProof="0" dirty="0">
                <a:latin typeface="Verdana"/>
                <a:ea typeface="Verdana"/>
                <a:cs typeface="Verdana"/>
                <a:sym typeface="Verdana"/>
              </a:rPr>
              <a:t>Konwencja</a:t>
            </a:r>
            <a:br>
              <a:rPr lang="pl-PL" noProof="0" dirty="0"/>
            </a:br>
            <a:r>
              <a:rPr lang="pl-PL" noProof="0" dirty="0"/>
              <a:t>Edukacja</a:t>
            </a:r>
          </a:p>
        </p:txBody>
      </p:sp>
      <p:sp>
        <p:nvSpPr>
          <p:cNvPr id="295" name="Google Shape;295;g31491b4fb2c_1_225"/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28650" lvl="0" indent="-401999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100"/>
              <a:buFont typeface="Verdana"/>
              <a:buChar char="►"/>
            </a:pPr>
            <a:r>
              <a:rPr lang="pl-PL" sz="2000" b="1" noProof="0" dirty="0"/>
              <a:t>Art. 24. Edukacja</a:t>
            </a:r>
            <a:endParaRPr lang="pl-PL" sz="2000" noProof="0" dirty="0"/>
          </a:p>
          <a:p>
            <a:pPr marL="628650" lvl="0" indent="-401999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100"/>
              <a:buFont typeface="Verdana"/>
              <a:buChar char="►"/>
            </a:pPr>
            <a:r>
              <a:rPr lang="pl-PL" sz="2000" noProof="0" dirty="0"/>
              <a:t>1. Państwa Strony uznają </a:t>
            </a:r>
            <a:r>
              <a:rPr lang="pl-PL" sz="2000" b="1" noProof="0" dirty="0"/>
              <a:t>prawo osób z niepełnosprawnościami do edukacji</a:t>
            </a:r>
            <a:r>
              <a:rPr lang="pl-PL" sz="2000" noProof="0" dirty="0"/>
              <a:t>. W celu realizacji tego prawa </a:t>
            </a:r>
            <a:r>
              <a:rPr lang="pl-PL" sz="2000" b="1" noProof="0" dirty="0"/>
              <a:t>bez dyskryminacji i na zasadach równych szans</a:t>
            </a:r>
            <a:r>
              <a:rPr lang="pl-PL" sz="2000" noProof="0" dirty="0"/>
              <a:t>, Państwa Strony zapewnią </a:t>
            </a:r>
            <a:r>
              <a:rPr lang="pl-PL" sz="2000" b="1" noProof="0" dirty="0"/>
              <a:t>włączający system kształcenia</a:t>
            </a:r>
            <a:r>
              <a:rPr lang="pl-PL" sz="2000" noProof="0" dirty="0"/>
              <a:t> umożliwiający integrację </a:t>
            </a:r>
            <a:r>
              <a:rPr lang="pl-PL" sz="2000" b="1" noProof="0" dirty="0"/>
              <a:t>na wszystkich poziomach edukacji i w kształceniu ustawicznym</a:t>
            </a:r>
            <a:r>
              <a:rPr lang="pl-PL" sz="2000" noProof="0" dirty="0"/>
              <a:t> (...)</a:t>
            </a:r>
          </a:p>
          <a:p>
            <a:pPr marL="628650" lvl="0" indent="-401999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100"/>
              <a:buChar char="►"/>
            </a:pPr>
            <a:r>
              <a:rPr lang="pl-PL" sz="2000" noProof="0" dirty="0"/>
              <a:t>5. Państwa Strony </a:t>
            </a:r>
            <a:r>
              <a:rPr lang="pl-PL" sz="2000" b="1" noProof="0" dirty="0"/>
              <a:t>zapewnią, że osoby z niepełnosprawnościami będą miały dostęp do powszechnego szkolnictwa wyższego, </a:t>
            </a:r>
            <a:r>
              <a:rPr lang="pl-PL" sz="2000" noProof="0" dirty="0"/>
              <a:t>szkolenia zawodowego, kształcenia dorosłych i możliwości uczenia się przez całe życie, </a:t>
            </a:r>
            <a:r>
              <a:rPr lang="pl-PL" sz="2000" b="1" noProof="0" dirty="0"/>
              <a:t>bez</a:t>
            </a:r>
            <a:r>
              <a:rPr lang="pl-PL" sz="2000" noProof="0" dirty="0"/>
              <a:t> </a:t>
            </a:r>
            <a:r>
              <a:rPr lang="pl-PL" sz="2000" b="1" noProof="0" dirty="0"/>
              <a:t>dyskryminacji i na zasadzie równości z innymi osobami.</a:t>
            </a:r>
            <a:endParaRPr lang="pl-PL" sz="2000" noProof="0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>
          <a:extLst>
            <a:ext uri="{FF2B5EF4-FFF2-40B4-BE49-F238E27FC236}">
              <a16:creationId xmlns:a16="http://schemas.microsoft.com/office/drawing/2014/main" id="{1B46672F-D54C-DFAE-752C-C12211EFF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1491b4fb2c_1_225">
            <a:extLst>
              <a:ext uri="{FF2B5EF4-FFF2-40B4-BE49-F238E27FC236}">
                <a16:creationId xmlns:a16="http://schemas.microsoft.com/office/drawing/2014/main" id="{169539C0-7409-A878-3A48-A6AE8596E7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725" y="112979"/>
            <a:ext cx="11152822" cy="13726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990"/>
              <a:buFont typeface="Trebuchet MS"/>
              <a:buNone/>
            </a:pPr>
            <a:r>
              <a:rPr lang="pl-PL" b="1" noProof="0" dirty="0">
                <a:latin typeface="Verdana"/>
                <a:ea typeface="Verdana"/>
                <a:cs typeface="Verdana"/>
                <a:sym typeface="Verdana"/>
              </a:rPr>
              <a:t>Konwencja</a:t>
            </a:r>
            <a:br>
              <a:rPr lang="pl-PL" noProof="0" dirty="0"/>
            </a:br>
            <a:r>
              <a:rPr lang="pl-PL" sz="2800" noProof="0" dirty="0"/>
              <a:t>Uniwersalne projektowanie i racjonalne usprawnienie</a:t>
            </a:r>
          </a:p>
        </p:txBody>
      </p:sp>
      <p:sp>
        <p:nvSpPr>
          <p:cNvPr id="295" name="Google Shape;295;g31491b4fb2c_1_225">
            <a:extLst>
              <a:ext uri="{FF2B5EF4-FFF2-40B4-BE49-F238E27FC236}">
                <a16:creationId xmlns:a16="http://schemas.microsoft.com/office/drawing/2014/main" id="{076C638E-E56E-AFB7-1430-25B9429844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4" y="1436697"/>
            <a:ext cx="4258348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01638" lvl="0" indent="-401638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100"/>
              <a:buFont typeface="Verdana"/>
              <a:buChar char="►"/>
            </a:pPr>
            <a:r>
              <a:rPr lang="pl-PL" noProof="0" dirty="0"/>
              <a:t>Sposoby zapewniania dostępności</a:t>
            </a:r>
          </a:p>
          <a:p>
            <a:pPr marL="401638" indent="-401638">
              <a:buSzPts val="2100"/>
            </a:pPr>
            <a:r>
              <a:rPr lang="pl-PL" noProof="0" dirty="0"/>
              <a:t>Zdefiniowane w Konwencji</a:t>
            </a:r>
          </a:p>
          <a:p>
            <a:pPr marL="401638" indent="-401638">
              <a:buSzPts val="2100"/>
            </a:pPr>
            <a:r>
              <a:rPr lang="pl-PL" noProof="0" dirty="0"/>
              <a:t>Odniesienia już w parudziesięciu aktach prawa krajowego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9CA9C45-AAAF-17A3-DB08-154DE2BBE03E}"/>
              </a:ext>
            </a:extLst>
          </p:cNvPr>
          <p:cNvSpPr txBox="1"/>
          <p:nvPr/>
        </p:nvSpPr>
        <p:spPr>
          <a:xfrm>
            <a:off x="4946073" y="5979609"/>
            <a:ext cx="6317673" cy="824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SzPts val="1800"/>
            </a:pPr>
            <a:r>
              <a:rPr lang="pl-PL" sz="1700" b="0" i="0" u="none" strike="noStrike" cap="none" noProof="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Trebuchet MS"/>
                <a:sym typeface="Trebuchet MS"/>
              </a:rPr>
              <a:t>Spiralna rampa w </a:t>
            </a:r>
            <a:r>
              <a:rPr lang="pl-PL" sz="1700" noProof="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Trebuchet MS"/>
                <a:sym typeface="Trebuchet MS"/>
                <a:hlinkClick r:id="rId3"/>
              </a:rPr>
              <a:t>Ed </a:t>
            </a:r>
            <a:r>
              <a:rPr lang="pl-PL" sz="1700" noProof="0" dirty="0" err="1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Trebuchet MS"/>
                <a:sym typeface="Trebuchet MS"/>
                <a:hlinkClick r:id="rId3"/>
              </a:rPr>
              <a:t>Roberts</a:t>
            </a:r>
            <a:r>
              <a:rPr lang="pl-PL" sz="1700" noProof="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Trebuchet MS"/>
                <a:sym typeface="Trebuchet MS"/>
                <a:hlinkClick r:id="rId3"/>
              </a:rPr>
              <a:t> Campus</a:t>
            </a:r>
            <a:r>
              <a:rPr lang="pl-PL" sz="1700" noProof="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Trebuchet MS"/>
                <a:sym typeface="Trebuchet MS"/>
              </a:rPr>
              <a:t>, Berkeley, USA, fot. Tom Griffith, materiał </a:t>
            </a:r>
            <a:r>
              <a:rPr lang="pl-PL" sz="1700" noProof="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Trebuchet MS"/>
                <a:sym typeface="Trebuchet MS"/>
                <a:hlinkClick r:id="rId3"/>
              </a:rPr>
              <a:t>Ed </a:t>
            </a:r>
            <a:r>
              <a:rPr lang="pl-PL" sz="1700" noProof="0" dirty="0" err="1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Trebuchet MS"/>
                <a:sym typeface="Trebuchet MS"/>
                <a:hlinkClick r:id="rId3"/>
              </a:rPr>
              <a:t>Roberts</a:t>
            </a:r>
            <a:r>
              <a:rPr lang="pl-PL" sz="1700" noProof="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Trebuchet MS"/>
                <a:sym typeface="Trebuchet MS"/>
                <a:hlinkClick r:id="rId3"/>
              </a:rPr>
              <a:t> Campus</a:t>
            </a:r>
            <a:r>
              <a:rPr lang="pl-PL" sz="1700" noProof="0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Trebuchet MS"/>
                <a:sym typeface="Trebuchet MS"/>
              </a:rPr>
              <a:t> i </a:t>
            </a:r>
            <a:r>
              <a:rPr lang="pl-PL" sz="1700" noProof="0" dirty="0">
                <a:solidFill>
                  <a:srgbClr val="065FD4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LMSA</a:t>
            </a:r>
            <a:r>
              <a:rPr lang="pl-PL" sz="1700" noProof="0" dirty="0">
                <a:solidFill>
                  <a:srgbClr val="13131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pl-PL" sz="1700" b="0" i="0" u="none" strike="noStrike" cap="none" noProof="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Trebuchet MS"/>
              <a:sym typeface="Trebuchet MS"/>
            </a:endParaRPr>
          </a:p>
        </p:txBody>
      </p:sp>
      <p:pic>
        <p:nvPicPr>
          <p:cNvPr id="6" name="Obraz 5" descr="Wnętrze budynku ze spiralną rampą.">
            <a:extLst>
              <a:ext uri="{FF2B5EF4-FFF2-40B4-BE49-F238E27FC236}">
                <a16:creationId xmlns:a16="http://schemas.microsoft.com/office/drawing/2014/main" id="{8F7BFD56-DA3C-4143-AF53-5A133B254F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984" t="5" r="307" b="11158"/>
          <a:stretch>
            <a:fillRect/>
          </a:stretch>
        </p:blipFill>
        <p:spPr>
          <a:xfrm>
            <a:off x="4946073" y="1436696"/>
            <a:ext cx="7245927" cy="45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2251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1491b4fb2c_1_288"/>
          <p:cNvSpPr txBox="1">
            <a:spLocks noGrp="1"/>
          </p:cNvSpPr>
          <p:nvPr>
            <p:ph type="title"/>
          </p:nvPr>
        </p:nvSpPr>
        <p:spPr>
          <a:xfrm>
            <a:off x="687725" y="12606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ct val="100000"/>
              <a:buFont typeface="Trebuchet MS"/>
              <a:buNone/>
            </a:pPr>
            <a:r>
              <a:rPr lang="pl-PL" sz="4000" noProof="0" dirty="0"/>
              <a:t>Uniwersalne projektowanie</a:t>
            </a:r>
            <a:endParaRPr lang="pl-PL" noProof="0" dirty="0"/>
          </a:p>
        </p:txBody>
      </p:sp>
      <p:sp>
        <p:nvSpPr>
          <p:cNvPr id="401" name="Google Shape;401;g31491b4fb2c_1_288"/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0000" lvl="0" indent="-435099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600"/>
              <a:buChar char="►"/>
            </a:pPr>
            <a:r>
              <a:rPr lang="pl-PL" sz="2500" noProof="0" dirty="0">
                <a:solidFill>
                  <a:schemeClr val="dk1"/>
                </a:solidFill>
              </a:rPr>
              <a:t>„</a:t>
            </a:r>
            <a:r>
              <a:rPr lang="pl-PL" sz="2500" b="1" noProof="0" dirty="0">
                <a:solidFill>
                  <a:schemeClr val="dk1"/>
                </a:solidFill>
              </a:rPr>
              <a:t>Uniwersalne projektowanie</a:t>
            </a:r>
            <a:r>
              <a:rPr lang="pl-PL" sz="2500" noProof="0" dirty="0">
                <a:solidFill>
                  <a:schemeClr val="dk1"/>
                </a:solidFill>
              </a:rPr>
              <a:t>” oznacza projektowanie produktów, środowiska, programów i usług w taki sposób, </a:t>
            </a:r>
            <a:r>
              <a:rPr lang="pl-PL" sz="2500" b="1" noProof="0" dirty="0">
                <a:solidFill>
                  <a:schemeClr val="dk1"/>
                </a:solidFill>
              </a:rPr>
              <a:t>by</a:t>
            </a:r>
            <a:r>
              <a:rPr lang="pl-PL" sz="2500" b="1" noProof="0" dirty="0"/>
              <a:t> </a:t>
            </a:r>
            <a:r>
              <a:rPr lang="pl-PL" sz="2500" b="1" noProof="0" dirty="0">
                <a:solidFill>
                  <a:schemeClr val="dk1"/>
                </a:solidFill>
              </a:rPr>
              <a:t>były użyteczne dla</a:t>
            </a:r>
            <a:r>
              <a:rPr lang="pl-PL" sz="2500" b="1" noProof="0" dirty="0"/>
              <a:t> </a:t>
            </a:r>
            <a:r>
              <a:rPr lang="pl-PL" sz="2500" b="1" noProof="0" dirty="0">
                <a:solidFill>
                  <a:schemeClr val="dk1"/>
                </a:solidFill>
              </a:rPr>
              <a:t>wszystkich</a:t>
            </a:r>
            <a:r>
              <a:rPr lang="pl-PL" sz="2500" noProof="0" dirty="0">
                <a:solidFill>
                  <a:schemeClr val="dk1"/>
                </a:solidFill>
              </a:rPr>
              <a:t>, w możliwie największym stopniu, bez potrzeby adaptacji lub</a:t>
            </a:r>
            <a:r>
              <a:rPr lang="pl-PL" sz="2500" noProof="0" dirty="0"/>
              <a:t> </a:t>
            </a:r>
            <a:r>
              <a:rPr lang="pl-PL" sz="2500" noProof="0" dirty="0">
                <a:solidFill>
                  <a:schemeClr val="dk1"/>
                </a:solidFill>
              </a:rPr>
              <a:t>specjalistycznego projektowania. „Uniwersalne projektowanie” nie wyklucza </a:t>
            </a:r>
            <a:r>
              <a:rPr lang="pl-PL" sz="2500" b="1" noProof="0" dirty="0">
                <a:solidFill>
                  <a:schemeClr val="dk1"/>
                </a:solidFill>
              </a:rPr>
              <a:t>pomocy technicznych dla</a:t>
            </a:r>
            <a:r>
              <a:rPr lang="pl-PL" sz="2500" b="1" noProof="0" dirty="0"/>
              <a:t> </a:t>
            </a:r>
            <a:r>
              <a:rPr lang="pl-PL" sz="2500" b="1" noProof="0" dirty="0">
                <a:solidFill>
                  <a:schemeClr val="dk1"/>
                </a:solidFill>
              </a:rPr>
              <a:t>szczególnych grup osób z</a:t>
            </a:r>
            <a:r>
              <a:rPr lang="pl-PL" sz="2500" b="1" noProof="0" dirty="0"/>
              <a:t> </a:t>
            </a:r>
            <a:r>
              <a:rPr lang="pl-PL" sz="2500" b="1" noProof="0" dirty="0">
                <a:solidFill>
                  <a:schemeClr val="dk1"/>
                </a:solidFill>
              </a:rPr>
              <a:t>niepełnosprawnościami</a:t>
            </a:r>
            <a:r>
              <a:rPr lang="pl-PL" sz="2500" noProof="0" dirty="0">
                <a:solidFill>
                  <a:schemeClr val="dk1"/>
                </a:solidFill>
              </a:rPr>
              <a:t>, jeżeli jest to potrzebne.</a:t>
            </a:r>
            <a:endParaRPr lang="pl-PL" sz="2500" noProof="0" dirty="0"/>
          </a:p>
        </p:txBody>
      </p:sp>
    </p:spTree>
  </p:cSld>
  <p:clrMapOvr>
    <a:masterClrMapping/>
  </p:clrMapOvr>
  <p:transition spd="slow">
    <p:push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1491b4fb2c_1_444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3600"/>
              <a:buFont typeface="Trebuchet MS"/>
              <a:buNone/>
            </a:pPr>
            <a:r>
              <a:rPr lang="pl-PL" sz="4000" noProof="0" dirty="0"/>
              <a:t>Racjonalne usprawnienie</a:t>
            </a:r>
          </a:p>
        </p:txBody>
      </p:sp>
      <p:sp>
        <p:nvSpPr>
          <p:cNvPr id="408" name="Google Shape;408;g31491b4fb2c_1_444"/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0000" lvl="0" indent="-402079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080"/>
              <a:buChar char="►"/>
            </a:pPr>
            <a:r>
              <a:rPr lang="pl-PL" sz="2500" noProof="0" dirty="0">
                <a:solidFill>
                  <a:schemeClr val="dk1"/>
                </a:solidFill>
              </a:rPr>
              <a:t>„</a:t>
            </a:r>
            <a:r>
              <a:rPr lang="pl-PL" sz="2500" b="1" noProof="0" dirty="0">
                <a:solidFill>
                  <a:schemeClr val="dk1"/>
                </a:solidFill>
              </a:rPr>
              <a:t>Racjonalne usprawnienie</a:t>
            </a:r>
            <a:r>
              <a:rPr lang="pl-PL" sz="2500" noProof="0" dirty="0">
                <a:solidFill>
                  <a:schemeClr val="dk1"/>
                </a:solidFill>
              </a:rPr>
              <a:t>” oznacza konieczne i</a:t>
            </a:r>
            <a:r>
              <a:rPr lang="pl-PL" sz="2500" noProof="0" dirty="0"/>
              <a:t> </a:t>
            </a:r>
            <a:r>
              <a:rPr lang="pl-PL" sz="2500" noProof="0" dirty="0">
                <a:solidFill>
                  <a:schemeClr val="dk1"/>
                </a:solidFill>
              </a:rPr>
              <a:t>odpowiednie zmiany i</a:t>
            </a:r>
            <a:r>
              <a:rPr lang="pl-PL" sz="2500" noProof="0" dirty="0"/>
              <a:t> </a:t>
            </a:r>
            <a:r>
              <a:rPr lang="pl-PL" sz="2500" noProof="0" dirty="0">
                <a:solidFill>
                  <a:schemeClr val="dk1"/>
                </a:solidFill>
              </a:rPr>
              <a:t>dostosowania, nie nakładające nieproporcjonalnego lub</a:t>
            </a:r>
            <a:r>
              <a:rPr lang="pl-PL" sz="2500" noProof="0" dirty="0"/>
              <a:t> </a:t>
            </a:r>
            <a:r>
              <a:rPr lang="pl-PL" sz="2500" noProof="0" dirty="0">
                <a:solidFill>
                  <a:schemeClr val="dk1"/>
                </a:solidFill>
              </a:rPr>
              <a:t>nadmiernego obciążenia, jeśli jest to potrzebne w</a:t>
            </a:r>
            <a:r>
              <a:rPr lang="pl-PL" sz="2500" noProof="0" dirty="0"/>
              <a:t> </a:t>
            </a:r>
            <a:r>
              <a:rPr lang="pl-PL" sz="2500" noProof="0" dirty="0">
                <a:solidFill>
                  <a:schemeClr val="dk1"/>
                </a:solidFill>
              </a:rPr>
              <a:t>konkretnym przypadku, w celu zapewnienia osobom z</a:t>
            </a:r>
            <a:r>
              <a:rPr lang="pl-PL" sz="2500" noProof="0" dirty="0"/>
              <a:t> </a:t>
            </a:r>
            <a:r>
              <a:rPr lang="pl-PL" sz="2500" noProof="0" dirty="0">
                <a:solidFill>
                  <a:schemeClr val="dk1"/>
                </a:solidFill>
              </a:rPr>
              <a:t>niepełnosprawnościami możliwości korzystania z</a:t>
            </a:r>
            <a:r>
              <a:rPr lang="pl-PL" sz="2500" noProof="0" dirty="0"/>
              <a:t> </a:t>
            </a:r>
            <a:r>
              <a:rPr lang="pl-PL" sz="2500" noProof="0" dirty="0">
                <a:solidFill>
                  <a:schemeClr val="dk1"/>
                </a:solidFill>
              </a:rPr>
              <a:t>wszelkich praw człowieka i podstawowych wolności oraz</a:t>
            </a:r>
            <a:r>
              <a:rPr lang="pl-PL" sz="2500" noProof="0" dirty="0"/>
              <a:t> </a:t>
            </a:r>
            <a:r>
              <a:rPr lang="pl-PL" sz="2500" noProof="0" dirty="0">
                <a:solidFill>
                  <a:schemeClr val="dk1"/>
                </a:solidFill>
              </a:rPr>
              <a:t>ich wykonywania na zasadzie równości z</a:t>
            </a:r>
            <a:r>
              <a:rPr lang="pl-PL" sz="2500" noProof="0" dirty="0"/>
              <a:t> </a:t>
            </a:r>
            <a:r>
              <a:rPr lang="pl-PL" sz="2500" noProof="0" dirty="0">
                <a:solidFill>
                  <a:schemeClr val="dk1"/>
                </a:solidFill>
              </a:rPr>
              <a:t>innymi osobami</a:t>
            </a:r>
          </a:p>
        </p:txBody>
      </p:sp>
    </p:spTree>
  </p:cSld>
  <p:clrMapOvr>
    <a:masterClrMapping/>
  </p:clrMapOvr>
  <p:transition spd="slow">
    <p:push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1491b4fb2c_1_450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A3C9E"/>
              </a:buClr>
              <a:buSzPts val="3030"/>
              <a:buFont typeface="Trebuchet MS"/>
              <a:buNone/>
            </a:pPr>
            <a:r>
              <a:rPr lang="pl-PL" noProof="0" dirty="0"/>
              <a:t>Uniwersalne projektowanie a racjonalne usprawnienie</a:t>
            </a:r>
          </a:p>
        </p:txBody>
      </p:sp>
      <p:sp>
        <p:nvSpPr>
          <p:cNvPr id="415" name="Google Shape;415;g31491b4fb2c_1_450"/>
          <p:cNvSpPr txBox="1"/>
          <p:nvPr/>
        </p:nvSpPr>
        <p:spPr>
          <a:xfrm>
            <a:off x="687725" y="5966175"/>
            <a:ext cx="98169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l-PL" sz="2000" b="0" i="0" u="none" strike="noStrike" cap="none" noProof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Uniwersalne projektowanie i racjonalne usprawnienie</a:t>
            </a:r>
            <a:br>
              <a:rPr lang="pl-PL" sz="2000" b="0" i="0" u="none" strike="noStrike" cap="none" noProof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pl-PL" sz="1800" b="0" i="0" u="none" strike="noStrike" cap="none" noProof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Źródło: projekt „Bliżej dostępności” na zlecenie </a:t>
            </a:r>
            <a:r>
              <a:rPr lang="pl-PL" sz="1800" b="0" i="0" u="none" strike="noStrike" cap="none" noProof="0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MFiPR</a:t>
            </a:r>
            <a:r>
              <a:rPr lang="pl-PL" sz="1800" b="0" i="0" u="none" strike="noStrike" cap="none" noProof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, POWER 2.19</a:t>
            </a:r>
            <a:endParaRPr lang="pl-PL" sz="1400" b="0" i="0" u="none" strike="noStrike" cap="none" noProof="0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416" name="Google Shape;416;g31491b4fb2c_1_450" descr="Zdjęcie po lewej przedstawia przeszklone drzwi wejściowe do budynku, które otrwierają się automatycznie. Jest to przykład racjonalnego usprawnienia. Zdjęcie po prawej przedstawia podjazd z barierkami przed wejściem do budynku, obok którego znajdują się schody. Jest to przykład racjonalnego usprawnienia."/>
          <p:cNvGrpSpPr/>
          <p:nvPr/>
        </p:nvGrpSpPr>
        <p:grpSpPr>
          <a:xfrm>
            <a:off x="833204" y="1331058"/>
            <a:ext cx="8927294" cy="4634581"/>
            <a:chOff x="452175" y="1527349"/>
            <a:chExt cx="8802301" cy="4438829"/>
          </a:xfrm>
        </p:grpSpPr>
        <p:sp>
          <p:nvSpPr>
            <p:cNvPr id="417" name="Google Shape;417;g31491b4fb2c_1_450" descr="Zdjęcie po lewej stronie przedstawia przykład uniwersalnego projektowania. Zdjęcie po prawej stronie przedstawia przykład racjonalnego usprawnienia. Opisy alternatywne poszczególnych rozwiązań znajdują się w zdjęciach grafik."/>
            <p:cNvSpPr/>
            <p:nvPr/>
          </p:nvSpPr>
          <p:spPr>
            <a:xfrm>
              <a:off x="452176" y="1527349"/>
              <a:ext cx="8802300" cy="443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pl-PL" sz="1800" b="0" i="0" u="none" strike="noStrike" cap="none" noProof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pic>
          <p:nvPicPr>
            <p:cNvPr id="418" name="Google Shape;418;g31491b4fb2c_1_450" descr="Uniwersalne projektowanie&#10;&#10;Zdjęcie przedstawia wejście do budynku. Płaskie wejście (bez stopni i progów) z drzwiami rozsuwanymi automatycznie. Drzwi są przezroczyste, ale na środku mają niebieski pas. Całość (drzwi, elewacja, korytarz za drzwiami) w stylu nowoczesnym.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2175" y="1687978"/>
              <a:ext cx="3685125" cy="4278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9" name="Google Shape;419;g31491b4fb2c_1_450" descr="Racjonalne usprawnienie&#10;&#10;Zdjęcie przedstawia wejście do zabytkowego budynku. Wejście po kamiennych schodach. Najpierw 2 stopnie o kształcie prostokątnym, mały podest i 3 stopnie o kształcie zaokrąglonym. Całość zaokrąglonych schodów widziana z góry tworzy część koła odciętego cięciwą. Po obu stronach drzwi poręcze idące w poprzek schodów. Na lewo od schodów podjazd wykonany po łuku, wyłożony płaską, betonową kostką. Po obu stronach podjazdu poręcze.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229993" y="1687978"/>
              <a:ext cx="4889371" cy="42781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push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1491b4fb2c_0_47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pl-PL" noProof="0" dirty="0"/>
              <a:t>Polski Akt o Dostępności – PAD </a:t>
            </a:r>
            <a:br>
              <a:rPr lang="pl-PL" noProof="0" dirty="0"/>
            </a:br>
            <a:r>
              <a:rPr lang="pl-PL" noProof="0" dirty="0"/>
              <a:t>(1 z 2)</a:t>
            </a:r>
            <a:endParaRPr lang="pl-PL" b="1" noProof="0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44" name="Google Shape;344;g31491b4fb2c_0_47"/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457200" marR="0" lvl="0" indent="-334327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ct val="69230"/>
              <a:buFont typeface="Verdana"/>
              <a:buChar char="►"/>
            </a:pPr>
            <a:r>
              <a:rPr lang="pl-PL" sz="2600" b="1" noProof="0" dirty="0"/>
              <a:t>Ustawa z dnia 26 kwietnia 2024 r. o zapewnianiu spełniania wymagań dostępności niektórych produktów i usług przez podmioty gospodarcze (Dz. U. poz. 731)</a:t>
            </a:r>
          </a:p>
          <a:p>
            <a:pPr marL="457200" lvl="0" indent="-334327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ct val="69230"/>
              <a:buFont typeface="Verdana"/>
              <a:buChar char="►"/>
            </a:pPr>
            <a:r>
              <a:rPr lang="pl-PL" sz="2600" b="1" noProof="0" dirty="0"/>
              <a:t>Podmiot gospodarczy </a:t>
            </a:r>
            <a:r>
              <a:rPr lang="pl-PL" sz="2600" noProof="0" dirty="0"/>
              <a:t>– producent, upoważniony przedstawiciel, importer, dystrybutor lub usługodawca podlegających obowiązkom określonym w ustawie </a:t>
            </a:r>
          </a:p>
          <a:p>
            <a:pPr marL="457200" lvl="0" indent="-334327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ct val="69230"/>
              <a:buFont typeface="Verdana"/>
              <a:buChar char="►"/>
            </a:pPr>
            <a:r>
              <a:rPr lang="pl-PL" sz="2600" b="1" noProof="0" dirty="0"/>
              <a:t>Nie ma znaczenia, czy w sektorze publicznym czy</a:t>
            </a:r>
            <a:r>
              <a:rPr lang="pl-PL" sz="2600" noProof="0" dirty="0"/>
              <a:t> </a:t>
            </a:r>
            <a:r>
              <a:rPr lang="pl-PL" sz="2600" b="1" noProof="0" dirty="0"/>
              <a:t>prywatnym</a:t>
            </a:r>
          </a:p>
          <a:p>
            <a:pPr marL="457200" lvl="0" indent="-334327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ct val="69230"/>
              <a:buFont typeface="Verdana"/>
              <a:buChar char="►"/>
            </a:pPr>
            <a:r>
              <a:rPr lang="pl-PL" sz="2600" b="1" noProof="0" dirty="0"/>
              <a:t>Uczelnie też są podmiotami gospodarczymi</a:t>
            </a:r>
          </a:p>
          <a:p>
            <a:pPr marL="450000" marR="76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15315"/>
              <a:buNone/>
            </a:pPr>
            <a:endParaRPr lang="pl-PL" sz="1800" b="1" noProof="0" dirty="0">
              <a:solidFill>
                <a:srgbClr val="333333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ct val="74131"/>
              <a:buNone/>
            </a:pPr>
            <a:endParaRPr lang="pl-PL" sz="2800" b="1" u="sng" noProof="0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1491b4fb2c_0_60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pl-PL" sz="3700" noProof="0" dirty="0"/>
              <a:t>Polski Akt o Dostępności (2 z 2)</a:t>
            </a:r>
          </a:p>
        </p:txBody>
      </p:sp>
      <p:sp>
        <p:nvSpPr>
          <p:cNvPr id="358" name="Google Shape;358;g31491b4fb2c_0_60"/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920"/>
              <a:buNone/>
            </a:pPr>
            <a:r>
              <a:rPr lang="pl-PL" sz="2200" b="1" noProof="0" dirty="0"/>
              <a:t>Uczelnie</a:t>
            </a:r>
            <a:r>
              <a:rPr lang="pl-PL" sz="2200" noProof="0" dirty="0"/>
              <a:t> będą musiały stosować PAD co najmniej w zakresie (1 z 2):</a:t>
            </a:r>
          </a:p>
          <a:p>
            <a:pPr marL="457200" marR="0" lvl="0" indent="-35052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920"/>
              <a:buChar char="►"/>
            </a:pPr>
            <a:r>
              <a:rPr lang="pl-PL" sz="2200" b="1" noProof="0" dirty="0"/>
              <a:t>Rekrutacji</a:t>
            </a:r>
            <a:r>
              <a:rPr lang="pl-PL" sz="2200" noProof="0" dirty="0"/>
              <a:t> na odpłatne formy kształcenia (kształcenie niepubliczne, studia zaoczne, studia podyplomowe, inne formy kształcenia)</a:t>
            </a:r>
          </a:p>
          <a:p>
            <a:pPr marL="457200" marR="0" lvl="0" indent="-3429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Verdana"/>
              <a:buChar char="►"/>
            </a:pPr>
            <a:r>
              <a:rPr lang="pl-PL" sz="2200" b="1" noProof="0" dirty="0">
                <a:highlight>
                  <a:schemeClr val="lt1"/>
                </a:highlight>
              </a:rPr>
              <a:t>Usług świadczonych drogą elektroniczną </a:t>
            </a:r>
            <a:r>
              <a:rPr lang="pl-PL" sz="2200" noProof="0" dirty="0">
                <a:highlight>
                  <a:schemeClr val="lt1"/>
                </a:highlight>
              </a:rPr>
              <a:t>(bez jednoczesnej obecności stron), na przykład: kursy on-line, e-Learning, udostępnianie nagrań zajęć, </a:t>
            </a:r>
            <a:r>
              <a:rPr lang="pl-PL" sz="2200" noProof="0" dirty="0" err="1">
                <a:highlight>
                  <a:schemeClr val="lt1"/>
                </a:highlight>
              </a:rPr>
              <a:t>webinarów</a:t>
            </a:r>
            <a:r>
              <a:rPr lang="pl-PL" sz="2200" noProof="0" dirty="0">
                <a:highlight>
                  <a:schemeClr val="lt1"/>
                </a:highlight>
              </a:rPr>
              <a:t>, filmów itp.</a:t>
            </a:r>
            <a:endParaRPr lang="pl-PL" sz="2200" noProof="0" dirty="0">
              <a:solidFill>
                <a:srgbClr val="323232"/>
              </a:solidFill>
              <a:highlight>
                <a:schemeClr val="lt1"/>
              </a:highlight>
            </a:endParaRPr>
          </a:p>
          <a:p>
            <a:pPr marL="457200" marR="0" lvl="0" indent="-3429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Verdana"/>
              <a:buChar char="►"/>
            </a:pPr>
            <a:r>
              <a:rPr lang="pl-PL" sz="2200" noProof="0" dirty="0"/>
              <a:t>Przy każdej </a:t>
            </a:r>
            <a:r>
              <a:rPr lang="pl-PL" sz="2200" b="1" noProof="0" dirty="0"/>
              <a:t>sprzedaży on-line</a:t>
            </a:r>
            <a:r>
              <a:rPr lang="pl-PL" sz="2200" noProof="0" dirty="0"/>
              <a:t> obsługa „sklepu internetowego” musi być dostępna</a:t>
            </a:r>
          </a:p>
          <a:p>
            <a:pPr marL="457200" marR="0" lvl="0" indent="-3429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Verdana"/>
              <a:buChar char="►"/>
            </a:pPr>
            <a:r>
              <a:rPr lang="pl-PL" sz="2200" b="1" noProof="0" dirty="0"/>
              <a:t>Płatności elektronicznych</a:t>
            </a:r>
          </a:p>
        </p:txBody>
      </p:sp>
      <p:pic>
        <p:nvPicPr>
          <p:cNvPr id="2" name="Grafika 2" descr="Pomoc z wypełnieniem pełnym">
            <a:extLst>
              <a:ext uri="{FF2B5EF4-FFF2-40B4-BE49-F238E27FC236}">
                <a16:creationId xmlns:a16="http://schemas.microsoft.com/office/drawing/2014/main" id="{DA35CE0A-7B29-A5A6-E9AC-57762425D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15425" y="3579534"/>
            <a:ext cx="1184787" cy="113562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>
          <a:extLst>
            <a:ext uri="{FF2B5EF4-FFF2-40B4-BE49-F238E27FC236}">
              <a16:creationId xmlns:a16="http://schemas.microsoft.com/office/drawing/2014/main" id="{A1BEC0C3-32FA-00B9-3F72-EC35E783B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166ab540ef_0_6">
            <a:extLst>
              <a:ext uri="{FF2B5EF4-FFF2-40B4-BE49-F238E27FC236}">
                <a16:creationId xmlns:a16="http://schemas.microsoft.com/office/drawing/2014/main" id="{61A0A806-206A-BADE-9E54-21826579C2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240"/>
              <a:buNone/>
            </a:pPr>
            <a:r>
              <a:rPr lang="pl-PL" sz="3300" noProof="0" dirty="0"/>
              <a:t>Czy te osoby mogłyby studiować lub pracować w Uczelni? (4 z 6)</a:t>
            </a:r>
          </a:p>
        </p:txBody>
      </p:sp>
      <p:sp>
        <p:nvSpPr>
          <p:cNvPr id="170" name="Google Shape;170;g3166ab540ef_0_6">
            <a:extLst>
              <a:ext uri="{FF2B5EF4-FFF2-40B4-BE49-F238E27FC236}">
                <a16:creationId xmlns:a16="http://schemas.microsoft.com/office/drawing/2014/main" id="{B4CF4B9C-11AF-3B6F-E6EC-A351394EB24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22960" y="2123440"/>
            <a:ext cx="5425248" cy="4431284"/>
          </a:xfrm>
        </p:spPr>
        <p:txBody>
          <a:bodyPr spcFirstLastPara="1" lIns="91425" tIns="45700" rIns="91425" bIns="45700" anchor="t" anchorCtr="0">
            <a:normAutofit/>
          </a:bodyPr>
          <a:lstStyle/>
          <a:p>
            <a:pPr indent="-393700">
              <a:lnSpc>
                <a:spcPct val="130000"/>
              </a:lnSpc>
              <a:spcBef>
                <a:spcPts val="600"/>
              </a:spcBef>
              <a:buClr>
                <a:srgbClr val="B2126C"/>
              </a:buClr>
              <a:buSzPts val="2600"/>
            </a:pPr>
            <a:r>
              <a:rPr lang="pl-PL" sz="1900" noProof="0" dirty="0" err="1">
                <a:solidFill>
                  <a:schemeClr val="dk1"/>
                </a:solidFill>
              </a:rPr>
              <a:t>Vint</a:t>
            </a:r>
            <a:r>
              <a:rPr lang="pl-PL" sz="1900" noProof="0" dirty="0">
                <a:solidFill>
                  <a:schemeClr val="dk1"/>
                </a:solidFill>
              </a:rPr>
              <a:t> </a:t>
            </a:r>
            <a:r>
              <a:rPr lang="pl-PL" sz="1900" noProof="0" dirty="0" err="1">
                <a:solidFill>
                  <a:schemeClr val="dk1"/>
                </a:solidFill>
              </a:rPr>
              <a:t>Cerf</a:t>
            </a:r>
            <a:r>
              <a:rPr lang="pl-PL" sz="1900" noProof="0" dirty="0">
                <a:solidFill>
                  <a:schemeClr val="dk1"/>
                </a:solidFill>
              </a:rPr>
              <a:t> (ur. 1943) </a:t>
            </a:r>
          </a:p>
          <a:p>
            <a:pPr indent="-393700">
              <a:lnSpc>
                <a:spcPct val="130000"/>
              </a:lnSpc>
              <a:spcBef>
                <a:spcPts val="600"/>
              </a:spcBef>
              <a:buClr>
                <a:srgbClr val="B2126C"/>
              </a:buClr>
              <a:buSzPts val="2600"/>
            </a:pPr>
            <a:r>
              <a:rPr lang="pl-PL" sz="1900" noProof="0" dirty="0">
                <a:solidFill>
                  <a:schemeClr val="dk1"/>
                </a:solidFill>
              </a:rPr>
              <a:t>Informatyk, współtwórca protokołu TCP/IP</a:t>
            </a:r>
          </a:p>
          <a:p>
            <a:pPr indent="-393700">
              <a:lnSpc>
                <a:spcPct val="130000"/>
              </a:lnSpc>
              <a:spcBef>
                <a:spcPts val="600"/>
              </a:spcBef>
              <a:buClr>
                <a:srgbClr val="B2126C"/>
              </a:buClr>
              <a:buSzPts val="2600"/>
            </a:pPr>
            <a:r>
              <a:rPr lang="pl-PL" sz="1900" b="1" noProof="0" dirty="0">
                <a:solidFill>
                  <a:schemeClr val="dk1"/>
                </a:solidFill>
              </a:rPr>
              <a:t>znaczny ubytek słuchu od dzieciństwa</a:t>
            </a:r>
          </a:p>
          <a:p>
            <a:pPr indent="-393700">
              <a:lnSpc>
                <a:spcPct val="130000"/>
              </a:lnSpc>
              <a:spcBef>
                <a:spcPts val="600"/>
              </a:spcBef>
              <a:buClr>
                <a:srgbClr val="B2126C"/>
              </a:buClr>
              <a:buSzPts val="2600"/>
            </a:pPr>
            <a:r>
              <a:rPr lang="pl-PL" sz="1900" dirty="0">
                <a:solidFill>
                  <a:schemeClr val="dk1"/>
                </a:solidFill>
              </a:rPr>
              <a:t>U</a:t>
            </a:r>
            <a:r>
              <a:rPr lang="pl-PL" sz="1900" noProof="0" dirty="0" err="1">
                <a:solidFill>
                  <a:schemeClr val="dk1"/>
                </a:solidFill>
              </a:rPr>
              <a:t>znawany</a:t>
            </a:r>
            <a:r>
              <a:rPr lang="pl-PL" sz="1900" noProof="0" dirty="0">
                <a:solidFill>
                  <a:schemeClr val="dk1"/>
                </a:solidFill>
              </a:rPr>
              <a:t> za jednego z „ojców Internetu”</a:t>
            </a:r>
          </a:p>
          <a:p>
            <a:pPr indent="-393700">
              <a:lnSpc>
                <a:spcPct val="130000"/>
              </a:lnSpc>
              <a:spcBef>
                <a:spcPts val="600"/>
              </a:spcBef>
              <a:buClr>
                <a:srgbClr val="B2126C"/>
              </a:buClr>
              <a:buSzPts val="2600"/>
            </a:pPr>
            <a:r>
              <a:rPr lang="pl-PL" sz="1900" noProof="0" dirty="0">
                <a:solidFill>
                  <a:schemeClr val="dk1"/>
                </a:solidFill>
              </a:rPr>
              <a:t>Google zaangażował go jako „wiceprezesa i naczelnego ewangelistę Internetu”</a:t>
            </a:r>
          </a:p>
        </p:txBody>
      </p:sp>
      <p:pic>
        <p:nvPicPr>
          <p:cNvPr id="5124" name="Picture 4" descr="Vint Cerf - przemawia z mównicy ">
            <a:extLst>
              <a:ext uri="{FF2B5EF4-FFF2-40B4-BE49-F238E27FC236}">
                <a16:creationId xmlns:a16="http://schemas.microsoft.com/office/drawing/2014/main" id="{76B06195-4425-FBF9-B223-CE2A39242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5678"/>
          <a:stretch>
            <a:fillRect/>
          </a:stretch>
        </p:blipFill>
        <p:spPr bwMode="auto">
          <a:xfrm>
            <a:off x="7450032" y="1840426"/>
            <a:ext cx="4388928" cy="4650383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A4E5C177-E8AD-54FA-ABEC-AC0139BED1E6}"/>
              </a:ext>
            </a:extLst>
          </p:cNvPr>
          <p:cNvSpPr txBox="1"/>
          <p:nvPr/>
        </p:nvSpPr>
        <p:spPr>
          <a:xfrm>
            <a:off x="7327829" y="6554724"/>
            <a:ext cx="29951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noProof="0" dirty="0"/>
              <a:t>Źródło: Wikipedia</a:t>
            </a:r>
          </a:p>
        </p:txBody>
      </p:sp>
    </p:spTree>
    <p:extLst>
      <p:ext uri="{BB962C8B-B14F-4D97-AF65-F5344CB8AC3E}">
        <p14:creationId xmlns:p14="http://schemas.microsoft.com/office/powerpoint/2010/main" val="2016600535"/>
      </p:ext>
    </p:extLst>
  </p:cSld>
  <p:clrMapOvr>
    <a:masterClrMapping/>
  </p:clrMapOvr>
  <p:transition spd="slow">
    <p:push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1491b4fb2c_1_238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pl-PL" sz="3400" noProof="0" dirty="0"/>
              <a:t>Ustawa o zapewnianiu dostępności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pl-PL" noProof="0" dirty="0"/>
              <a:t>Dostępność</a:t>
            </a:r>
          </a:p>
        </p:txBody>
      </p:sp>
      <p:sp>
        <p:nvSpPr>
          <p:cNvPr id="372" name="Google Shape;372;g31491b4fb2c_1_238"/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30000" lvl="0" indent="-435099">
              <a:buSzPts val="2600"/>
            </a:pPr>
            <a:r>
              <a:rPr lang="pl-PL" noProof="0" dirty="0">
                <a:highlight>
                  <a:srgbClr val="FFFFFF"/>
                </a:highlight>
              </a:rPr>
              <a:t>Regulamin</a:t>
            </a:r>
            <a:r>
              <a:rPr lang="pl-PL" noProof="0" dirty="0"/>
              <a:t> konkursu odsyła </a:t>
            </a:r>
            <a:r>
              <a:rPr lang="pl-PL" b="1" noProof="0" dirty="0"/>
              <a:t>bezpośrednio</a:t>
            </a:r>
            <a:r>
              <a:rPr lang="pl-PL" noProof="0" dirty="0"/>
              <a:t> do </a:t>
            </a:r>
            <a:r>
              <a:rPr lang="pl-PL" b="1" noProof="0" dirty="0"/>
              <a:t>pojęć i zasad</a:t>
            </a:r>
            <a:r>
              <a:rPr lang="pl-PL" noProof="0" dirty="0"/>
              <a:t> wynikających </a:t>
            </a:r>
            <a:r>
              <a:rPr lang="pl-PL" b="1" noProof="0" dirty="0"/>
              <a:t>Ustawy</a:t>
            </a:r>
            <a:r>
              <a:rPr lang="pl-PL" noProof="0" dirty="0"/>
              <a:t> z dnia 19 lipca 2019 r. </a:t>
            </a:r>
            <a:r>
              <a:rPr lang="pl-PL" b="1" noProof="0" dirty="0"/>
              <a:t>o zapewnianiu dostępności osobom ze szczególnymi potrzebami</a:t>
            </a:r>
            <a:r>
              <a:rPr lang="pl-PL" noProof="0" dirty="0"/>
              <a:t> (</a:t>
            </a:r>
            <a:r>
              <a:rPr lang="pl-PL" noProof="0" dirty="0" err="1"/>
              <a:t>t.j</a:t>
            </a:r>
            <a:r>
              <a:rPr lang="pl-PL" noProof="0" dirty="0"/>
              <a:t>.</a:t>
            </a:r>
            <a:r>
              <a:rPr lang="pl-PL" noProof="0" dirty="0">
                <a:highlight>
                  <a:schemeClr val="lt1"/>
                </a:highlight>
              </a:rPr>
              <a:t> </a:t>
            </a:r>
            <a:r>
              <a:rPr lang="pl-PL" noProof="0" dirty="0"/>
              <a:t>Dz.</a:t>
            </a:r>
            <a:r>
              <a:rPr lang="pl-PL" noProof="0" dirty="0">
                <a:highlight>
                  <a:schemeClr val="lt1"/>
                </a:highlight>
              </a:rPr>
              <a:t> </a:t>
            </a:r>
            <a:r>
              <a:rPr lang="pl-PL" noProof="0" dirty="0"/>
              <a:t>U.</a:t>
            </a:r>
            <a:r>
              <a:rPr lang="pl-PL" noProof="0" dirty="0">
                <a:highlight>
                  <a:schemeClr val="lt1"/>
                </a:highlight>
              </a:rPr>
              <a:t> </a:t>
            </a:r>
            <a:r>
              <a:rPr lang="pl-PL" noProof="0" dirty="0"/>
              <a:t>z</a:t>
            </a:r>
            <a:r>
              <a:rPr lang="pl-PL" noProof="0" dirty="0">
                <a:highlight>
                  <a:schemeClr val="lt1"/>
                </a:highlight>
              </a:rPr>
              <a:t> </a:t>
            </a:r>
            <a:r>
              <a:rPr lang="pl-PL" noProof="0" dirty="0"/>
              <a:t>2024 r. poz. 1411) – (</a:t>
            </a:r>
            <a:r>
              <a:rPr lang="pl-PL" b="1" noProof="0" dirty="0"/>
              <a:t>UZD</a:t>
            </a:r>
            <a:r>
              <a:rPr lang="pl-PL" noProof="0" dirty="0"/>
              <a:t>)</a:t>
            </a:r>
          </a:p>
          <a:p>
            <a:pPr marL="630000" lvl="0" indent="-435099">
              <a:spcBef>
                <a:spcPts val="0"/>
              </a:spcBef>
              <a:buSzPts val="2600"/>
            </a:pPr>
            <a:r>
              <a:rPr lang="pl-PL" b="1" noProof="0" dirty="0"/>
              <a:t>Dostępność:</a:t>
            </a:r>
            <a:r>
              <a:rPr lang="pl-PL" noProof="0" dirty="0">
                <a:highlight>
                  <a:srgbClr val="FFFFFF"/>
                </a:highlight>
              </a:rPr>
              <a:t> dostępność architektoniczna, cyfrowa </a:t>
            </a:r>
            <a:r>
              <a:rPr lang="pl-PL" noProof="0" dirty="0"/>
              <a:t>oraz informacyjno</a:t>
            </a:r>
            <a:r>
              <a:rPr lang="pl-PL" noProof="0" dirty="0">
                <a:highlight>
                  <a:srgbClr val="FFFFFF"/>
                </a:highlight>
              </a:rPr>
              <a:t>-komunikacyjna, co najmniej w zakresie określonym przez minimalne wymagania, o</a:t>
            </a:r>
            <a:r>
              <a:rPr lang="pl-PL" noProof="0" dirty="0">
                <a:highlight>
                  <a:schemeClr val="lt1"/>
                </a:highlight>
              </a:rPr>
              <a:t> </a:t>
            </a:r>
            <a:r>
              <a:rPr lang="pl-PL" noProof="0" dirty="0">
                <a:highlight>
                  <a:srgbClr val="FFFFFF"/>
                </a:highlight>
              </a:rPr>
              <a:t>których mowa w art. 6, będącą wynikiem uwzględnienia uniwersalnego projektowania albo</a:t>
            </a:r>
            <a:r>
              <a:rPr lang="pl-PL" noProof="0" dirty="0">
                <a:highlight>
                  <a:schemeClr val="lt1"/>
                </a:highlight>
              </a:rPr>
              <a:t> </a:t>
            </a:r>
            <a:r>
              <a:rPr lang="pl-PL" noProof="0" dirty="0">
                <a:highlight>
                  <a:srgbClr val="FFFFFF"/>
                </a:highlight>
              </a:rPr>
              <a:t>zastosowania racjonalnego usprawnienia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1491b4fb2c_1_262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pl-PL" sz="3400" noProof="0" dirty="0"/>
              <a:t>Ustawa o zapewnianiu dostępności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pl-PL" sz="3400" noProof="0" dirty="0"/>
              <a:t>Osoba ze szczególnymi potrzebami</a:t>
            </a:r>
          </a:p>
        </p:txBody>
      </p:sp>
      <p:sp>
        <p:nvSpPr>
          <p:cNvPr id="386" name="Google Shape;386;g31491b4fb2c_1_262"/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0000" marR="0" lvl="0" indent="-4350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600"/>
              <a:buChar char="►"/>
            </a:pPr>
            <a:r>
              <a:rPr lang="pl-PL" sz="2800" b="1" noProof="0" dirty="0"/>
              <a:t>Osoba ze szczególnymi potrzebami:</a:t>
            </a:r>
            <a:br>
              <a:rPr lang="pl-PL" sz="2800" b="1" noProof="0" dirty="0"/>
            </a:br>
            <a:r>
              <a:rPr lang="pl-PL" sz="2800" noProof="0" dirty="0"/>
              <a:t>osoba, która ze względu na swoje cechy zewnętrzne </a:t>
            </a:r>
            <a:r>
              <a:rPr lang="pl-PL" sz="2600" noProof="0" dirty="0"/>
              <a:t>lub wewnętrzne</a:t>
            </a:r>
            <a:r>
              <a:rPr lang="pl-PL" sz="2800" noProof="0" dirty="0"/>
              <a:t>, albo ze względu na okoliczności, w</a:t>
            </a:r>
            <a:r>
              <a:rPr lang="pl-PL" sz="2800" noProof="0" dirty="0">
                <a:highlight>
                  <a:schemeClr val="lt1"/>
                </a:highlight>
              </a:rPr>
              <a:t> </a:t>
            </a:r>
            <a:r>
              <a:rPr lang="pl-PL" sz="2800" noProof="0" dirty="0"/>
              <a:t>których się znajduje, musi podjąć dodatkowe działania lub zastosować dodatkowe środki w celu przezwyciężenia bariery, aby uczestniczyć w różnych sferach życia na zasadzie równości z innymi osobami</a:t>
            </a:r>
            <a:endParaRPr lang="pl-PL" sz="2800" b="1" noProof="0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31491b4fb2c_1_268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pl-PL" sz="3400" noProof="0" dirty="0"/>
              <a:t>Ustawa o zapewnianiu dostępności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pl-PL" sz="3400" noProof="0" dirty="0"/>
              <a:t>Zapewnianie dostępności</a:t>
            </a:r>
          </a:p>
        </p:txBody>
      </p:sp>
      <p:sp>
        <p:nvSpPr>
          <p:cNvPr id="426" name="Google Shape;426;g31491b4fb2c_1_268"/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►"/>
            </a:pPr>
            <a:r>
              <a:rPr lang="pl-PL" sz="2200" b="1" noProof="0" dirty="0"/>
              <a:t>Art. 4</a:t>
            </a:r>
            <a:endParaRPr lang="pl-PL" sz="2200" noProof="0" dirty="0"/>
          </a:p>
          <a:p>
            <a:pPr marL="457200" marR="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►"/>
            </a:pPr>
            <a:r>
              <a:rPr lang="pl-PL" sz="2200" noProof="0" dirty="0"/>
              <a:t>1. Podmiot publiczny </a:t>
            </a:r>
            <a:r>
              <a:rPr lang="pl-PL" sz="2200" b="1" noProof="0" dirty="0"/>
              <a:t>zapewnia dostępność</a:t>
            </a:r>
            <a:r>
              <a:rPr lang="pl-PL" sz="2200" noProof="0" dirty="0"/>
              <a:t> osobom ze szczególnymi potrzebami przez stosowanie </a:t>
            </a:r>
            <a:r>
              <a:rPr lang="pl-PL" sz="2200" b="1" noProof="0" dirty="0"/>
              <a:t>uniwersalnego projektowania </a:t>
            </a:r>
            <a:r>
              <a:rPr lang="pl-PL" sz="2200" noProof="0" dirty="0"/>
              <a:t>lub </a:t>
            </a:r>
            <a:r>
              <a:rPr lang="pl-PL" sz="2200" b="1" noProof="0" dirty="0"/>
              <a:t>racjonalnych usprawnień</a:t>
            </a:r>
            <a:r>
              <a:rPr lang="pl-PL" sz="2200" noProof="0" dirty="0"/>
              <a:t>.</a:t>
            </a:r>
            <a:endParaRPr lang="pl-PL" sz="2200" b="1" noProof="0" dirty="0"/>
          </a:p>
          <a:p>
            <a:pPr marL="457200" marR="0" lvl="0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Char char="►"/>
            </a:pPr>
            <a:r>
              <a:rPr lang="pl-PL" sz="2200" noProof="0" dirty="0"/>
              <a:t>2. Podmiot publiczny </a:t>
            </a:r>
            <a:r>
              <a:rPr lang="pl-PL" sz="2200" b="1" noProof="0" dirty="0"/>
              <a:t>w ramach zapewniania dostępności </a:t>
            </a:r>
            <a:r>
              <a:rPr lang="pl-PL" sz="2200" noProof="0" dirty="0"/>
              <a:t>osobom ze szczególnymi potrzebami podejmuje także działania mające na celu:</a:t>
            </a:r>
          </a:p>
          <a:p>
            <a:pPr marL="809999" lvl="0" indent="-359999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920"/>
              <a:buNone/>
            </a:pPr>
            <a:r>
              <a:rPr lang="pl-PL" sz="2200" noProof="0" dirty="0"/>
              <a:t>1) uwzględnianie ich potrzeb </a:t>
            </a:r>
            <a:r>
              <a:rPr lang="pl-PL" sz="2200" b="1" noProof="0" dirty="0"/>
              <a:t>w planowanej i prowadzonej przez ten podmiot działalności</a:t>
            </a:r>
            <a:r>
              <a:rPr lang="pl-PL" sz="2200" noProof="0" dirty="0"/>
              <a:t>;</a:t>
            </a:r>
          </a:p>
          <a:p>
            <a:pPr marL="809999" lvl="0" indent="-359999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SzPts val="1920"/>
              <a:buNone/>
            </a:pPr>
            <a:r>
              <a:rPr lang="pl-PL" sz="2200" noProof="0" dirty="0"/>
              <a:t>2) </a:t>
            </a:r>
            <a:r>
              <a:rPr lang="pl-PL" sz="2200" b="1" noProof="0" dirty="0"/>
              <a:t>usuwanie barier</a:t>
            </a:r>
            <a:r>
              <a:rPr lang="pl-PL" sz="2200" noProof="0" dirty="0"/>
              <a:t>, a także </a:t>
            </a:r>
            <a:r>
              <a:rPr lang="pl-PL" sz="2200" b="1" noProof="0" dirty="0"/>
              <a:t>zapobieganie ich powstawaniu</a:t>
            </a:r>
            <a:r>
              <a:rPr lang="pl-PL" sz="2200" noProof="0" dirty="0"/>
              <a:t>.</a:t>
            </a:r>
            <a:endParaRPr lang="pl-PL" sz="2200" b="1" noProof="0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31491b4fb2c_1_274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pl-PL" sz="3400" noProof="0" dirty="0"/>
              <a:t>Ustawa o zapewnianiu dostępności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pl-PL" sz="3200" noProof="0" dirty="0"/>
              <a:t>Dysponowanie środkami publicznymi</a:t>
            </a:r>
          </a:p>
        </p:txBody>
      </p:sp>
      <p:sp>
        <p:nvSpPr>
          <p:cNvPr id="433" name="Google Shape;433;g31491b4fb2c_1_274"/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40000" marR="0" lvl="0" indent="-3577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►"/>
            </a:pPr>
            <a:r>
              <a:rPr lang="pl-PL" sz="2800" b="1" noProof="0" dirty="0"/>
              <a:t>Art. 4</a:t>
            </a:r>
            <a:endParaRPr lang="pl-PL" sz="2800" noProof="0" dirty="0"/>
          </a:p>
          <a:p>
            <a:pPr marL="540000" marR="0" lvl="0" indent="-3577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►"/>
            </a:pPr>
            <a:r>
              <a:rPr lang="pl-PL" sz="2800" noProof="0" dirty="0"/>
              <a:t>3. W przypadku [...] udzielania zamówień publicznych podmiotom innym niż podmioty publiczne, podmiot publiczny jest obowiązany do określenia </a:t>
            </a:r>
            <a:r>
              <a:rPr lang="pl-PL" sz="2800" b="1" noProof="0" dirty="0"/>
              <a:t>w treści umowy warunków służących zapewnieniu dostępności osobom ze szczególnymi potrzebami</a:t>
            </a:r>
            <a:r>
              <a:rPr lang="pl-PL" sz="2800" noProof="0" dirty="0"/>
              <a:t> w zakresie  tych [...]  zamówień publicznych [...].</a:t>
            </a:r>
            <a:endParaRPr lang="pl-PL" sz="2800" b="1" noProof="0" dirty="0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198557072c_1_6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pl-PL" sz="3200" noProof="0" dirty="0"/>
              <a:t>Ustawa o zapewnianiu dostępności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pl-PL" sz="3000" noProof="0" dirty="0"/>
              <a:t>Postępowanie skargowe, sankcje (1 z 2)</a:t>
            </a:r>
          </a:p>
        </p:txBody>
      </p:sp>
      <p:sp>
        <p:nvSpPr>
          <p:cNvPr id="440" name="Google Shape;440;g3198557072c_1_6"/>
          <p:cNvSpPr txBox="1">
            <a:spLocks noGrp="1"/>
          </p:cNvSpPr>
          <p:nvPr>
            <p:ph type="body" idx="1"/>
          </p:nvPr>
        </p:nvSpPr>
        <p:spPr>
          <a:xfrm>
            <a:off x="406633" y="124494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endParaRPr lang="pl-PL" sz="2800" noProof="0" dirty="0"/>
          </a:p>
          <a:p>
            <a:pPr marL="540000" marR="0" lvl="0" indent="-3577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►"/>
            </a:pPr>
            <a:r>
              <a:rPr lang="pl-PL" sz="2800" b="1" noProof="0" dirty="0"/>
              <a:t>Wniosek o zapewnienie dostępności</a:t>
            </a:r>
            <a:r>
              <a:rPr lang="pl-PL" sz="2800" noProof="0" dirty="0"/>
              <a:t> architektonicznej  lub informacyjno-komunikacyjnej (art. 30)</a:t>
            </a:r>
          </a:p>
          <a:p>
            <a:pPr marL="540000" lvl="0" indent="-357799">
              <a:spcBef>
                <a:spcPts val="0"/>
              </a:spcBef>
              <a:buSzPts val="2800"/>
            </a:pPr>
            <a:r>
              <a:rPr lang="pl-PL" sz="2800" b="1" noProof="0" dirty="0"/>
              <a:t>Skarga na brak dostępności</a:t>
            </a:r>
            <a:r>
              <a:rPr lang="pl-PL" sz="2800" noProof="0" dirty="0"/>
              <a:t> – Prezes PFRON (art. 32)</a:t>
            </a:r>
          </a:p>
          <a:p>
            <a:pPr marL="540000" marR="0" lvl="0" indent="-3577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►"/>
            </a:pPr>
            <a:r>
              <a:rPr lang="pl-PL" sz="2800" b="1" noProof="0" dirty="0"/>
              <a:t>Grzywna</a:t>
            </a:r>
            <a:r>
              <a:rPr lang="pl-PL" sz="2800" noProof="0" dirty="0"/>
              <a:t> w celu przymuszenia (art. 34)</a:t>
            </a:r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endParaRPr lang="pl-PL" sz="2800" noProof="0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3198557072c_1_18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89277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pl-PL" sz="3200" noProof="0" dirty="0"/>
              <a:t>Ustawa o zapewnianiu dostępności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pl-PL" sz="3000" noProof="0" dirty="0"/>
              <a:t>Postępowanie skargowe, sankcje (2 z 2)</a:t>
            </a:r>
          </a:p>
        </p:txBody>
      </p:sp>
      <p:sp>
        <p:nvSpPr>
          <p:cNvPr id="447" name="Google Shape;447;g3198557072c_1_18"/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40000" marR="0" lvl="0" indent="-3577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►"/>
            </a:pPr>
            <a:r>
              <a:rPr lang="pl-PL" sz="2800" noProof="0" dirty="0"/>
              <a:t>Nakładane na osoby fizyczne: do 10 000 zł, wielokrotnie do 50 000 zł</a:t>
            </a:r>
          </a:p>
          <a:p>
            <a:pPr marL="540000" marR="0" lvl="0" indent="-3577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►"/>
            </a:pPr>
            <a:r>
              <a:rPr lang="pl-PL" sz="2800" noProof="0" dirty="0"/>
              <a:t>Nakładane na osoby prawne i jednostki organizacyjne nieposiadające osobowości prawnej: do 50 000 zł, wielokrotnie do 200 000 zł </a:t>
            </a:r>
          </a:p>
          <a:p>
            <a:pPr marL="540000" lvl="0" indent="-332399">
              <a:spcBef>
                <a:spcPts val="0"/>
              </a:spcBef>
              <a:buSzPts val="2400"/>
            </a:pPr>
            <a:r>
              <a:rPr lang="pl-PL" sz="2800" noProof="0" dirty="0"/>
              <a:t>Art. 120 i 121 § 2 Ustawy z dnia 17 czerwca 1966 r. o</a:t>
            </a:r>
            <a:r>
              <a:rPr lang="pl-PL" sz="2800" noProof="0" dirty="0">
                <a:highlight>
                  <a:schemeClr val="lt1"/>
                </a:highlight>
              </a:rPr>
              <a:t> </a:t>
            </a:r>
            <a:r>
              <a:rPr lang="pl-PL" sz="2800" noProof="0" dirty="0"/>
              <a:t>postępowaniu egzekucyjnym w administracji (</a:t>
            </a:r>
            <a:r>
              <a:rPr lang="pl-PL" sz="2800" noProof="0" dirty="0" err="1"/>
              <a:t>t.j</a:t>
            </a:r>
            <a:r>
              <a:rPr lang="pl-PL" sz="2800" noProof="0" dirty="0"/>
              <a:t>.</a:t>
            </a:r>
            <a:r>
              <a:rPr lang="pl-PL" sz="2800" noProof="0" dirty="0">
                <a:highlight>
                  <a:schemeClr val="lt1"/>
                </a:highlight>
              </a:rPr>
              <a:t> </a:t>
            </a:r>
            <a:r>
              <a:rPr lang="pl-PL" sz="2800" noProof="0" dirty="0"/>
              <a:t>Dz. U. z 2023 r. poz. 2505 z </a:t>
            </a:r>
            <a:r>
              <a:rPr lang="pl-PL" sz="2800" noProof="0" dirty="0" err="1"/>
              <a:t>późn</a:t>
            </a:r>
            <a:r>
              <a:rPr lang="pl-PL" sz="2800" noProof="0" dirty="0"/>
              <a:t>. zm.)</a:t>
            </a:r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endParaRPr lang="pl-PL" sz="2800" noProof="0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170b2921e2_0_24"/>
          <p:cNvSpPr txBox="1">
            <a:spLocks noGrp="1"/>
          </p:cNvSpPr>
          <p:nvPr>
            <p:ph type="title"/>
          </p:nvPr>
        </p:nvSpPr>
        <p:spPr>
          <a:xfrm>
            <a:off x="687725" y="115900"/>
            <a:ext cx="104574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pl-PL" sz="3900" noProof="0" dirty="0"/>
              <a:t>Ustawa o dostępności cyfrowej</a:t>
            </a:r>
          </a:p>
        </p:txBody>
      </p:sp>
      <p:sp>
        <p:nvSpPr>
          <p:cNvPr id="454" name="Google Shape;454;g3170b2921e2_0_24"/>
          <p:cNvSpPr txBox="1">
            <a:spLocks noGrp="1"/>
          </p:cNvSpPr>
          <p:nvPr>
            <p:ph type="body" idx="1"/>
          </p:nvPr>
        </p:nvSpPr>
        <p:spPr>
          <a:xfrm>
            <a:off x="677333" y="1436697"/>
            <a:ext cx="10529400" cy="54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40000" lvl="0" indent="-332399">
              <a:spcBef>
                <a:spcPts val="0"/>
              </a:spcBef>
              <a:buSzPts val="2400"/>
            </a:pPr>
            <a:r>
              <a:rPr lang="pl-PL" sz="2300" noProof="0" dirty="0"/>
              <a:t>Ustawa z dnia 4 kwietnia 2019 r. o dostępności cyfrowej stron internetowych i aplikacji mobilnych podmiotów publicznych (</a:t>
            </a:r>
            <a:r>
              <a:rPr lang="pl-PL" sz="2300" noProof="0" dirty="0" err="1"/>
              <a:t>t.j</a:t>
            </a:r>
            <a:r>
              <a:rPr lang="pl-PL" sz="2300" noProof="0" dirty="0"/>
              <a:t>. Dz. U. z 2023 r. poz. 1440)</a:t>
            </a:r>
          </a:p>
          <a:p>
            <a:pPr marL="540000" marR="0" lvl="0" indent="-3323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►"/>
            </a:pPr>
            <a:r>
              <a:rPr lang="pl-PL" sz="2300" noProof="0" dirty="0"/>
              <a:t>Wszystkie podmioty zobowiązane (w tym podmioty publiczne) mają obowiązek zapewnienia dostępności swoich stron internetowych i aplikacji mobilnych, w tym:</a:t>
            </a:r>
          </a:p>
          <a:p>
            <a:pPr marL="914400" marR="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pl-PL" sz="2300" noProof="0" dirty="0"/>
              <a:t>„Zwykłych” stron i aplikacji mobilnych</a:t>
            </a:r>
          </a:p>
          <a:p>
            <a:pPr marL="914400" marR="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pl-PL" sz="2300" noProof="0" dirty="0"/>
              <a:t>Aplikacji uruchamianych z przeglądarki</a:t>
            </a:r>
          </a:p>
          <a:p>
            <a:pPr marL="914400" marR="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pl-PL" sz="2300" noProof="0" dirty="0"/>
              <a:t>E-learningu, bibliotek cyfrowych</a:t>
            </a:r>
          </a:p>
          <a:p>
            <a:pPr marL="914400" marR="0" lvl="1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►"/>
            </a:pPr>
            <a:r>
              <a:rPr lang="pl-PL" sz="2300" noProof="0" dirty="0"/>
              <a:t>Dokumentów elektronicznych zamieszczonych na stronach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198557072c_1_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pl-PL" noProof="0" dirty="0"/>
              <a:t>Ustawa o dostępności cyfrowej</a:t>
            </a: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pl-PL" noProof="0" dirty="0"/>
              <a:t>Postępowanie skargowe, sankcje</a:t>
            </a:r>
          </a:p>
        </p:txBody>
      </p:sp>
      <p:sp>
        <p:nvSpPr>
          <p:cNvPr id="468" name="Google Shape;468;g3198557072c_1_1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40000" marR="0" lvl="0" indent="-3323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Char char="►"/>
            </a:pPr>
            <a:r>
              <a:rPr lang="pl-PL" b="1" noProof="0" dirty="0">
                <a:solidFill>
                  <a:srgbClr val="333333"/>
                </a:solidFill>
                <a:highlight>
                  <a:srgbClr val="FFFFFF"/>
                </a:highlight>
              </a:rPr>
              <a:t>Żądanie zapewnienia dostępności cyfrowej </a:t>
            </a:r>
            <a:r>
              <a:rPr lang="pl-PL" noProof="0" dirty="0">
                <a:solidFill>
                  <a:srgbClr val="333333"/>
                </a:solidFill>
                <a:highlight>
                  <a:srgbClr val="FFFFFF"/>
                </a:highlight>
              </a:rPr>
              <a:t>(art. 18 ust. 1)</a:t>
            </a:r>
          </a:p>
          <a:p>
            <a:pPr marL="540000" marR="0" lvl="0" indent="-3323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Char char="►"/>
            </a:pPr>
            <a:r>
              <a:rPr lang="pl-PL" b="1" noProof="0" dirty="0">
                <a:solidFill>
                  <a:srgbClr val="333333"/>
                </a:solidFill>
                <a:highlight>
                  <a:srgbClr val="FFFFFF"/>
                </a:highlight>
              </a:rPr>
              <a:t>Skarga w sprawie zapewnienia dostępności cyfrowej</a:t>
            </a:r>
            <a:r>
              <a:rPr lang="pl-PL" noProof="0" dirty="0">
                <a:solidFill>
                  <a:srgbClr val="333333"/>
                </a:solidFill>
                <a:highlight>
                  <a:srgbClr val="FFFFFF"/>
                </a:highlight>
              </a:rPr>
              <a:t> (art.</a:t>
            </a:r>
            <a:r>
              <a:rPr lang="pl-PL" noProof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pl-PL" noProof="0" dirty="0">
                <a:solidFill>
                  <a:srgbClr val="333333"/>
                </a:solidFill>
                <a:highlight>
                  <a:srgbClr val="FFFFFF"/>
                </a:highlight>
              </a:rPr>
              <a:t>18 ust. 7)</a:t>
            </a:r>
          </a:p>
          <a:p>
            <a:pPr marL="540000" marR="0" lvl="0" indent="-332399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Char char="►"/>
            </a:pPr>
            <a:r>
              <a:rPr lang="pl-PL" b="1" noProof="0" dirty="0"/>
              <a:t>Kara pieniężna</a:t>
            </a:r>
            <a:r>
              <a:rPr lang="pl-PL" noProof="0" dirty="0"/>
              <a:t> nakładana </a:t>
            </a:r>
            <a:r>
              <a:rPr lang="pl-PL" b="1" noProof="0" dirty="0"/>
              <a:t>na podmiot publiczny</a:t>
            </a:r>
            <a:r>
              <a:rPr lang="pl-PL" noProof="0" dirty="0"/>
              <a:t>:</a:t>
            </a:r>
          </a:p>
          <a:p>
            <a:pPr marL="914400" marR="0" lvl="1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Char char="►"/>
            </a:pPr>
            <a:r>
              <a:rPr lang="pl-PL" sz="2400" noProof="0" dirty="0"/>
              <a:t>Do 10.000 zł – za </a:t>
            </a:r>
            <a:r>
              <a:rPr lang="pl-PL" sz="2400" noProof="0" dirty="0">
                <a:solidFill>
                  <a:srgbClr val="333333"/>
                </a:solidFill>
                <a:highlight>
                  <a:srgbClr val="FFFFFF"/>
                </a:highlight>
              </a:rPr>
              <a:t>niewywiązywanie się  z zapewnienia dostępności cyfrowej strony internetowej lub aplikacji mobilnej</a:t>
            </a:r>
          </a:p>
          <a:p>
            <a:pPr marL="914400" marR="0" lvl="1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Verdana"/>
              <a:buChar char="►"/>
            </a:pPr>
            <a:r>
              <a:rPr lang="pl-PL" sz="2400" noProof="0" dirty="0">
                <a:solidFill>
                  <a:srgbClr val="333333"/>
                </a:solidFill>
                <a:highlight>
                  <a:srgbClr val="FFFFFF"/>
                </a:highlight>
              </a:rPr>
              <a:t>Do 50.000 zł – za niesporządzenie, nieopublikowanie lub</a:t>
            </a:r>
            <a:r>
              <a:rPr lang="pl-PL" sz="2800" noProof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r>
              <a:rPr lang="pl-PL" sz="2400" noProof="0" dirty="0">
                <a:solidFill>
                  <a:srgbClr val="333333"/>
                </a:solidFill>
                <a:highlight>
                  <a:srgbClr val="FFFFFF"/>
                </a:highlight>
              </a:rPr>
              <a:t>niekompletność deklaracji dostępności (art. 19)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2dd7778a15a_1_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pl-PL" noProof="0" dirty="0"/>
              <a:t>Prawo o szkolnictwie wyższym i nauce (1 z 3)</a:t>
            </a:r>
          </a:p>
        </p:txBody>
      </p:sp>
      <p:sp>
        <p:nvSpPr>
          <p:cNvPr id="475" name="Google Shape;475;g2dd7778a15a_1_3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687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20"/>
              <a:buFont typeface="Verdana"/>
              <a:buChar char="►"/>
            </a:pPr>
            <a:r>
              <a:rPr lang="pl-PL" sz="2800" b="1" noProof="0" dirty="0">
                <a:latin typeface="Verdana"/>
                <a:ea typeface="Verdana"/>
                <a:cs typeface="Verdana"/>
                <a:sym typeface="Verdana"/>
              </a:rPr>
              <a:t>Art. 11 (Podstawowe zadania Uczelni) </a:t>
            </a:r>
            <a:r>
              <a:rPr lang="pl-PL" sz="2800" b="1" noProof="0" dirty="0"/>
              <a:t>(1 z 2)</a:t>
            </a:r>
            <a:endParaRPr lang="pl-PL" sz="2800" noProof="0" dirty="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5687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20"/>
              <a:buFont typeface="Verdana"/>
              <a:buChar char="►"/>
            </a:pPr>
            <a:r>
              <a:rPr lang="pl-PL" sz="2800" b="1" noProof="0" dirty="0">
                <a:latin typeface="Verdana"/>
                <a:ea typeface="Verdana"/>
                <a:cs typeface="Verdana"/>
                <a:sym typeface="Verdana"/>
              </a:rPr>
              <a:t>1. Podstawowymi zadaniami uczelni są: (…)</a:t>
            </a: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pl-PL" sz="2800" b="1" noProof="0" dirty="0">
                <a:latin typeface="Verdana"/>
                <a:ea typeface="Verdana"/>
                <a:cs typeface="Verdana"/>
                <a:sym typeface="Verdana"/>
              </a:rPr>
              <a:t>6) stwarzanie osobom niepełnosprawnym warunków do pełnego udziału w:</a:t>
            </a:r>
            <a:r>
              <a:rPr lang="pl-PL" sz="2800" noProof="0" dirty="0">
                <a:latin typeface="Verdana"/>
                <a:ea typeface="Verdana"/>
                <a:cs typeface="Verdana"/>
                <a:sym typeface="Verdana"/>
              </a:rPr>
              <a:t> </a:t>
            </a:r>
          </a:p>
          <a:p>
            <a:pPr lvl="1" indent="-356870">
              <a:spcBef>
                <a:spcPts val="0"/>
              </a:spcBef>
              <a:buSzPts val="2020"/>
            </a:pPr>
            <a:r>
              <a:rPr lang="pl-PL" sz="2800" noProof="0" dirty="0">
                <a:latin typeface="Verdana"/>
                <a:ea typeface="Verdana"/>
                <a:cs typeface="Verdana"/>
                <a:sym typeface="Verdana"/>
              </a:rPr>
              <a:t>procesie </a:t>
            </a:r>
            <a:r>
              <a:rPr lang="pl-PL" sz="2800" b="1" noProof="0" dirty="0">
                <a:latin typeface="Verdana"/>
                <a:ea typeface="Verdana"/>
                <a:cs typeface="Verdana"/>
                <a:sym typeface="Verdana"/>
              </a:rPr>
              <a:t>przyjmowania na uczelnię</a:t>
            </a:r>
            <a:r>
              <a:rPr lang="pl-PL" sz="2800" noProof="0" dirty="0">
                <a:latin typeface="Verdana"/>
                <a:ea typeface="Verdana"/>
                <a:cs typeface="Verdana"/>
                <a:sym typeface="Verdana"/>
              </a:rPr>
              <a:t> w celu odbywania kształcenia,</a:t>
            </a:r>
          </a:p>
          <a:p>
            <a:pPr lvl="1" indent="-356870">
              <a:spcBef>
                <a:spcPts val="0"/>
              </a:spcBef>
              <a:buSzPts val="2020"/>
            </a:pPr>
            <a:r>
              <a:rPr lang="pl-PL" sz="2800" b="1" noProof="0" dirty="0">
                <a:latin typeface="Verdana"/>
                <a:ea typeface="Verdana"/>
                <a:cs typeface="Verdana"/>
                <a:sym typeface="Verdana"/>
              </a:rPr>
              <a:t>kształceniu</a:t>
            </a:r>
            <a:r>
              <a:rPr lang="pl-PL" sz="2800" noProof="0" dirty="0">
                <a:latin typeface="Verdana"/>
                <a:ea typeface="Verdana"/>
                <a:cs typeface="Verdana"/>
                <a:sym typeface="Verdana"/>
              </a:rPr>
              <a:t>, </a:t>
            </a:r>
          </a:p>
          <a:p>
            <a:pPr lvl="1" indent="-356870">
              <a:spcBef>
                <a:spcPts val="0"/>
              </a:spcBef>
              <a:buSzPts val="2020"/>
            </a:pPr>
            <a:r>
              <a:rPr lang="pl-PL" sz="2800" noProof="0" dirty="0">
                <a:latin typeface="Verdana"/>
                <a:ea typeface="Verdana"/>
                <a:cs typeface="Verdana"/>
                <a:sym typeface="Verdana"/>
              </a:rPr>
              <a:t>prowadzeniu </a:t>
            </a:r>
            <a:r>
              <a:rPr lang="pl-PL" sz="2800" b="1" noProof="0" dirty="0">
                <a:latin typeface="Verdana"/>
                <a:ea typeface="Verdana"/>
                <a:cs typeface="Verdana"/>
                <a:sym typeface="Verdana"/>
              </a:rPr>
              <a:t>działalności naukowej</a:t>
            </a:r>
            <a:r>
              <a:rPr lang="pl-PL" sz="2800" noProof="0" dirty="0"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>
          <a:extLst>
            <a:ext uri="{FF2B5EF4-FFF2-40B4-BE49-F238E27FC236}">
              <a16:creationId xmlns:a16="http://schemas.microsoft.com/office/drawing/2014/main" id="{40D603D1-5E1C-0EBD-3C75-B5506F1A2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2dd7778a15a_1_32">
            <a:extLst>
              <a:ext uri="{FF2B5EF4-FFF2-40B4-BE49-F238E27FC236}">
                <a16:creationId xmlns:a16="http://schemas.microsoft.com/office/drawing/2014/main" id="{B06DBAA2-4763-1712-5471-A39933A615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pl-PL" noProof="0" dirty="0"/>
              <a:t>Prawo o szkolnictwie wyższym i nauce (2 z 3)</a:t>
            </a:r>
          </a:p>
        </p:txBody>
      </p:sp>
      <p:sp>
        <p:nvSpPr>
          <p:cNvPr id="475" name="Google Shape;475;g2dd7778a15a_1_32">
            <a:extLst>
              <a:ext uri="{FF2B5EF4-FFF2-40B4-BE49-F238E27FC236}">
                <a16:creationId xmlns:a16="http://schemas.microsoft.com/office/drawing/2014/main" id="{812BA5D8-F7AB-838C-8AE4-950685521D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6870" algn="l" rtl="0">
              <a:lnSpc>
                <a:spcPct val="150000"/>
              </a:lnSpc>
              <a:spcAft>
                <a:spcPts val="0"/>
              </a:spcAft>
              <a:buSzPts val="2020"/>
              <a:buFont typeface="Verdana"/>
              <a:buChar char="►"/>
            </a:pPr>
            <a:r>
              <a:rPr lang="pl-PL" sz="2800" b="1" noProof="0" dirty="0">
                <a:latin typeface="Verdana"/>
                <a:ea typeface="Verdana"/>
                <a:cs typeface="Verdana"/>
                <a:sym typeface="Verdana"/>
              </a:rPr>
              <a:t>Art. 11 (Podstawowe zadania Uczelni) (2 z 2)</a:t>
            </a:r>
            <a:endParaRPr lang="pl-PL" sz="2800" noProof="0" dirty="0"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56870" algn="l" rtl="0">
              <a:lnSpc>
                <a:spcPct val="150000"/>
              </a:lnSpc>
              <a:spcAft>
                <a:spcPts val="0"/>
              </a:spcAft>
              <a:buSzPts val="2020"/>
              <a:buFont typeface="Verdana"/>
              <a:buChar char="►"/>
            </a:pPr>
            <a:r>
              <a:rPr lang="pl-PL" sz="2800" b="1" noProof="0" dirty="0">
                <a:latin typeface="Verdana"/>
                <a:ea typeface="Verdana"/>
                <a:cs typeface="Verdana"/>
                <a:sym typeface="Verdana"/>
              </a:rPr>
              <a:t>1. Podstawowymi zadaniami uczelni są: (…)</a:t>
            </a:r>
          </a:p>
          <a:p>
            <a:pPr marL="457200" lvl="0" indent="0" algn="l" rtl="0">
              <a:lnSpc>
                <a:spcPct val="150000"/>
              </a:lnSpc>
              <a:spcAft>
                <a:spcPts val="0"/>
              </a:spcAft>
              <a:buSzPts val="1440"/>
              <a:buNone/>
            </a:pPr>
            <a:r>
              <a:rPr lang="pl-PL" sz="2800" b="0" i="0" noProof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7) </a:t>
            </a:r>
            <a:r>
              <a:rPr lang="pl-PL" sz="2800" i="0" noProof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wychowywanie studentów </a:t>
            </a:r>
            <a:r>
              <a:rPr lang="pl-PL" sz="2800" b="0" i="0" noProof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w poczuciu odpowiedzialności za państwo polskie, tradycję narodową, umacnianie zasad demokracji </a:t>
            </a:r>
            <a:r>
              <a:rPr lang="pl-PL" sz="2800" noProof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 </a:t>
            </a:r>
            <a:r>
              <a:rPr lang="pl-PL" sz="2800" b="1" i="0" noProof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poszanowanie praw człowieka</a:t>
            </a:r>
            <a:endParaRPr lang="pl-PL" sz="2800" b="1" noProof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15935120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4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E262118-3493-407B-A775-1CDE22651EC5}">
  <we:reference id="WA200005566" version="3.0.0.3" store="Omex" storeType="OMEX"/>
  <we:alternateReferences>
    <we:reference id="WA200005566" version="3.0.0.3" store="WA200005566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AEF619150B5074993B84737F4255D9B" ma:contentTypeVersion="3" ma:contentTypeDescription="Utwórz nowy dokument." ma:contentTypeScope="" ma:versionID="16cdb9652d8b89f28437539adacc2fc7">
  <xsd:schema xmlns:xsd="http://www.w3.org/2001/XMLSchema" xmlns:xs="http://www.w3.org/2001/XMLSchema" xmlns:p="http://schemas.microsoft.com/office/2006/metadata/properties" xmlns:ns2="d76fd5a4-80bf-42a4-b343-b30d529d2a79" targetNamespace="http://schemas.microsoft.com/office/2006/metadata/properties" ma:root="true" ma:fieldsID="7a13d9f202f5ac9ceebdda4a2ea828eb" ns2:_="">
    <xsd:import namespace="d76fd5a4-80bf-42a4-b343-b30d529d2a7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6fd5a4-80bf-42a4-b343-b30d529d2a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8848F2A-2A21-40A6-993A-A7DD1200D3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6fd5a4-80bf-42a4-b343-b30d529d2a7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0374014-006E-4524-84AF-890596EAB9B4}">
  <ds:schemaRefs>
    <ds:schemaRef ds:uri="1af94647-c29b-4e80-b840-e6a7fac95146"/>
    <ds:schemaRef ds:uri="b1daea2a-bcd8-4446-9769-75d84d8d926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4F17970-1B17-4E3E-9C69-B54A66007A7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53bc24c5-73ad-421a-9408-3ea555be4a07}" enabled="0" method="" siteId="{53bc24c5-73ad-421a-9408-3ea555be4a0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10285</Words>
  <Application>Microsoft Office PowerPoint</Application>
  <PresentationFormat>Panoramiczny</PresentationFormat>
  <Paragraphs>1044</Paragraphs>
  <Slides>156</Slides>
  <Notes>152</Notes>
  <HiddenSlides>49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156</vt:i4>
      </vt:variant>
    </vt:vector>
  </HeadingPairs>
  <TitlesOfParts>
    <vt:vector size="157" baseType="lpstr">
      <vt:lpstr>Faseta</vt:lpstr>
      <vt:lpstr>Wprowadzenie do dostępności – dla kadry zarządzającej Uczelni</vt:lpstr>
      <vt:lpstr>Dostępnościowe oświecenie</vt:lpstr>
      <vt:lpstr>Uczelnia dla wszystkich (1 z 2)</vt:lpstr>
      <vt:lpstr>Uczelnia dla wszystkich (2 z 2)</vt:lpstr>
      <vt:lpstr>Czy te osoby mogłyby studiować lub pracować w Uczelni? (1 z 7)</vt:lpstr>
      <vt:lpstr>Czy te osoby mogłyby studiować lub pracować w Uczelni? (1 z 6)</vt:lpstr>
      <vt:lpstr>Czy te osoby mogłyby studiować lub pracować w Uczelni? (2 z 6)</vt:lpstr>
      <vt:lpstr>Czy te osoby mogłyby studiować lub pracować w Uczelni? (3 z 6)</vt:lpstr>
      <vt:lpstr>Czy te osoby mogłyby studiować lub pracować w Uczelni? (4 z 6)</vt:lpstr>
      <vt:lpstr>Czy te osoby mogłyby studiować lub pracować w Uczelni? (5 z 6)</vt:lpstr>
      <vt:lpstr>Czy te osoby mogłyby studiować lub pracować w Uczelni? (6 z 6)</vt:lpstr>
      <vt:lpstr>Agenda</vt:lpstr>
      <vt:lpstr>Dostępność Niezbędna dla niektórych,  użyteczna dla wszystkich</vt:lpstr>
      <vt:lpstr>Dostępność  – rozwój technologii</vt:lpstr>
      <vt:lpstr>Windy</vt:lpstr>
      <vt:lpstr>Obniżone krawężniki</vt:lpstr>
      <vt:lpstr>Pochylnia</vt:lpstr>
      <vt:lpstr>Automatyczne drzwi</vt:lpstr>
      <vt:lpstr>Niskopodłogowy transport</vt:lpstr>
      <vt:lpstr>Napisy i transkrypcje (technologia cyfrowa)</vt:lpstr>
      <vt:lpstr>Sterowanie głosem (technologia cyfrowa)</vt:lpstr>
      <vt:lpstr>Dyktowanie tekstu  (speech-to-text)</vt:lpstr>
      <vt:lpstr>Tryb ciemny, regulacja kontrastu i wielkości czcionki (technologia cyfrowa)</vt:lpstr>
      <vt:lpstr>Piktogramy i proste symbole</vt:lpstr>
      <vt:lpstr>Język prosty</vt:lpstr>
      <vt:lpstr>Dostępność dla kogo?</vt:lpstr>
      <vt:lpstr>Dostępność na Politechnice?  To już się dzieje! </vt:lpstr>
      <vt:lpstr>Wydział Budownictwa i Architektury</vt:lpstr>
      <vt:lpstr>Wydział Mechaniczny</vt:lpstr>
      <vt:lpstr>Wydział Elektrotechniki i Informatyki</vt:lpstr>
      <vt:lpstr>Wydział Matematyki i Informatyki Technicznej</vt:lpstr>
      <vt:lpstr>Wydział Zarządzania</vt:lpstr>
      <vt:lpstr>Pełnomocnik i Centrum Wsparcia Osób z Niepełnosprawnościami</vt:lpstr>
      <vt:lpstr>Centrum Komunikacji i Marketingu</vt:lpstr>
      <vt:lpstr>Aspekty biznesowe</vt:lpstr>
      <vt:lpstr>Wyzwania dotyczące drop-outu  (1 z 2)</vt:lpstr>
      <vt:lpstr>Wyzwania dotyczące drop-outu  (2 z 2)</vt:lpstr>
      <vt:lpstr>Wyzwania systemowe</vt:lpstr>
      <vt:lpstr>Dostępnościowa ofensywa prawna (1 z 2)</vt:lpstr>
      <vt:lpstr>Dostępnościowa ofensywa prawna (2 z 2)</vt:lpstr>
      <vt:lpstr>Wyzwania dotyczące świadomości</vt:lpstr>
      <vt:lpstr>Wyzwania dotyczące świadomości Studia przypadku</vt:lpstr>
      <vt:lpstr>Wyzwania dotyczące potrzeb rynku</vt:lpstr>
      <vt:lpstr>Wyzwania w zakresie wiedzy</vt:lpstr>
      <vt:lpstr>Wyzwania w stosunku do innych uczelni</vt:lpstr>
      <vt:lpstr>Zagrożenia finansowe (1 z 2)</vt:lpstr>
      <vt:lpstr>Zagrożenia finansowe (2 z 2)</vt:lpstr>
      <vt:lpstr>Brak dostępu do środków projektowych</vt:lpstr>
      <vt:lpstr>Osoby z niepełnosprawnościami (i szczególnymi potrzebami) w statystyce</vt:lpstr>
      <vt:lpstr>Osoby z niepełnosprawnościami w Uczelni – korzyści z dostępności</vt:lpstr>
      <vt:lpstr>Uniwersalne projektowanie i dostępność kształcenia</vt:lpstr>
      <vt:lpstr>Fundusze na dostępność</vt:lpstr>
      <vt:lpstr>Korzyści biznesowe z dostępności  (1 z 2)</vt:lpstr>
      <vt:lpstr>Korzyści biznesowe z dostępności  (2 z 2)</vt:lpstr>
      <vt:lpstr>Aspekty prawne dostępności Wymagania i sankcje</vt:lpstr>
      <vt:lpstr>System regulacji dostępnościowych</vt:lpstr>
      <vt:lpstr>Otoczenie prawne (1 z 3)</vt:lpstr>
      <vt:lpstr>Otoczenie prawne (2 z 3)</vt:lpstr>
      <vt:lpstr>Otoczenie prawne (3 z 3)</vt:lpstr>
      <vt:lpstr>To nie wszystko (1 z 4)</vt:lpstr>
      <vt:lpstr>To nie wszystko (2 z 4)</vt:lpstr>
      <vt:lpstr>To nie wszystko (3 z 4)</vt:lpstr>
      <vt:lpstr>To nie wszystko (4 z 4)</vt:lpstr>
      <vt:lpstr>Godność Konstytucja RP</vt:lpstr>
      <vt:lpstr>Godność Traktat o Unii Europejskiej</vt:lpstr>
      <vt:lpstr>Godność Karta praw podstawowych UE</vt:lpstr>
      <vt:lpstr>Godność i inne zasady Konwencja o prawach osób z niepełnosprawnościami</vt:lpstr>
      <vt:lpstr>Poszanowanie praw człowieka Prawo o szkolnictwie wyższym i nauce</vt:lpstr>
      <vt:lpstr>Równość i zakaz dyskryminacji Konstytucja RP</vt:lpstr>
      <vt:lpstr>Równość Traktat o Unii Europejskiej</vt:lpstr>
      <vt:lpstr>Zwalczanie dyskryminacji Traktat o funkcjonowaniu UE (1 z 2)</vt:lpstr>
      <vt:lpstr>Zwalczanie dyskryminacji Traktat o funkcjonowaniu UE (2 z 2)</vt:lpstr>
      <vt:lpstr>Równość i niedyskryminacja Karta praw podstawowych UE</vt:lpstr>
      <vt:lpstr>Niedyskryminacja i równość szans Konwencja</vt:lpstr>
      <vt:lpstr>Równe traktowanie w zatrudnieniu i pracy</vt:lpstr>
      <vt:lpstr>Konstytucja RP Prawo do nauki</vt:lpstr>
      <vt:lpstr>Konstytucja RP Niezależne życie</vt:lpstr>
      <vt:lpstr>Konwencja Osoby z niepełnosprawnościami</vt:lpstr>
      <vt:lpstr>Konwencja Dostępność (1 z 2)</vt:lpstr>
      <vt:lpstr>Konwencja Dostępność (2 z 2)</vt:lpstr>
      <vt:lpstr>Konwencja Niezależne życie (1 z 2)</vt:lpstr>
      <vt:lpstr>Konwencja Niezależne życie (2 z 2)</vt:lpstr>
      <vt:lpstr>Konwencja Edukacja</vt:lpstr>
      <vt:lpstr>Konwencja Uniwersalne projektowanie i racjonalne usprawnienie</vt:lpstr>
      <vt:lpstr>Uniwersalne projektowanie</vt:lpstr>
      <vt:lpstr>Racjonalne usprawnienie</vt:lpstr>
      <vt:lpstr>Uniwersalne projektowanie a racjonalne usprawnienie</vt:lpstr>
      <vt:lpstr>Polski Akt o Dostępności – PAD  (1 z 2)</vt:lpstr>
      <vt:lpstr>Polski Akt o Dostępności (2 z 2)</vt:lpstr>
      <vt:lpstr>Ustawa o zapewnianiu dostępności Dostępność</vt:lpstr>
      <vt:lpstr>Ustawa o zapewnianiu dostępności Osoba ze szczególnymi potrzebami</vt:lpstr>
      <vt:lpstr>Ustawa o zapewnianiu dostępności Zapewnianie dostępności</vt:lpstr>
      <vt:lpstr>Ustawa o zapewnianiu dostępności Dysponowanie środkami publicznymi</vt:lpstr>
      <vt:lpstr>Ustawa o zapewnianiu dostępności Postępowanie skargowe, sankcje (1 z 2)</vt:lpstr>
      <vt:lpstr>Ustawa o zapewnianiu dostępności Postępowanie skargowe, sankcje (2 z 2)</vt:lpstr>
      <vt:lpstr>Ustawa o dostępności cyfrowej</vt:lpstr>
      <vt:lpstr>Ustawa o dostępności cyfrowej Postępowanie skargowe, sankcje</vt:lpstr>
      <vt:lpstr>Prawo o szkolnictwie wyższym i nauce (1 z 3)</vt:lpstr>
      <vt:lpstr>Prawo o szkolnictwie wyższym i nauce (2 z 3)</vt:lpstr>
      <vt:lpstr>Prawo o szkolnictwie wyższym i nauce (3 z 3)</vt:lpstr>
      <vt:lpstr>Prawo zamówień publicznych art. 100 ust. 1 </vt:lpstr>
      <vt:lpstr>Prawo zamówień publicznych art. 100 ust. 2 (1 z 2)</vt:lpstr>
      <vt:lpstr>Prawo zamówień publicznych art. 100 ust. 2 (2 z 2)</vt:lpstr>
      <vt:lpstr>Standardy dostępności  dla polityki spójności 2021-2027</vt:lpstr>
      <vt:lpstr>Prawoczłowieczy aspekt dostępności</vt:lpstr>
      <vt:lpstr>Godność</vt:lpstr>
      <vt:lpstr>Aspekt prawnoczłowieczy i godności każdej osoby (1 z 2)</vt:lpstr>
      <vt:lpstr>Aspekt prawoczłowieczy i godności każdej osoby (2 z 2)</vt:lpstr>
      <vt:lpstr>Szczególne potrzeby czy prawa?</vt:lpstr>
      <vt:lpstr>Zamiast podsumowania- godność, realizacja praw podmiotowych</vt:lpstr>
      <vt:lpstr>Dostępność a prawa człowieka</vt:lpstr>
      <vt:lpstr>Potrzeby a dostępność</vt:lpstr>
      <vt:lpstr>Czy wyrównywanie szans jednym nie dyskryminuje drugich?</vt:lpstr>
      <vt:lpstr>Rozumienie równości</vt:lpstr>
      <vt:lpstr>Orzecznictwo</vt:lpstr>
      <vt:lpstr>Czy wyrównywanie szans to przywilej? (1 z 3)</vt:lpstr>
      <vt:lpstr>Czy wyrównywanie szans to przywilej? (2 z 3)</vt:lpstr>
      <vt:lpstr>Czy wyrównywanie szans to przywilej? (3 z 3)</vt:lpstr>
      <vt:lpstr>Wyrównywanie szans Przykłady (1 z 3)</vt:lpstr>
      <vt:lpstr>Wyrównywanie szans Przykłady (2 z 3)</vt:lpstr>
      <vt:lpstr>Wyrównywanie szans Przykłady (3 z 3)</vt:lpstr>
      <vt:lpstr>Wyrównywanie szans Dodatkowe przykłady (1 z 2)</vt:lpstr>
      <vt:lpstr>Wyrównywanie szans Dodatkowe przykłady (2 z 2)</vt:lpstr>
      <vt:lpstr>Działania Uczelni na rzecz równości (1 z 2)</vt:lpstr>
      <vt:lpstr>Działania Uczelni na rzecz równości (2 z 2)</vt:lpstr>
      <vt:lpstr>Uczelnia dostępna = uczelnia zgodna z prawem i wartościami</vt:lpstr>
      <vt:lpstr>Sankcje</vt:lpstr>
      <vt:lpstr>Możliwość korzystania ze środków europejskich</vt:lpstr>
      <vt:lpstr>Sankcje z Polskiego Aktu o Dostępności</vt:lpstr>
      <vt:lpstr>Sankcje z Ustawy o zapewnianiu dostępności …</vt:lpstr>
      <vt:lpstr>Sankcje za dyskryminację  – orzecznictwo Trybunału Sprawiedliwości</vt:lpstr>
      <vt:lpstr>Wymagania konkursu wobec uczelni</vt:lpstr>
      <vt:lpstr>Cel konkursu  – skokowa poprawa dostępności uczelni</vt:lpstr>
      <vt:lpstr>Wymagania Struktura i wsparcie</vt:lpstr>
      <vt:lpstr>Wymagania Procedury (akty prawa wewnętrznego)</vt:lpstr>
      <vt:lpstr>Wymagania Dostępność infrastrukturalna i komunikacyjna</vt:lpstr>
      <vt:lpstr>Wymagania Świadomość i szkolenia</vt:lpstr>
      <vt:lpstr>Uczelnia po projekcie (1 z 2)</vt:lpstr>
      <vt:lpstr>Uczelnia po projekcie (2 z 2)</vt:lpstr>
      <vt:lpstr>Fundamenty systemu wsparcia</vt:lpstr>
      <vt:lpstr>Kwestie do ustalenia</vt:lpstr>
      <vt:lpstr>Wspierane osoby (1 z 2)</vt:lpstr>
      <vt:lpstr>Wspierane osoby (2 z 2)</vt:lpstr>
      <vt:lpstr>Zaangażowane jednostki Rola i zadania jednostek (1 z 2)</vt:lpstr>
      <vt:lpstr>Zaangażowane jednostki Rola i zadania jednostek (2 z 2)</vt:lpstr>
      <vt:lpstr>Jednostki przetwarzające dane szczegółowe</vt:lpstr>
      <vt:lpstr>Przetwarzanie danych szczególnych dotyczących stanu zdrowia</vt:lpstr>
      <vt:lpstr>Proces decyzyjny w zakresie „twardej” dostępności</vt:lpstr>
      <vt:lpstr>Proces decyzyjny w zakresie wsparcia (1 z 3)</vt:lpstr>
      <vt:lpstr>Proces decyzyjny w zakresie wsparcia (2 z 3)</vt:lpstr>
      <vt:lpstr>Proces decyzyjny w zakresie wsparcia (3 z 3)</vt:lpstr>
      <vt:lpstr>Struktura na rzecz dostępności (1 z 2)</vt:lpstr>
      <vt:lpstr>Struktura na rzecz dostępności (2 z 2)</vt:lpstr>
      <vt:lpstr>Możliwość korzystania z materiałów (1 z 2)</vt:lpstr>
      <vt:lpstr>Możliwość korzystania z materiałów (2 z 2)</vt:lpstr>
      <vt:lpstr>Pytania? Kontakt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Aleksander Waszkielewicz</dc:creator>
  <cp:lastModifiedBy>Alek Waszkielewicz</cp:lastModifiedBy>
  <cp:revision>8</cp:revision>
  <dcterms:created xsi:type="dcterms:W3CDTF">2019-06-05T21:26:09Z</dcterms:created>
  <dcterms:modified xsi:type="dcterms:W3CDTF">2026-01-30T13:55:58Z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0x010100AAEF619150B5074993B84737F4255D9B</vt:lpwstr>
  </property>
  <property fmtid="{D5CDD505-2E9C-101B-9397-08002B2CF9AE}" pid="3" name="MediaServiceImageTags">
    <vt:lpwstr/>
  </property>
</Properties>
</file>