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3"/>
  </p:notesMasterIdLst>
  <p:handoutMasterIdLst>
    <p:handoutMasterId r:id="rId174"/>
  </p:handoutMasterIdLst>
  <p:sldIdLst>
    <p:sldId id="276" r:id="rId2"/>
    <p:sldId id="1703" r:id="rId3"/>
    <p:sldId id="277" r:id="rId4"/>
    <p:sldId id="1230" r:id="rId5"/>
    <p:sldId id="298" r:id="rId6"/>
    <p:sldId id="1376" r:id="rId7"/>
    <p:sldId id="1377" r:id="rId8"/>
    <p:sldId id="1378" r:id="rId9"/>
    <p:sldId id="1379" r:id="rId10"/>
    <p:sldId id="1380" r:id="rId11"/>
    <p:sldId id="1381" r:id="rId12"/>
    <p:sldId id="610" r:id="rId13"/>
    <p:sldId id="749" r:id="rId14"/>
    <p:sldId id="1386" r:id="rId15"/>
    <p:sldId id="1704" r:id="rId16"/>
    <p:sldId id="1705" r:id="rId17"/>
    <p:sldId id="1706" r:id="rId18"/>
    <p:sldId id="1707" r:id="rId19"/>
    <p:sldId id="1708" r:id="rId20"/>
    <p:sldId id="1709" r:id="rId21"/>
    <p:sldId id="1710" r:id="rId22"/>
    <p:sldId id="1711" r:id="rId23"/>
    <p:sldId id="758" r:id="rId24"/>
    <p:sldId id="1390" r:id="rId25"/>
    <p:sldId id="760" r:id="rId26"/>
    <p:sldId id="332" r:id="rId27"/>
    <p:sldId id="743" r:id="rId28"/>
    <p:sldId id="1360" r:id="rId29"/>
    <p:sldId id="1533" r:id="rId30"/>
    <p:sldId id="333" r:id="rId31"/>
    <p:sldId id="334" r:id="rId32"/>
    <p:sldId id="1535" r:id="rId33"/>
    <p:sldId id="335" r:id="rId34"/>
    <p:sldId id="1536" r:id="rId35"/>
    <p:sldId id="336" r:id="rId36"/>
    <p:sldId id="1537" r:id="rId37"/>
    <p:sldId id="1522" r:id="rId38"/>
    <p:sldId id="1523" r:id="rId39"/>
    <p:sldId id="1524" r:id="rId40"/>
    <p:sldId id="1525" r:id="rId41"/>
    <p:sldId id="1526" r:id="rId42"/>
    <p:sldId id="1527" r:id="rId43"/>
    <p:sldId id="1529" r:id="rId44"/>
    <p:sldId id="1530" r:id="rId45"/>
    <p:sldId id="1531" r:id="rId46"/>
    <p:sldId id="1532" r:id="rId47"/>
    <p:sldId id="1477" r:id="rId48"/>
    <p:sldId id="1478" r:id="rId49"/>
    <p:sldId id="1409" r:id="rId50"/>
    <p:sldId id="764" r:id="rId51"/>
    <p:sldId id="766" r:id="rId52"/>
    <p:sldId id="833" r:id="rId53"/>
    <p:sldId id="1083" r:id="rId54"/>
    <p:sldId id="350" r:id="rId55"/>
    <p:sldId id="834" r:id="rId56"/>
    <p:sldId id="1093" r:id="rId57"/>
    <p:sldId id="767" r:id="rId58"/>
    <p:sldId id="1362" r:id="rId59"/>
    <p:sldId id="889" r:id="rId60"/>
    <p:sldId id="890" r:id="rId61"/>
    <p:sldId id="1534" r:id="rId62"/>
    <p:sldId id="451" r:id="rId63"/>
    <p:sldId id="1541" r:id="rId64"/>
    <p:sldId id="1539" r:id="rId65"/>
    <p:sldId id="1437" r:id="rId66"/>
    <p:sldId id="465" r:id="rId67"/>
    <p:sldId id="1697" r:id="rId68"/>
    <p:sldId id="922" r:id="rId69"/>
    <p:sldId id="1698" r:id="rId70"/>
    <p:sldId id="742" r:id="rId71"/>
    <p:sldId id="325" r:id="rId72"/>
    <p:sldId id="891" r:id="rId73"/>
    <p:sldId id="892" r:id="rId74"/>
    <p:sldId id="893" r:id="rId75"/>
    <p:sldId id="895" r:id="rId76"/>
    <p:sldId id="896" r:id="rId77"/>
    <p:sldId id="1538" r:id="rId78"/>
    <p:sldId id="898" r:id="rId79"/>
    <p:sldId id="899" r:id="rId80"/>
    <p:sldId id="900" r:id="rId81"/>
    <p:sldId id="901" r:id="rId82"/>
    <p:sldId id="902" r:id="rId83"/>
    <p:sldId id="903" r:id="rId84"/>
    <p:sldId id="904" r:id="rId85"/>
    <p:sldId id="310" r:id="rId86"/>
    <p:sldId id="1363" r:id="rId87"/>
    <p:sldId id="260" r:id="rId88"/>
    <p:sldId id="906" r:id="rId89"/>
    <p:sldId id="1209" r:id="rId90"/>
    <p:sldId id="1214" r:id="rId91"/>
    <p:sldId id="294" r:id="rId92"/>
    <p:sldId id="614" r:id="rId93"/>
    <p:sldId id="1204" r:id="rId94"/>
    <p:sldId id="1196" r:id="rId95"/>
    <p:sldId id="943" r:id="rId96"/>
    <p:sldId id="1365" r:id="rId97"/>
    <p:sldId id="1366" r:id="rId98"/>
    <p:sldId id="687" r:id="rId99"/>
    <p:sldId id="688" r:id="rId100"/>
    <p:sldId id="1369" r:id="rId101"/>
    <p:sldId id="430" r:id="rId102"/>
    <p:sldId id="1146" r:id="rId103"/>
    <p:sldId id="1147" r:id="rId104"/>
    <p:sldId id="1143" r:id="rId105"/>
    <p:sldId id="1145" r:id="rId106"/>
    <p:sldId id="714" r:id="rId107"/>
    <p:sldId id="1170" r:id="rId108"/>
    <p:sldId id="909" r:id="rId109"/>
    <p:sldId id="1149" r:id="rId110"/>
    <p:sldId id="1130" r:id="rId111"/>
    <p:sldId id="1067" r:id="rId112"/>
    <p:sldId id="291" r:id="rId113"/>
    <p:sldId id="564" r:id="rId114"/>
    <p:sldId id="295" r:id="rId115"/>
    <p:sldId id="1216" r:id="rId116"/>
    <p:sldId id="453" r:id="rId117"/>
    <p:sldId id="1197" r:id="rId118"/>
    <p:sldId id="302" r:id="rId119"/>
    <p:sldId id="1069" r:id="rId120"/>
    <p:sldId id="1240" r:id="rId121"/>
    <p:sldId id="1371" r:id="rId122"/>
    <p:sldId id="1239" r:id="rId123"/>
    <p:sldId id="684" r:id="rId124"/>
    <p:sldId id="506" r:id="rId125"/>
    <p:sldId id="1181" r:id="rId126"/>
    <p:sldId id="1102" r:id="rId127"/>
    <p:sldId id="487" r:id="rId128"/>
    <p:sldId id="960" r:id="rId129"/>
    <p:sldId id="964" r:id="rId130"/>
    <p:sldId id="961" r:id="rId131"/>
    <p:sldId id="962" r:id="rId132"/>
    <p:sldId id="665" r:id="rId133"/>
    <p:sldId id="629" r:id="rId134"/>
    <p:sldId id="709" r:id="rId135"/>
    <p:sldId id="1218" r:id="rId136"/>
    <p:sldId id="1182" r:id="rId137"/>
    <p:sldId id="710" r:id="rId138"/>
    <p:sldId id="1183" r:id="rId139"/>
    <p:sldId id="631" r:id="rId140"/>
    <p:sldId id="1374" r:id="rId141"/>
    <p:sldId id="816" r:id="rId142"/>
    <p:sldId id="484" r:id="rId143"/>
    <p:sldId id="1192" r:id="rId144"/>
    <p:sldId id="1540" r:id="rId145"/>
    <p:sldId id="485" r:id="rId146"/>
    <p:sldId id="410" r:id="rId147"/>
    <p:sldId id="488" r:id="rId148"/>
    <p:sldId id="1126" r:id="rId149"/>
    <p:sldId id="1219" r:id="rId150"/>
    <p:sldId id="912" r:id="rId151"/>
    <p:sldId id="1242" r:id="rId152"/>
    <p:sldId id="1244" r:id="rId153"/>
    <p:sldId id="1246" r:id="rId154"/>
    <p:sldId id="1245" r:id="rId155"/>
    <p:sldId id="1025" r:id="rId156"/>
    <p:sldId id="1408" r:id="rId157"/>
    <p:sldId id="1022" r:id="rId158"/>
    <p:sldId id="1154" r:id="rId159"/>
    <p:sldId id="1248" r:id="rId160"/>
    <p:sldId id="914" r:id="rId161"/>
    <p:sldId id="696" r:id="rId162"/>
    <p:sldId id="1250" r:id="rId163"/>
    <p:sldId id="1026" r:id="rId164"/>
    <p:sldId id="723" r:id="rId165"/>
    <p:sldId id="1157" r:id="rId166"/>
    <p:sldId id="284" r:id="rId167"/>
    <p:sldId id="482" r:id="rId168"/>
    <p:sldId id="948" r:id="rId169"/>
    <p:sldId id="858" r:id="rId170"/>
    <p:sldId id="1008" r:id="rId171"/>
    <p:sldId id="497" r:id="rId172"/>
  </p:sldIdLst>
  <p:sldSz cx="12192000" cy="6858000"/>
  <p:notesSz cx="9144000" cy="6858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 userDrawn="1">
          <p15:clr>
            <a:srgbClr val="A4A3A4"/>
          </p15:clr>
        </p15:guide>
        <p15:guide id="2" pos="105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tosz Stępień" initials="BS" lastIdx="1" clrIdx="0">
    <p:extLst>
      <p:ext uri="{19B8F6BF-5375-455C-9EA6-DF929625EA0E}">
        <p15:presenceInfo xmlns:p15="http://schemas.microsoft.com/office/powerpoint/2012/main" userId="S::bartek@spoldzielniasocjalnafado.onmicrosoft.com::264defc9-61ec-4cbd-8dbb-85978765bc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4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65" autoAdjust="0"/>
    <p:restoredTop sz="94404" autoAdjust="0"/>
  </p:normalViewPr>
  <p:slideViewPr>
    <p:cSldViewPr snapToGrid="0">
      <p:cViewPr varScale="1">
        <p:scale>
          <a:sx n="151" d="100"/>
          <a:sy n="151" d="100"/>
        </p:scale>
        <p:origin x="168" y="318"/>
      </p:cViewPr>
      <p:guideLst>
        <p:guide orient="horz" pos="119"/>
        <p:guide pos="1050"/>
      </p:guideLst>
    </p:cSldViewPr>
  </p:slideViewPr>
  <p:outlineViewPr>
    <p:cViewPr>
      <p:scale>
        <a:sx n="33" d="100"/>
        <a:sy n="33" d="100"/>
      </p:scale>
      <p:origin x="0" y="-177052"/>
    </p:cViewPr>
  </p:outlineViewPr>
  <p:notesTextViewPr>
    <p:cViewPr>
      <p:scale>
        <a:sx n="1" d="1"/>
        <a:sy n="1" d="1"/>
      </p:scale>
      <p:origin x="0" y="0"/>
    </p:cViewPr>
  </p:notesTextViewPr>
  <p:notesViewPr>
    <p:cSldViewPr snapToGrid="0">
      <p:cViewPr varScale="1">
        <p:scale>
          <a:sx n="62" d="100"/>
          <a:sy n="62" d="100"/>
        </p:scale>
        <p:origin x="2400"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viewProps" Target="view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handoutMaster" Target="handoutMasters/handoutMaster1.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commentAuthors" Target="commentAuthor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7B9287-AA7B-4EED-A056-ED292CA46D83}"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l-PL"/>
        </a:p>
      </dgm:t>
    </dgm:pt>
    <dgm:pt modelId="{CD54075E-736E-4B7A-99F9-1FCAC0FB09B7}">
      <dgm:prSet phldrT="[Tekst]" custT="1"/>
      <dgm:spPr>
        <a:solidFill>
          <a:srgbClr val="002060"/>
        </a:solidFill>
      </dgm:spPr>
      <dgm:t>
        <a:bodyPr/>
        <a:lstStyle/>
        <a:p>
          <a:pPr algn="ctr"/>
          <a:r>
            <a:rPr lang="pl-PL" sz="2400" dirty="0"/>
            <a:t>STEREOTYP</a:t>
          </a:r>
        </a:p>
      </dgm:t>
    </dgm:pt>
    <dgm:pt modelId="{0E984DA9-01B8-4A30-86A7-8D4630A6D50B}" type="parTrans" cxnId="{6E8A74D0-285D-4E8F-8FBC-5E9BA1F5DB51}">
      <dgm:prSet/>
      <dgm:spPr/>
      <dgm:t>
        <a:bodyPr/>
        <a:lstStyle/>
        <a:p>
          <a:endParaRPr lang="pl-PL"/>
        </a:p>
      </dgm:t>
    </dgm:pt>
    <dgm:pt modelId="{863167FE-4A04-47A2-9001-FB4649A85E27}" type="sibTrans" cxnId="{6E8A74D0-285D-4E8F-8FBC-5E9BA1F5DB51}">
      <dgm:prSet/>
      <dgm:spPr>
        <a:solidFill>
          <a:srgbClr val="002060"/>
        </a:solidFill>
      </dgm:spPr>
      <dgm:t>
        <a:bodyPr/>
        <a:lstStyle/>
        <a:p>
          <a:endParaRPr lang="pl-PL"/>
        </a:p>
      </dgm:t>
    </dgm:pt>
    <dgm:pt modelId="{1E672048-B81A-4B95-9107-743E1B1BA0ED}">
      <dgm:prSet phldrT="[Tekst]" custT="1"/>
      <dgm:spPr>
        <a:solidFill>
          <a:schemeClr val="bg1"/>
        </a:solidFill>
      </dgm:spPr>
      <dgm:t>
        <a:bodyPr/>
        <a:lstStyle/>
        <a:p>
          <a:r>
            <a:rPr lang="pl-PL" sz="2000" b="1" dirty="0"/>
            <a:t>przekonanie </a:t>
          </a:r>
          <a:r>
            <a:rPr lang="pl-PL" sz="2000" dirty="0"/>
            <a:t>uogólnione</a:t>
          </a:r>
          <a:br>
            <a:rPr lang="pl-PL" sz="2000" dirty="0"/>
          </a:br>
          <a:r>
            <a:rPr lang="pl-PL" sz="2000" dirty="0"/>
            <a:t>o grupie</a:t>
          </a:r>
        </a:p>
      </dgm:t>
    </dgm:pt>
    <dgm:pt modelId="{81605E3D-8E44-4840-AED4-12981311AE7E}" type="parTrans" cxnId="{1AD7F1D6-9BC7-4CEF-BD5A-F68039FCF7C2}">
      <dgm:prSet/>
      <dgm:spPr/>
      <dgm:t>
        <a:bodyPr/>
        <a:lstStyle/>
        <a:p>
          <a:endParaRPr lang="pl-PL"/>
        </a:p>
      </dgm:t>
    </dgm:pt>
    <dgm:pt modelId="{D97C27B9-1C11-4F17-A40E-40DBB92BF459}" type="sibTrans" cxnId="{1AD7F1D6-9BC7-4CEF-BD5A-F68039FCF7C2}">
      <dgm:prSet/>
      <dgm:spPr/>
      <dgm:t>
        <a:bodyPr/>
        <a:lstStyle/>
        <a:p>
          <a:endParaRPr lang="pl-PL"/>
        </a:p>
      </dgm:t>
    </dgm:pt>
    <dgm:pt modelId="{CB4F8303-4AD5-48E8-A0F9-F388B18AF703}">
      <dgm:prSet phldrT="[Tekst]" custT="1"/>
      <dgm:spPr>
        <a:solidFill>
          <a:srgbClr val="002060"/>
        </a:solidFill>
      </dgm:spPr>
      <dgm:t>
        <a:bodyPr/>
        <a:lstStyle/>
        <a:p>
          <a:pPr algn="ctr"/>
          <a:r>
            <a:rPr lang="pl-PL" sz="2400" dirty="0"/>
            <a:t>UPRZEDZENIE</a:t>
          </a:r>
        </a:p>
      </dgm:t>
    </dgm:pt>
    <dgm:pt modelId="{E747E55B-33D2-4AFE-A3E6-48000BC7426E}" type="parTrans" cxnId="{9A945945-8C4E-4512-ABC6-2F932A3B7FEB}">
      <dgm:prSet/>
      <dgm:spPr/>
      <dgm:t>
        <a:bodyPr/>
        <a:lstStyle/>
        <a:p>
          <a:endParaRPr lang="pl-PL"/>
        </a:p>
      </dgm:t>
    </dgm:pt>
    <dgm:pt modelId="{60E53463-F06D-4D3E-A618-2499E36208DA}" type="sibTrans" cxnId="{9A945945-8C4E-4512-ABC6-2F932A3B7FEB}">
      <dgm:prSet/>
      <dgm:spPr>
        <a:solidFill>
          <a:srgbClr val="002060"/>
        </a:solidFill>
      </dgm:spPr>
      <dgm:t>
        <a:bodyPr/>
        <a:lstStyle/>
        <a:p>
          <a:endParaRPr lang="pl-PL"/>
        </a:p>
      </dgm:t>
    </dgm:pt>
    <dgm:pt modelId="{11E86933-8A2D-4D31-A27B-B336A1067FA8}">
      <dgm:prSet phldrT="[Tekst]" custT="1"/>
      <dgm:spPr>
        <a:solidFill>
          <a:schemeClr val="lt1">
            <a:hueOff val="0"/>
            <a:satOff val="0"/>
            <a:lumOff val="0"/>
          </a:schemeClr>
        </a:solidFill>
      </dgm:spPr>
      <dgm:t>
        <a:bodyPr/>
        <a:lstStyle/>
        <a:p>
          <a:r>
            <a:rPr lang="pl-PL" sz="2000" b="1" dirty="0"/>
            <a:t>postawa</a:t>
          </a:r>
          <a:r>
            <a:rPr lang="pl-PL" sz="2000" dirty="0"/>
            <a:t> zbudowana na stereotypie </a:t>
          </a:r>
          <a:br>
            <a:rPr lang="pl-PL" sz="2000" dirty="0"/>
          </a:br>
          <a:r>
            <a:rPr lang="pl-PL" sz="2000" dirty="0"/>
            <a:t>i uczuciach</a:t>
          </a:r>
        </a:p>
      </dgm:t>
    </dgm:pt>
    <dgm:pt modelId="{429D40F8-DAD2-44A0-AE40-5A1458B05C79}" type="parTrans" cxnId="{939A84C3-9135-4A53-BA91-0145AF21DB03}">
      <dgm:prSet/>
      <dgm:spPr/>
      <dgm:t>
        <a:bodyPr/>
        <a:lstStyle/>
        <a:p>
          <a:endParaRPr lang="pl-PL"/>
        </a:p>
      </dgm:t>
    </dgm:pt>
    <dgm:pt modelId="{2D1FB6B5-BE42-43A4-A2A4-5C8507137AB0}" type="sibTrans" cxnId="{939A84C3-9135-4A53-BA91-0145AF21DB03}">
      <dgm:prSet/>
      <dgm:spPr/>
      <dgm:t>
        <a:bodyPr/>
        <a:lstStyle/>
        <a:p>
          <a:endParaRPr lang="pl-PL"/>
        </a:p>
      </dgm:t>
    </dgm:pt>
    <dgm:pt modelId="{9DBD0E81-39AB-4EDC-BB5B-105E6457F44C}">
      <dgm:prSet phldrT="[Tekst]" custT="1"/>
      <dgm:spPr>
        <a:solidFill>
          <a:srgbClr val="002060"/>
        </a:solidFill>
      </dgm:spPr>
      <dgm:t>
        <a:bodyPr/>
        <a:lstStyle/>
        <a:p>
          <a:pPr algn="ctr"/>
          <a:r>
            <a:rPr lang="pl-PL" sz="2400" dirty="0"/>
            <a:t>DYSKRYMINACJA</a:t>
          </a:r>
        </a:p>
      </dgm:t>
    </dgm:pt>
    <dgm:pt modelId="{50C02933-F71A-4B50-90B9-F56023B71191}" type="parTrans" cxnId="{FFA2A106-CFEB-4D26-AA8E-0BCEF87582F7}">
      <dgm:prSet/>
      <dgm:spPr/>
      <dgm:t>
        <a:bodyPr/>
        <a:lstStyle/>
        <a:p>
          <a:endParaRPr lang="pl-PL"/>
        </a:p>
      </dgm:t>
    </dgm:pt>
    <dgm:pt modelId="{335D682C-4BDA-4404-A372-CE9FB7552118}" type="sibTrans" cxnId="{FFA2A106-CFEB-4D26-AA8E-0BCEF87582F7}">
      <dgm:prSet/>
      <dgm:spPr/>
      <dgm:t>
        <a:bodyPr/>
        <a:lstStyle/>
        <a:p>
          <a:endParaRPr lang="pl-PL"/>
        </a:p>
      </dgm:t>
    </dgm:pt>
    <dgm:pt modelId="{46EDB219-A14F-4292-8A39-F87714CA1C7A}">
      <dgm:prSet phldrT="[Tekst]" custT="1"/>
      <dgm:spPr>
        <a:solidFill>
          <a:schemeClr val="lt1">
            <a:hueOff val="0"/>
            <a:satOff val="0"/>
            <a:lumOff val="0"/>
          </a:schemeClr>
        </a:solidFill>
      </dgm:spPr>
      <dgm:t>
        <a:bodyPr/>
        <a:lstStyle/>
        <a:p>
          <a:r>
            <a:rPr lang="pl-PL" sz="2000" b="1" dirty="0"/>
            <a:t>zachowanie</a:t>
          </a:r>
          <a:r>
            <a:rPr lang="pl-PL" sz="2000" dirty="0"/>
            <a:t> wobec osób ze stereotypizowanej grupy</a:t>
          </a:r>
        </a:p>
      </dgm:t>
    </dgm:pt>
    <dgm:pt modelId="{3E898A4B-8147-4A30-B484-65E9DA254283}" type="parTrans" cxnId="{B8CE7E56-8063-4861-92DD-0FC44232A5EB}">
      <dgm:prSet/>
      <dgm:spPr/>
      <dgm:t>
        <a:bodyPr/>
        <a:lstStyle/>
        <a:p>
          <a:endParaRPr lang="pl-PL"/>
        </a:p>
      </dgm:t>
    </dgm:pt>
    <dgm:pt modelId="{5B350974-A18D-4E19-98F4-7D43688E5501}" type="sibTrans" cxnId="{B8CE7E56-8063-4861-92DD-0FC44232A5EB}">
      <dgm:prSet/>
      <dgm:spPr/>
      <dgm:t>
        <a:bodyPr/>
        <a:lstStyle/>
        <a:p>
          <a:endParaRPr lang="pl-PL"/>
        </a:p>
      </dgm:t>
    </dgm:pt>
    <dgm:pt modelId="{5D3C38B7-F2CD-4624-BD53-920EBE8A3A8D}" type="pres">
      <dgm:prSet presAssocID="{857B9287-AA7B-4EED-A056-ED292CA46D83}" presName="linearFlow" presStyleCnt="0">
        <dgm:presLayoutVars>
          <dgm:dir/>
          <dgm:animLvl val="lvl"/>
          <dgm:resizeHandles val="exact"/>
        </dgm:presLayoutVars>
      </dgm:prSet>
      <dgm:spPr/>
    </dgm:pt>
    <dgm:pt modelId="{A83DDCE5-44A1-40B7-BEC3-859AAA4DEA1A}" type="pres">
      <dgm:prSet presAssocID="{CD54075E-736E-4B7A-99F9-1FCAC0FB09B7}" presName="composite" presStyleCnt="0"/>
      <dgm:spPr/>
    </dgm:pt>
    <dgm:pt modelId="{4912784A-470A-480C-8D8B-CB0BCEF18C23}" type="pres">
      <dgm:prSet presAssocID="{CD54075E-736E-4B7A-99F9-1FCAC0FB09B7}" presName="parTx" presStyleLbl="node1" presStyleIdx="0" presStyleCnt="3">
        <dgm:presLayoutVars>
          <dgm:chMax val="0"/>
          <dgm:chPref val="0"/>
          <dgm:bulletEnabled val="1"/>
        </dgm:presLayoutVars>
      </dgm:prSet>
      <dgm:spPr/>
    </dgm:pt>
    <dgm:pt modelId="{B64793F4-10D4-4AA5-8EC3-EC790FB4E35C}" type="pres">
      <dgm:prSet presAssocID="{CD54075E-736E-4B7A-99F9-1FCAC0FB09B7}" presName="parSh" presStyleLbl="node1" presStyleIdx="0" presStyleCnt="3"/>
      <dgm:spPr/>
    </dgm:pt>
    <dgm:pt modelId="{9301AF6D-A240-4DFF-9870-E24849F38E73}" type="pres">
      <dgm:prSet presAssocID="{CD54075E-736E-4B7A-99F9-1FCAC0FB09B7}" presName="desTx" presStyleLbl="fgAcc1" presStyleIdx="0" presStyleCnt="3" custScaleY="67119" custLinFactNeighborX="616" custLinFactNeighborY="-10053">
        <dgm:presLayoutVars>
          <dgm:bulletEnabled val="1"/>
        </dgm:presLayoutVars>
      </dgm:prSet>
      <dgm:spPr/>
    </dgm:pt>
    <dgm:pt modelId="{55608DE7-2CC9-4A2C-B8B4-5E2F8762D2F7}" type="pres">
      <dgm:prSet presAssocID="{863167FE-4A04-47A2-9001-FB4649A85E27}" presName="sibTrans" presStyleLbl="sibTrans2D1" presStyleIdx="0" presStyleCnt="2"/>
      <dgm:spPr/>
    </dgm:pt>
    <dgm:pt modelId="{437FD301-A6F6-48E2-9AD1-E99724181D2F}" type="pres">
      <dgm:prSet presAssocID="{863167FE-4A04-47A2-9001-FB4649A85E27}" presName="connTx" presStyleLbl="sibTrans2D1" presStyleIdx="0" presStyleCnt="2"/>
      <dgm:spPr/>
    </dgm:pt>
    <dgm:pt modelId="{CA612CAB-A2F3-4320-A5F7-72376DC8C2DD}" type="pres">
      <dgm:prSet presAssocID="{CB4F8303-4AD5-48E8-A0F9-F388B18AF703}" presName="composite" presStyleCnt="0"/>
      <dgm:spPr/>
    </dgm:pt>
    <dgm:pt modelId="{73F6061C-5791-4EE4-AB94-4017AE1021E1}" type="pres">
      <dgm:prSet presAssocID="{CB4F8303-4AD5-48E8-A0F9-F388B18AF703}" presName="parTx" presStyleLbl="node1" presStyleIdx="0" presStyleCnt="3">
        <dgm:presLayoutVars>
          <dgm:chMax val="0"/>
          <dgm:chPref val="0"/>
          <dgm:bulletEnabled val="1"/>
        </dgm:presLayoutVars>
      </dgm:prSet>
      <dgm:spPr/>
    </dgm:pt>
    <dgm:pt modelId="{3E95B22A-D1C9-4131-B46A-097D53B211C1}" type="pres">
      <dgm:prSet presAssocID="{CB4F8303-4AD5-48E8-A0F9-F388B18AF703}" presName="parSh" presStyleLbl="node1" presStyleIdx="1" presStyleCnt="3"/>
      <dgm:spPr/>
    </dgm:pt>
    <dgm:pt modelId="{72C3BDA6-967D-4595-ACE5-74A22B9AA388}" type="pres">
      <dgm:prSet presAssocID="{CB4F8303-4AD5-48E8-A0F9-F388B18AF703}" presName="desTx" presStyleLbl="fgAcc1" presStyleIdx="1" presStyleCnt="3" custScaleY="68342" custLinFactNeighborX="-1847" custLinFactNeighborY="-9177">
        <dgm:presLayoutVars>
          <dgm:bulletEnabled val="1"/>
        </dgm:presLayoutVars>
      </dgm:prSet>
      <dgm:spPr/>
    </dgm:pt>
    <dgm:pt modelId="{DE873825-01C9-4100-84BA-0F3ECD4B0023}" type="pres">
      <dgm:prSet presAssocID="{60E53463-F06D-4D3E-A618-2499E36208DA}" presName="sibTrans" presStyleLbl="sibTrans2D1" presStyleIdx="1" presStyleCnt="2"/>
      <dgm:spPr/>
    </dgm:pt>
    <dgm:pt modelId="{B1885D60-9747-4C5D-A1C0-3FBFD70F897B}" type="pres">
      <dgm:prSet presAssocID="{60E53463-F06D-4D3E-A618-2499E36208DA}" presName="connTx" presStyleLbl="sibTrans2D1" presStyleIdx="1" presStyleCnt="2"/>
      <dgm:spPr/>
    </dgm:pt>
    <dgm:pt modelId="{51A788E8-D9AA-4523-92D9-FA796533DC27}" type="pres">
      <dgm:prSet presAssocID="{9DBD0E81-39AB-4EDC-BB5B-105E6457F44C}" presName="composite" presStyleCnt="0"/>
      <dgm:spPr/>
    </dgm:pt>
    <dgm:pt modelId="{C5EADD85-220D-46C2-ACAF-F79682F543DE}" type="pres">
      <dgm:prSet presAssocID="{9DBD0E81-39AB-4EDC-BB5B-105E6457F44C}" presName="parTx" presStyleLbl="node1" presStyleIdx="1" presStyleCnt="3">
        <dgm:presLayoutVars>
          <dgm:chMax val="0"/>
          <dgm:chPref val="0"/>
          <dgm:bulletEnabled val="1"/>
        </dgm:presLayoutVars>
      </dgm:prSet>
      <dgm:spPr/>
    </dgm:pt>
    <dgm:pt modelId="{40FFA5D8-E424-4495-A21A-42F080275E7A}" type="pres">
      <dgm:prSet presAssocID="{9DBD0E81-39AB-4EDC-BB5B-105E6457F44C}" presName="parSh" presStyleLbl="node1" presStyleIdx="2" presStyleCnt="3"/>
      <dgm:spPr/>
    </dgm:pt>
    <dgm:pt modelId="{DE4852CD-345E-4E95-A442-32332FE2776E}" type="pres">
      <dgm:prSet presAssocID="{9DBD0E81-39AB-4EDC-BB5B-105E6457F44C}" presName="desTx" presStyleLbl="fgAcc1" presStyleIdx="2" presStyleCnt="3" custScaleY="68762" custLinFactNeighborX="-1622" custLinFactNeighborY="-8974">
        <dgm:presLayoutVars>
          <dgm:bulletEnabled val="1"/>
        </dgm:presLayoutVars>
      </dgm:prSet>
      <dgm:spPr/>
    </dgm:pt>
  </dgm:ptLst>
  <dgm:cxnLst>
    <dgm:cxn modelId="{FFA2A106-CFEB-4D26-AA8E-0BCEF87582F7}" srcId="{857B9287-AA7B-4EED-A056-ED292CA46D83}" destId="{9DBD0E81-39AB-4EDC-BB5B-105E6457F44C}" srcOrd="2" destOrd="0" parTransId="{50C02933-F71A-4B50-90B9-F56023B71191}" sibTransId="{335D682C-4BDA-4404-A372-CE9FB7552118}"/>
    <dgm:cxn modelId="{BA818513-4B83-4B02-9BA9-4E6A757A3BB2}" type="presOf" srcId="{60E53463-F06D-4D3E-A618-2499E36208DA}" destId="{DE873825-01C9-4100-84BA-0F3ECD4B0023}" srcOrd="0" destOrd="0" presId="urn:microsoft.com/office/officeart/2005/8/layout/process3"/>
    <dgm:cxn modelId="{9A945945-8C4E-4512-ABC6-2F932A3B7FEB}" srcId="{857B9287-AA7B-4EED-A056-ED292CA46D83}" destId="{CB4F8303-4AD5-48E8-A0F9-F388B18AF703}" srcOrd="1" destOrd="0" parTransId="{E747E55B-33D2-4AFE-A3E6-48000BC7426E}" sibTransId="{60E53463-F06D-4D3E-A618-2499E36208DA}"/>
    <dgm:cxn modelId="{8A431669-4F5E-41B8-90CC-36970F9F9E3B}" type="presOf" srcId="{CD54075E-736E-4B7A-99F9-1FCAC0FB09B7}" destId="{B64793F4-10D4-4AA5-8EC3-EC790FB4E35C}" srcOrd="1" destOrd="0" presId="urn:microsoft.com/office/officeart/2005/8/layout/process3"/>
    <dgm:cxn modelId="{719EF94A-4CCA-4AD0-A655-C60EFA0137D7}" type="presOf" srcId="{857B9287-AA7B-4EED-A056-ED292CA46D83}" destId="{5D3C38B7-F2CD-4624-BD53-920EBE8A3A8D}" srcOrd="0" destOrd="0" presId="urn:microsoft.com/office/officeart/2005/8/layout/process3"/>
    <dgm:cxn modelId="{6B7D9B55-0675-4F45-B64D-7A17C160A10D}" type="presOf" srcId="{1E672048-B81A-4B95-9107-743E1B1BA0ED}" destId="{9301AF6D-A240-4DFF-9870-E24849F38E73}" srcOrd="0" destOrd="0" presId="urn:microsoft.com/office/officeart/2005/8/layout/process3"/>
    <dgm:cxn modelId="{B8CE7E56-8063-4861-92DD-0FC44232A5EB}" srcId="{9DBD0E81-39AB-4EDC-BB5B-105E6457F44C}" destId="{46EDB219-A14F-4292-8A39-F87714CA1C7A}" srcOrd="0" destOrd="0" parTransId="{3E898A4B-8147-4A30-B484-65E9DA254283}" sibTransId="{5B350974-A18D-4E19-98F4-7D43688E5501}"/>
    <dgm:cxn modelId="{50BAC291-6B10-4257-839F-5889A311498B}" type="presOf" srcId="{9DBD0E81-39AB-4EDC-BB5B-105E6457F44C}" destId="{40FFA5D8-E424-4495-A21A-42F080275E7A}" srcOrd="1" destOrd="0" presId="urn:microsoft.com/office/officeart/2005/8/layout/process3"/>
    <dgm:cxn modelId="{5A419C98-F27D-44F4-8D0E-FF288241F551}" type="presOf" srcId="{CB4F8303-4AD5-48E8-A0F9-F388B18AF703}" destId="{3E95B22A-D1C9-4131-B46A-097D53B211C1}" srcOrd="1" destOrd="0" presId="urn:microsoft.com/office/officeart/2005/8/layout/process3"/>
    <dgm:cxn modelId="{939A84C3-9135-4A53-BA91-0145AF21DB03}" srcId="{CB4F8303-4AD5-48E8-A0F9-F388B18AF703}" destId="{11E86933-8A2D-4D31-A27B-B336A1067FA8}" srcOrd="0" destOrd="0" parTransId="{429D40F8-DAD2-44A0-AE40-5A1458B05C79}" sibTransId="{2D1FB6B5-BE42-43A4-A2A4-5C8507137AB0}"/>
    <dgm:cxn modelId="{6E8A74D0-285D-4E8F-8FBC-5E9BA1F5DB51}" srcId="{857B9287-AA7B-4EED-A056-ED292CA46D83}" destId="{CD54075E-736E-4B7A-99F9-1FCAC0FB09B7}" srcOrd="0" destOrd="0" parTransId="{0E984DA9-01B8-4A30-86A7-8D4630A6D50B}" sibTransId="{863167FE-4A04-47A2-9001-FB4649A85E27}"/>
    <dgm:cxn modelId="{437FD6D3-E4F8-44A8-9C0B-6C8678FCD53F}" type="presOf" srcId="{863167FE-4A04-47A2-9001-FB4649A85E27}" destId="{55608DE7-2CC9-4A2C-B8B4-5E2F8762D2F7}" srcOrd="0" destOrd="0" presId="urn:microsoft.com/office/officeart/2005/8/layout/process3"/>
    <dgm:cxn modelId="{A3D8F9D5-9324-4D94-A0A2-A167ABD98F43}" type="presOf" srcId="{CB4F8303-4AD5-48E8-A0F9-F388B18AF703}" destId="{73F6061C-5791-4EE4-AB94-4017AE1021E1}" srcOrd="0" destOrd="0" presId="urn:microsoft.com/office/officeart/2005/8/layout/process3"/>
    <dgm:cxn modelId="{1AD7F1D6-9BC7-4CEF-BD5A-F68039FCF7C2}" srcId="{CD54075E-736E-4B7A-99F9-1FCAC0FB09B7}" destId="{1E672048-B81A-4B95-9107-743E1B1BA0ED}" srcOrd="0" destOrd="0" parTransId="{81605E3D-8E44-4840-AED4-12981311AE7E}" sibTransId="{D97C27B9-1C11-4F17-A40E-40DBB92BF459}"/>
    <dgm:cxn modelId="{FC6873DD-F93F-4624-AF81-5EF243F5E3EA}" type="presOf" srcId="{9DBD0E81-39AB-4EDC-BB5B-105E6457F44C}" destId="{C5EADD85-220D-46C2-ACAF-F79682F543DE}" srcOrd="0" destOrd="0" presId="urn:microsoft.com/office/officeart/2005/8/layout/process3"/>
    <dgm:cxn modelId="{5972BAE0-943D-445A-B99B-8E489DAA61EB}" type="presOf" srcId="{46EDB219-A14F-4292-8A39-F87714CA1C7A}" destId="{DE4852CD-345E-4E95-A442-32332FE2776E}" srcOrd="0" destOrd="0" presId="urn:microsoft.com/office/officeart/2005/8/layout/process3"/>
    <dgm:cxn modelId="{C4CC69EB-990E-4195-8288-51F27AFDB5FA}" type="presOf" srcId="{CD54075E-736E-4B7A-99F9-1FCAC0FB09B7}" destId="{4912784A-470A-480C-8D8B-CB0BCEF18C23}" srcOrd="0" destOrd="0" presId="urn:microsoft.com/office/officeart/2005/8/layout/process3"/>
    <dgm:cxn modelId="{9D00B6F9-38E0-4D6B-A5CC-2EF87C6B4626}" type="presOf" srcId="{60E53463-F06D-4D3E-A618-2499E36208DA}" destId="{B1885D60-9747-4C5D-A1C0-3FBFD70F897B}" srcOrd="1" destOrd="0" presId="urn:microsoft.com/office/officeart/2005/8/layout/process3"/>
    <dgm:cxn modelId="{89794CFC-EF98-4B40-A177-D7D24109CE87}" type="presOf" srcId="{11E86933-8A2D-4D31-A27B-B336A1067FA8}" destId="{72C3BDA6-967D-4595-ACE5-74A22B9AA388}" srcOrd="0" destOrd="0" presId="urn:microsoft.com/office/officeart/2005/8/layout/process3"/>
    <dgm:cxn modelId="{757DBFFF-5D7F-4609-BB22-5317903D1611}" type="presOf" srcId="{863167FE-4A04-47A2-9001-FB4649A85E27}" destId="{437FD301-A6F6-48E2-9AD1-E99724181D2F}" srcOrd="1" destOrd="0" presId="urn:microsoft.com/office/officeart/2005/8/layout/process3"/>
    <dgm:cxn modelId="{DCD37DD1-65AB-419D-8196-F60F9588E9A6}" type="presParOf" srcId="{5D3C38B7-F2CD-4624-BD53-920EBE8A3A8D}" destId="{A83DDCE5-44A1-40B7-BEC3-859AAA4DEA1A}" srcOrd="0" destOrd="0" presId="urn:microsoft.com/office/officeart/2005/8/layout/process3"/>
    <dgm:cxn modelId="{9A67730B-5139-4134-880B-623B800C30DF}" type="presParOf" srcId="{A83DDCE5-44A1-40B7-BEC3-859AAA4DEA1A}" destId="{4912784A-470A-480C-8D8B-CB0BCEF18C23}" srcOrd="0" destOrd="0" presId="urn:microsoft.com/office/officeart/2005/8/layout/process3"/>
    <dgm:cxn modelId="{26A734E3-1228-4285-928E-11F2F5B3C050}" type="presParOf" srcId="{A83DDCE5-44A1-40B7-BEC3-859AAA4DEA1A}" destId="{B64793F4-10D4-4AA5-8EC3-EC790FB4E35C}" srcOrd="1" destOrd="0" presId="urn:microsoft.com/office/officeart/2005/8/layout/process3"/>
    <dgm:cxn modelId="{70E959E4-82A1-410A-82AB-6FD397664795}" type="presParOf" srcId="{A83DDCE5-44A1-40B7-BEC3-859AAA4DEA1A}" destId="{9301AF6D-A240-4DFF-9870-E24849F38E73}" srcOrd="2" destOrd="0" presId="urn:microsoft.com/office/officeart/2005/8/layout/process3"/>
    <dgm:cxn modelId="{FCFFC1E6-5F83-421A-8C9A-2E90F25DCC2A}" type="presParOf" srcId="{5D3C38B7-F2CD-4624-BD53-920EBE8A3A8D}" destId="{55608DE7-2CC9-4A2C-B8B4-5E2F8762D2F7}" srcOrd="1" destOrd="0" presId="urn:microsoft.com/office/officeart/2005/8/layout/process3"/>
    <dgm:cxn modelId="{669EA8B4-6C5E-4B34-BC82-B72EEA6E8CA8}" type="presParOf" srcId="{55608DE7-2CC9-4A2C-B8B4-5E2F8762D2F7}" destId="{437FD301-A6F6-48E2-9AD1-E99724181D2F}" srcOrd="0" destOrd="0" presId="urn:microsoft.com/office/officeart/2005/8/layout/process3"/>
    <dgm:cxn modelId="{E86D63A6-1936-466F-B625-7FB68A099ED9}" type="presParOf" srcId="{5D3C38B7-F2CD-4624-BD53-920EBE8A3A8D}" destId="{CA612CAB-A2F3-4320-A5F7-72376DC8C2DD}" srcOrd="2" destOrd="0" presId="urn:microsoft.com/office/officeart/2005/8/layout/process3"/>
    <dgm:cxn modelId="{51D67884-FA35-488B-ACD3-CED4179F741B}" type="presParOf" srcId="{CA612CAB-A2F3-4320-A5F7-72376DC8C2DD}" destId="{73F6061C-5791-4EE4-AB94-4017AE1021E1}" srcOrd="0" destOrd="0" presId="urn:microsoft.com/office/officeart/2005/8/layout/process3"/>
    <dgm:cxn modelId="{5FA4977C-CD00-4AAF-A697-2F3AA5C0DF17}" type="presParOf" srcId="{CA612CAB-A2F3-4320-A5F7-72376DC8C2DD}" destId="{3E95B22A-D1C9-4131-B46A-097D53B211C1}" srcOrd="1" destOrd="0" presId="urn:microsoft.com/office/officeart/2005/8/layout/process3"/>
    <dgm:cxn modelId="{B4303A1C-365C-4397-AA9E-50880D9F0A1D}" type="presParOf" srcId="{CA612CAB-A2F3-4320-A5F7-72376DC8C2DD}" destId="{72C3BDA6-967D-4595-ACE5-74A22B9AA388}" srcOrd="2" destOrd="0" presId="urn:microsoft.com/office/officeart/2005/8/layout/process3"/>
    <dgm:cxn modelId="{FA8FB862-4691-4241-8C43-035AEF4A3B16}" type="presParOf" srcId="{5D3C38B7-F2CD-4624-BD53-920EBE8A3A8D}" destId="{DE873825-01C9-4100-84BA-0F3ECD4B0023}" srcOrd="3" destOrd="0" presId="urn:microsoft.com/office/officeart/2005/8/layout/process3"/>
    <dgm:cxn modelId="{A16911DD-A26C-4AAA-82EF-1221455756A2}" type="presParOf" srcId="{DE873825-01C9-4100-84BA-0F3ECD4B0023}" destId="{B1885D60-9747-4C5D-A1C0-3FBFD70F897B}" srcOrd="0" destOrd="0" presId="urn:microsoft.com/office/officeart/2005/8/layout/process3"/>
    <dgm:cxn modelId="{3A86824D-82DB-442B-B36F-E37DCAF42E08}" type="presParOf" srcId="{5D3C38B7-F2CD-4624-BD53-920EBE8A3A8D}" destId="{51A788E8-D9AA-4523-92D9-FA796533DC27}" srcOrd="4" destOrd="0" presId="urn:microsoft.com/office/officeart/2005/8/layout/process3"/>
    <dgm:cxn modelId="{6D196CE5-F516-409A-A9ED-15D61D67C52E}" type="presParOf" srcId="{51A788E8-D9AA-4523-92D9-FA796533DC27}" destId="{C5EADD85-220D-46C2-ACAF-F79682F543DE}" srcOrd="0" destOrd="0" presId="urn:microsoft.com/office/officeart/2005/8/layout/process3"/>
    <dgm:cxn modelId="{2F294BC9-92D7-4D66-8E15-1FD9F369D2E9}" type="presParOf" srcId="{51A788E8-D9AA-4523-92D9-FA796533DC27}" destId="{40FFA5D8-E424-4495-A21A-42F080275E7A}" srcOrd="1" destOrd="0" presId="urn:microsoft.com/office/officeart/2005/8/layout/process3"/>
    <dgm:cxn modelId="{3AF6DA64-D364-4766-BCC9-CA6D8B40FE58}" type="presParOf" srcId="{51A788E8-D9AA-4523-92D9-FA796533DC27}" destId="{DE4852CD-345E-4E95-A442-32332FE2776E}"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793F4-10D4-4AA5-8EC3-EC790FB4E35C}">
      <dsp:nvSpPr>
        <dsp:cNvPr id="0" name=""/>
        <dsp:cNvSpPr/>
      </dsp:nvSpPr>
      <dsp:spPr>
        <a:xfrm>
          <a:off x="5907" y="12503"/>
          <a:ext cx="2686092" cy="185760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pl-PL" sz="2400" kern="1200" dirty="0"/>
            <a:t>STEREOTYP</a:t>
          </a:r>
        </a:p>
      </dsp:txBody>
      <dsp:txXfrm>
        <a:off x="5907" y="12503"/>
        <a:ext cx="2686092" cy="1074436"/>
      </dsp:txXfrm>
    </dsp:sp>
    <dsp:sp modelId="{9301AF6D-A240-4DFF-9870-E24849F38E73}">
      <dsp:nvSpPr>
        <dsp:cNvPr id="0" name=""/>
        <dsp:cNvSpPr/>
      </dsp:nvSpPr>
      <dsp:spPr>
        <a:xfrm>
          <a:off x="572617" y="1245145"/>
          <a:ext cx="2686092" cy="1662403"/>
        </a:xfrm>
        <a:prstGeom prst="roundRect">
          <a:avLst>
            <a:gd name="adj" fmla="val 10000"/>
          </a:avLst>
        </a:prstGeom>
        <a:solidFill>
          <a:schemeClr val="bg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pl-PL" sz="2000" b="1" kern="1200" dirty="0"/>
            <a:t>przekonanie </a:t>
          </a:r>
          <a:r>
            <a:rPr lang="pl-PL" sz="2000" kern="1200" dirty="0"/>
            <a:t>uogólnione</a:t>
          </a:r>
          <a:br>
            <a:rPr lang="pl-PL" sz="2000" kern="1200" dirty="0"/>
          </a:br>
          <a:r>
            <a:rPr lang="pl-PL" sz="2000" kern="1200" dirty="0"/>
            <a:t>o grupie</a:t>
          </a:r>
        </a:p>
      </dsp:txBody>
      <dsp:txXfrm>
        <a:off x="621307" y="1293835"/>
        <a:ext cx="2588712" cy="1565023"/>
      </dsp:txXfrm>
    </dsp:sp>
    <dsp:sp modelId="{55608DE7-2CC9-4A2C-B8B4-5E2F8762D2F7}">
      <dsp:nvSpPr>
        <dsp:cNvPr id="0" name=""/>
        <dsp:cNvSpPr/>
      </dsp:nvSpPr>
      <dsp:spPr>
        <a:xfrm rot="21593967">
          <a:off x="3099200" y="211512"/>
          <a:ext cx="863269" cy="668759"/>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pl-PL" sz="2900" kern="1200"/>
        </a:p>
      </dsp:txBody>
      <dsp:txXfrm>
        <a:off x="3099200" y="345440"/>
        <a:ext cx="662641" cy="401255"/>
      </dsp:txXfrm>
    </dsp:sp>
    <dsp:sp modelId="{3E95B22A-D1C9-4131-B46A-097D53B211C1}">
      <dsp:nvSpPr>
        <dsp:cNvPr id="0" name=""/>
        <dsp:cNvSpPr/>
      </dsp:nvSpPr>
      <dsp:spPr>
        <a:xfrm>
          <a:off x="4320807" y="4930"/>
          <a:ext cx="2686092" cy="185760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pl-PL" sz="2400" kern="1200" dirty="0"/>
            <a:t>UPRZEDZENIE</a:t>
          </a:r>
        </a:p>
      </dsp:txBody>
      <dsp:txXfrm>
        <a:off x="4320807" y="4930"/>
        <a:ext cx="2686092" cy="1074436"/>
      </dsp:txXfrm>
    </dsp:sp>
    <dsp:sp modelId="{72C3BDA6-967D-4595-ACE5-74A22B9AA388}">
      <dsp:nvSpPr>
        <dsp:cNvPr id="0" name=""/>
        <dsp:cNvSpPr/>
      </dsp:nvSpPr>
      <dsp:spPr>
        <a:xfrm>
          <a:off x="4821358" y="1244124"/>
          <a:ext cx="2686092" cy="1692694"/>
        </a:xfrm>
        <a:prstGeom prst="roundRect">
          <a:avLst>
            <a:gd name="adj" fmla="val 100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pl-PL" sz="2000" b="1" kern="1200" dirty="0"/>
            <a:t>postawa</a:t>
          </a:r>
          <a:r>
            <a:rPr lang="pl-PL" sz="2000" kern="1200" dirty="0"/>
            <a:t> zbudowana na stereotypie </a:t>
          </a:r>
          <a:br>
            <a:rPr lang="pl-PL" sz="2000" kern="1200" dirty="0"/>
          </a:br>
          <a:r>
            <a:rPr lang="pl-PL" sz="2000" kern="1200" dirty="0"/>
            <a:t>i uczuciach</a:t>
          </a:r>
        </a:p>
      </dsp:txBody>
      <dsp:txXfrm>
        <a:off x="4870935" y="1293701"/>
        <a:ext cx="2586938" cy="1593540"/>
      </dsp:txXfrm>
    </dsp:sp>
    <dsp:sp modelId="{DE873825-01C9-4100-84BA-0F3ECD4B0023}">
      <dsp:nvSpPr>
        <dsp:cNvPr id="0" name=""/>
        <dsp:cNvSpPr/>
      </dsp:nvSpPr>
      <dsp:spPr>
        <a:xfrm rot="21597928">
          <a:off x="7414101" y="206454"/>
          <a:ext cx="863268" cy="668759"/>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pl-PL" sz="2900" kern="1200"/>
        </a:p>
      </dsp:txBody>
      <dsp:txXfrm>
        <a:off x="7414101" y="340266"/>
        <a:ext cx="662640" cy="401255"/>
      </dsp:txXfrm>
    </dsp:sp>
    <dsp:sp modelId="{40FFA5D8-E424-4495-A21A-42F080275E7A}">
      <dsp:nvSpPr>
        <dsp:cNvPr id="0" name=""/>
        <dsp:cNvSpPr/>
      </dsp:nvSpPr>
      <dsp:spPr>
        <a:xfrm>
          <a:off x="8635706" y="2329"/>
          <a:ext cx="2686092" cy="185760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pl-PL" sz="2400" kern="1200" dirty="0"/>
            <a:t>DYSKRYMINACJA</a:t>
          </a:r>
        </a:p>
      </dsp:txBody>
      <dsp:txXfrm>
        <a:off x="8635706" y="2329"/>
        <a:ext cx="2686092" cy="1074436"/>
      </dsp:txXfrm>
    </dsp:sp>
    <dsp:sp modelId="{DE4852CD-345E-4E95-A442-32332FE2776E}">
      <dsp:nvSpPr>
        <dsp:cNvPr id="0" name=""/>
        <dsp:cNvSpPr/>
      </dsp:nvSpPr>
      <dsp:spPr>
        <a:xfrm>
          <a:off x="9142301" y="1241349"/>
          <a:ext cx="2686092" cy="1703097"/>
        </a:xfrm>
        <a:prstGeom prst="roundRect">
          <a:avLst>
            <a:gd name="adj" fmla="val 100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pl-PL" sz="2000" b="1" kern="1200" dirty="0"/>
            <a:t>zachowanie</a:t>
          </a:r>
          <a:r>
            <a:rPr lang="pl-PL" sz="2000" kern="1200" dirty="0"/>
            <a:t> wobec osób ze stereotypizowanej grupy</a:t>
          </a:r>
        </a:p>
      </dsp:txBody>
      <dsp:txXfrm>
        <a:off x="9192183" y="1291231"/>
        <a:ext cx="2586328" cy="16033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1BCFFB7D-2017-4949-A118-73F506457F82}"/>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CF5FB60F-DEB5-4CA7-A996-14E2C4189C00}"/>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351BC8C-CEE9-461C-A1D2-255A746B257E}" type="datetimeFigureOut">
              <a:rPr lang="pl-PL" smtClean="0"/>
              <a:t>30.06.2026</a:t>
            </a:fld>
            <a:endParaRPr lang="pl-PL"/>
          </a:p>
        </p:txBody>
      </p:sp>
      <p:sp>
        <p:nvSpPr>
          <p:cNvPr id="4" name="Symbol zastępczy stopki 3">
            <a:extLst>
              <a:ext uri="{FF2B5EF4-FFF2-40B4-BE49-F238E27FC236}">
                <a16:creationId xmlns:a16="http://schemas.microsoft.com/office/drawing/2014/main" id="{9C9684A4-379F-4AE3-8405-28C0C0DE2777}"/>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10A2358B-5769-435C-AC33-F191EFD84ACE}"/>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6F496B5-4BA8-47F1-B689-758415D317C8}" type="slidenum">
              <a:rPr lang="pl-PL" smtClean="0"/>
              <a:t>‹#›</a:t>
            </a:fld>
            <a:endParaRPr lang="pl-PL"/>
          </a:p>
        </p:txBody>
      </p:sp>
    </p:spTree>
    <p:extLst>
      <p:ext uri="{BB962C8B-B14F-4D97-AF65-F5344CB8AC3E}">
        <p14:creationId xmlns:p14="http://schemas.microsoft.com/office/powerpoint/2010/main" val="2429883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9913F82-E3ED-4C39-A465-6DE2F917567C}" type="datetimeFigureOut">
              <a:rPr lang="pl-PL" smtClean="0"/>
              <a:t>30.06.2026</a:t>
            </a:fld>
            <a:endParaRPr lang="pl-PL"/>
          </a:p>
        </p:txBody>
      </p:sp>
      <p:sp>
        <p:nvSpPr>
          <p:cNvPr id="4" name="Symbol zastępczy obrazu slajdu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D09EBFD-D88F-4D6A-9672-DBC1316AB3A5}" type="slidenum">
              <a:rPr lang="pl-PL" smtClean="0"/>
              <a:t>‹#›</a:t>
            </a:fld>
            <a:endParaRPr lang="pl-PL"/>
          </a:p>
        </p:txBody>
      </p:sp>
    </p:spTree>
    <p:extLst>
      <p:ext uri="{BB962C8B-B14F-4D97-AF65-F5344CB8AC3E}">
        <p14:creationId xmlns:p14="http://schemas.microsoft.com/office/powerpoint/2010/main" val="117297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cho-system.pl/wytyczne-dostepnosci-pfos%202020.pdf" TargetMode="External"/><Relationship Id="rId2" Type="http://schemas.openxmlformats.org/officeDocument/2006/relationships/slide" Target="../slides/slide130.xml"/><Relationship Id="rId1" Type="http://schemas.openxmlformats.org/officeDocument/2006/relationships/notesMaster" Target="../notesMasters/notesMaster1.xml"/><Relationship Id="rId4" Type="http://schemas.openxmlformats.org/officeDocument/2006/relationships/hyperlink" Target="https://budowlaneabc.gov.pl/standardy-projektowania-budynkow-dla-osob-niepelnosprawnych/budynek/elementy-wyposazenia-ulatwiajace-orientacje-w-budynku-oraz-przekaz-informacji/petle-indukcyjne/"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zg.warszawa.pl/wp-content/uploads/2019/05/Schemat_dzialania_tlumacza_w.png" TargetMode="External"/><Relationship Id="rId2" Type="http://schemas.openxmlformats.org/officeDocument/2006/relationships/slide" Target="../slides/slide133.xml"/><Relationship Id="rId1" Type="http://schemas.openxmlformats.org/officeDocument/2006/relationships/notesMaster" Target="../notesMasters/notesMaster1.xml"/><Relationship Id="rId4" Type="http://schemas.openxmlformats.org/officeDocument/2006/relationships/hyperlink" Target="https://archiwum.niepelnosprawni.pl/files/nowe.niepelnosprawni.pl/public/2021_bis/abcdostepnosci_tlumacz_jezyka_migowego_1.jp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zabawy.logios.dev/" TargetMode="External"/><Relationship Id="rId2" Type="http://schemas.openxmlformats.org/officeDocument/2006/relationships/slide" Target="../slides/slide139.xml"/><Relationship Id="rId1" Type="http://schemas.openxmlformats.org/officeDocument/2006/relationships/notesMaster" Target="../notesMasters/notesMaster1.xml"/><Relationship Id="rId4" Type="http://schemas.openxmlformats.org/officeDocument/2006/relationships/hyperlink" Target="https://jasnopis.pl/"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3</a:t>
            </a:fld>
            <a:endParaRPr lang="pl-PL"/>
          </a:p>
        </p:txBody>
      </p:sp>
    </p:spTree>
    <p:extLst>
      <p:ext uri="{BB962C8B-B14F-4D97-AF65-F5344CB8AC3E}">
        <p14:creationId xmlns:p14="http://schemas.microsoft.com/office/powerpoint/2010/main" val="286227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https://www.architectureanddesign.com.au/product/corian-for-public-bathrooms</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21</a:t>
            </a:fld>
            <a:endParaRPr lang="pl-PL"/>
          </a:p>
        </p:txBody>
      </p:sp>
    </p:spTree>
    <p:extLst>
      <p:ext uri="{BB962C8B-B14F-4D97-AF65-F5344CB8AC3E}">
        <p14:creationId xmlns:p14="http://schemas.microsoft.com/office/powerpoint/2010/main" val="3836253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22</a:t>
            </a:fld>
            <a:endParaRPr lang="pl-PL"/>
          </a:p>
        </p:txBody>
      </p:sp>
    </p:spTree>
    <p:extLst>
      <p:ext uri="{BB962C8B-B14F-4D97-AF65-F5344CB8AC3E}">
        <p14:creationId xmlns:p14="http://schemas.microsoft.com/office/powerpoint/2010/main" val="190705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23</a:t>
            </a:fld>
            <a:endParaRPr lang="pl-PL"/>
          </a:p>
        </p:txBody>
      </p:sp>
    </p:spTree>
    <p:extLst>
      <p:ext uri="{BB962C8B-B14F-4D97-AF65-F5344CB8AC3E}">
        <p14:creationId xmlns:p14="http://schemas.microsoft.com/office/powerpoint/2010/main" val="3878392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50</a:t>
            </a:fld>
            <a:endParaRPr lang="pl-PL"/>
          </a:p>
        </p:txBody>
      </p:sp>
    </p:spTree>
    <p:extLst>
      <p:ext uri="{BB962C8B-B14F-4D97-AF65-F5344CB8AC3E}">
        <p14:creationId xmlns:p14="http://schemas.microsoft.com/office/powerpoint/2010/main" val="3045690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51</a:t>
            </a:fld>
            <a:endParaRPr lang="pl-PL"/>
          </a:p>
        </p:txBody>
      </p:sp>
    </p:spTree>
    <p:extLst>
      <p:ext uri="{BB962C8B-B14F-4D97-AF65-F5344CB8AC3E}">
        <p14:creationId xmlns:p14="http://schemas.microsoft.com/office/powerpoint/2010/main" val="3661995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53</a:t>
            </a:fld>
            <a:endParaRPr lang="pl-PL"/>
          </a:p>
        </p:txBody>
      </p:sp>
    </p:spTree>
    <p:extLst>
      <p:ext uri="{BB962C8B-B14F-4D97-AF65-F5344CB8AC3E}">
        <p14:creationId xmlns:p14="http://schemas.microsoft.com/office/powerpoint/2010/main" val="328470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54</a:t>
            </a:fld>
            <a:endParaRPr lang="pl-PL"/>
          </a:p>
        </p:txBody>
      </p:sp>
    </p:spTree>
    <p:extLst>
      <p:ext uri="{BB962C8B-B14F-4D97-AF65-F5344CB8AC3E}">
        <p14:creationId xmlns:p14="http://schemas.microsoft.com/office/powerpoint/2010/main" val="1645524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KRASP</a:t>
            </a:r>
            <a:r>
              <a:rPr lang="pl-PL" dirty="0"/>
              <a:t> Konferencja Rektorów Akademickich Szkół Polskich</a:t>
            </a:r>
          </a:p>
          <a:p>
            <a:r>
              <a:rPr lang="pl-PL" dirty="0"/>
              <a:t>Komisja ds. dostępności Uczelni przy </a:t>
            </a:r>
            <a:r>
              <a:rPr lang="pl-PL" dirty="0" err="1"/>
              <a:t>KRASP</a:t>
            </a:r>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63</a:t>
            </a:fld>
            <a:endParaRPr lang="pl-PL"/>
          </a:p>
        </p:txBody>
      </p:sp>
    </p:spTree>
    <p:extLst>
      <p:ext uri="{BB962C8B-B14F-4D97-AF65-F5344CB8AC3E}">
        <p14:creationId xmlns:p14="http://schemas.microsoft.com/office/powerpoint/2010/main" val="295452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66</a:t>
            </a:fld>
            <a:endParaRPr lang="pl-PL"/>
          </a:p>
        </p:txBody>
      </p:sp>
    </p:spTree>
    <p:extLst>
      <p:ext uri="{BB962C8B-B14F-4D97-AF65-F5344CB8AC3E}">
        <p14:creationId xmlns:p14="http://schemas.microsoft.com/office/powerpoint/2010/main" val="2055783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48D5D-DFF4-C35A-7868-FB87D3128DB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93BFC023-5B38-D0DE-455C-1BABE4A10745}"/>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BAFF596B-3648-7FED-3851-93B13731E653}"/>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3158B2CD-3095-4CED-4945-5EF1EADDC6A5}"/>
              </a:ext>
            </a:extLst>
          </p:cNvPr>
          <p:cNvSpPr>
            <a:spLocks noGrp="1"/>
          </p:cNvSpPr>
          <p:nvPr>
            <p:ph type="sldNum" sz="quarter" idx="5"/>
          </p:nvPr>
        </p:nvSpPr>
        <p:spPr/>
        <p:txBody>
          <a:bodyPr/>
          <a:lstStyle/>
          <a:p>
            <a:fld id="{DD09EBFD-D88F-4D6A-9672-DBC1316AB3A5}" type="slidenum">
              <a:rPr lang="pl-PL" smtClean="0"/>
              <a:t>67</a:t>
            </a:fld>
            <a:endParaRPr lang="pl-PL"/>
          </a:p>
        </p:txBody>
      </p:sp>
    </p:spTree>
    <p:extLst>
      <p:ext uri="{BB962C8B-B14F-4D97-AF65-F5344CB8AC3E}">
        <p14:creationId xmlns:p14="http://schemas.microsoft.com/office/powerpoint/2010/main" val="4116506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3BD87-2097-0A7D-B37D-462BFD0253E8}"/>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2E1A3FC-7283-8A1E-F68B-E606B7CB6331}"/>
              </a:ext>
            </a:extLst>
          </p:cNvPr>
          <p:cNvSpPr>
            <a:spLocks noGrp="1" noRot="1" noChangeAspect="1"/>
          </p:cNvSpPr>
          <p:nvPr>
            <p:ph type="sldImg"/>
          </p:nvPr>
        </p:nvSpPr>
        <p:spPr/>
        <p:txBody>
          <a:bodyPr/>
          <a:lstStyle/>
          <a:p>
            <a:endParaRPr lang="pl-PL"/>
          </a:p>
        </p:txBody>
      </p:sp>
      <p:sp>
        <p:nvSpPr>
          <p:cNvPr id="3" name="Symbol zastępczy notatek 2">
            <a:extLst>
              <a:ext uri="{FF2B5EF4-FFF2-40B4-BE49-F238E27FC236}">
                <a16:creationId xmlns:a16="http://schemas.microsoft.com/office/drawing/2014/main" id="{7E6055DE-1D10-31B8-236E-5B74ECC8C5BE}"/>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406C00A8-C9FA-1104-D8A4-104AD14AAE98}"/>
              </a:ext>
            </a:extLst>
          </p:cNvPr>
          <p:cNvSpPr>
            <a:spLocks noGrp="1"/>
          </p:cNvSpPr>
          <p:nvPr>
            <p:ph type="sldNum" sz="quarter" idx="5"/>
          </p:nvPr>
        </p:nvSpPr>
        <p:spPr/>
        <p:txBody>
          <a:bodyPr/>
          <a:lstStyle/>
          <a:p>
            <a:fld id="{DD09EBFD-D88F-4D6A-9672-DBC1316AB3A5}" type="slidenum">
              <a:rPr lang="pl-PL" smtClean="0"/>
              <a:t>4</a:t>
            </a:fld>
            <a:endParaRPr lang="pl-PL"/>
          </a:p>
        </p:txBody>
      </p:sp>
    </p:spTree>
    <p:extLst>
      <p:ext uri="{BB962C8B-B14F-4D97-AF65-F5344CB8AC3E}">
        <p14:creationId xmlns:p14="http://schemas.microsoft.com/office/powerpoint/2010/main" val="1188247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85</a:t>
            </a:fld>
            <a:endParaRPr lang="pl-PL"/>
          </a:p>
        </p:txBody>
      </p:sp>
    </p:spTree>
    <p:extLst>
      <p:ext uri="{BB962C8B-B14F-4D97-AF65-F5344CB8AC3E}">
        <p14:creationId xmlns:p14="http://schemas.microsoft.com/office/powerpoint/2010/main" val="491877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87</a:t>
            </a:fld>
            <a:endParaRPr lang="pl-PL"/>
          </a:p>
        </p:txBody>
      </p:sp>
    </p:spTree>
    <p:extLst>
      <p:ext uri="{BB962C8B-B14F-4D97-AF65-F5344CB8AC3E}">
        <p14:creationId xmlns:p14="http://schemas.microsoft.com/office/powerpoint/2010/main" val="2327448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opracowanie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101</a:t>
            </a:fld>
            <a:endParaRPr lang="pl-PL"/>
          </a:p>
        </p:txBody>
      </p:sp>
    </p:spTree>
    <p:extLst>
      <p:ext uri="{BB962C8B-B14F-4D97-AF65-F5344CB8AC3E}">
        <p14:creationId xmlns:p14="http://schemas.microsoft.com/office/powerpoint/2010/main" val="313185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D09EBFD-D88F-4D6A-9672-DBC1316AB3A5}" type="slidenum">
              <a:rPr lang="pl-PL" smtClean="0"/>
              <a:t>102</a:t>
            </a:fld>
            <a:endParaRPr lang="pl-PL"/>
          </a:p>
        </p:txBody>
      </p:sp>
    </p:spTree>
    <p:extLst>
      <p:ext uri="{BB962C8B-B14F-4D97-AF65-F5344CB8AC3E}">
        <p14:creationId xmlns:p14="http://schemas.microsoft.com/office/powerpoint/2010/main" val="1548141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opracowanie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103</a:t>
            </a:fld>
            <a:endParaRPr lang="pl-PL"/>
          </a:p>
        </p:txBody>
      </p:sp>
    </p:spTree>
    <p:extLst>
      <p:ext uri="{BB962C8B-B14F-4D97-AF65-F5344CB8AC3E}">
        <p14:creationId xmlns:p14="http://schemas.microsoft.com/office/powerpoint/2010/main" val="41161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108</a:t>
            </a:fld>
            <a:endParaRPr lang="pl-PL"/>
          </a:p>
        </p:txBody>
      </p:sp>
    </p:spTree>
    <p:extLst>
      <p:ext uri="{BB962C8B-B14F-4D97-AF65-F5344CB8AC3E}">
        <p14:creationId xmlns:p14="http://schemas.microsoft.com/office/powerpoint/2010/main" val="4102062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118</a:t>
            </a:fld>
            <a:endParaRPr lang="pl-PL"/>
          </a:p>
        </p:txBody>
      </p:sp>
    </p:spTree>
    <p:extLst>
      <p:ext uri="{BB962C8B-B14F-4D97-AF65-F5344CB8AC3E}">
        <p14:creationId xmlns:p14="http://schemas.microsoft.com/office/powerpoint/2010/main" val="1278344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6D6517D-7092-45A3-9153-D177A3FADC35}" type="slidenum">
              <a:rPr lang="pl-PL" smtClean="0"/>
              <a:t>123</a:t>
            </a:fld>
            <a:endParaRPr lang="pl-PL"/>
          </a:p>
        </p:txBody>
      </p:sp>
    </p:spTree>
    <p:extLst>
      <p:ext uri="{BB962C8B-B14F-4D97-AF65-F5344CB8AC3E}">
        <p14:creationId xmlns:p14="http://schemas.microsoft.com/office/powerpoint/2010/main" val="2357106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124</a:t>
            </a:fld>
            <a:endParaRPr lang="pl-PL"/>
          </a:p>
        </p:txBody>
      </p:sp>
    </p:spTree>
    <p:extLst>
      <p:ext uri="{BB962C8B-B14F-4D97-AF65-F5344CB8AC3E}">
        <p14:creationId xmlns:p14="http://schemas.microsoft.com/office/powerpoint/2010/main" val="3704730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127</a:t>
            </a:fld>
            <a:endParaRPr lang="pl-PL"/>
          </a:p>
        </p:txBody>
      </p:sp>
    </p:spTree>
    <p:extLst>
      <p:ext uri="{BB962C8B-B14F-4D97-AF65-F5344CB8AC3E}">
        <p14:creationId xmlns:p14="http://schemas.microsoft.com/office/powerpoint/2010/main" val="209382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12</a:t>
            </a:fld>
            <a:endParaRPr lang="pl-PL"/>
          </a:p>
        </p:txBody>
      </p:sp>
    </p:spTree>
    <p:extLst>
      <p:ext uri="{BB962C8B-B14F-4D97-AF65-F5344CB8AC3E}">
        <p14:creationId xmlns:p14="http://schemas.microsoft.com/office/powerpoint/2010/main" val="202606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3"/>
              </a:rPr>
              <a:t>Słabosłyszący w przestrzeni publicznej. Wytyczne dostępności, Polska Fundacja Osób słabosłyszących</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4"/>
              </a:rPr>
              <a:t>Budowlane ABC, pętle indukcyjne</a:t>
            </a:r>
            <a:r>
              <a:rPr lang="pl-P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3"/>
              </a:rPr>
              <a:t>Słabosłyszący w przestrzeni publicznej. Wytyczne dostępności, Polska Fundacja Osób słabosłyszących</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130</a:t>
            </a:fld>
            <a:endParaRPr lang="pl-PL"/>
          </a:p>
        </p:txBody>
      </p:sp>
    </p:spTree>
    <p:extLst>
      <p:ext uri="{BB962C8B-B14F-4D97-AF65-F5344CB8AC3E}">
        <p14:creationId xmlns:p14="http://schemas.microsoft.com/office/powerpoint/2010/main" val="2064918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err="1">
                <a:solidFill>
                  <a:schemeClr val="tx1"/>
                </a:solidFill>
                <a:effectLst/>
                <a:latin typeface="+mn-lt"/>
                <a:ea typeface="+mn-ea"/>
                <a:cs typeface="+mn-cs"/>
                <a:hlinkClick r:id="rId3"/>
              </a:rPr>
              <a:t>PZG</a:t>
            </a:r>
            <a:r>
              <a:rPr lang="pl-PL" sz="1200" u="sng" kern="1200" dirty="0">
                <a:solidFill>
                  <a:schemeClr val="tx1"/>
                </a:solidFill>
                <a:effectLst/>
                <a:latin typeface="+mn-lt"/>
                <a:ea typeface="+mn-ea"/>
                <a:cs typeface="+mn-cs"/>
                <a:hlinkClick r:id="rId3"/>
              </a:rPr>
              <a:t> Warszawa</a:t>
            </a:r>
            <a:r>
              <a:rPr lang="pl-P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4"/>
              </a:rPr>
              <a:t>Niepełnosprawni.pl</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133</a:t>
            </a:fld>
            <a:endParaRPr lang="pl-PL"/>
          </a:p>
        </p:txBody>
      </p:sp>
    </p:spTree>
    <p:extLst>
      <p:ext uri="{BB962C8B-B14F-4D97-AF65-F5344CB8AC3E}">
        <p14:creationId xmlns:p14="http://schemas.microsoft.com/office/powerpoint/2010/main" val="1021280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„O potrzebie zmian w programach i metodach nauczania Głuchych Polaków języka polskiego”, Beata Ziarkowska-Kubiak, artykuł zamieszczony w publikacji pokonferencyjnej, konferencja naukowa pt. „Edukacja niesłyszących”, 15-17 września 2011 r., Łódź </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138</a:t>
            </a:fld>
            <a:endParaRPr lang="pl-PL"/>
          </a:p>
        </p:txBody>
      </p:sp>
    </p:spTree>
    <p:extLst>
      <p:ext uri="{BB962C8B-B14F-4D97-AF65-F5344CB8AC3E}">
        <p14:creationId xmlns:p14="http://schemas.microsoft.com/office/powerpoint/2010/main" val="788445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opracowanie własne na podstawie narzędzia </a:t>
            </a:r>
            <a:r>
              <a:rPr lang="pl-PL" sz="1200" u="sng" kern="1200" dirty="0" err="1">
                <a:solidFill>
                  <a:schemeClr val="tx1"/>
                </a:solidFill>
                <a:effectLst/>
                <a:latin typeface="+mn-lt"/>
                <a:ea typeface="+mn-ea"/>
                <a:cs typeface="+mn-cs"/>
                <a:hlinkClick r:id="rId3"/>
              </a:rPr>
              <a:t>Logios</a:t>
            </a:r>
            <a:r>
              <a:rPr lang="pl-PL" sz="1200" kern="1200" dirty="0">
                <a:solidFill>
                  <a:schemeClr val="tx1"/>
                </a:solidFill>
                <a:effectLst/>
                <a:latin typeface="+mn-lt"/>
                <a:ea typeface="+mn-ea"/>
                <a:cs typeface="+mn-cs"/>
              </a:rPr>
              <a:t> i </a:t>
            </a:r>
            <a:r>
              <a:rPr lang="pl-PL" sz="1200" u="sng" kern="1200" dirty="0" err="1">
                <a:solidFill>
                  <a:schemeClr val="tx1"/>
                </a:solidFill>
                <a:effectLst/>
                <a:latin typeface="+mn-lt"/>
                <a:ea typeface="+mn-ea"/>
                <a:cs typeface="+mn-cs"/>
                <a:hlinkClick r:id="rId4"/>
              </a:rPr>
              <a:t>Jasnopis</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139</a:t>
            </a:fld>
            <a:endParaRPr lang="pl-PL"/>
          </a:p>
        </p:txBody>
      </p:sp>
    </p:spTree>
    <p:extLst>
      <p:ext uri="{BB962C8B-B14F-4D97-AF65-F5344CB8AC3E}">
        <p14:creationId xmlns:p14="http://schemas.microsoft.com/office/powerpoint/2010/main" val="2549522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148</a:t>
            </a:fld>
            <a:endParaRPr lang="pl-PL"/>
          </a:p>
        </p:txBody>
      </p:sp>
    </p:spTree>
    <p:extLst>
      <p:ext uri="{BB962C8B-B14F-4D97-AF65-F5344CB8AC3E}">
        <p14:creationId xmlns:p14="http://schemas.microsoft.com/office/powerpoint/2010/main" val="2414684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8A09C-040F-6A28-4191-2419B47A75A2}"/>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A486437-D7E2-AFF9-D598-2391FCAE468D}"/>
              </a:ext>
            </a:extLst>
          </p:cNvPr>
          <p:cNvSpPr>
            <a:spLocks noGrp="1" noRot="1" noChangeAspect="1"/>
          </p:cNvSpPr>
          <p:nvPr>
            <p:ph type="sldImg"/>
          </p:nvPr>
        </p:nvSpPr>
        <p:spPr/>
        <p:txBody>
          <a:bodyPr/>
          <a:lstStyle/>
          <a:p>
            <a:endParaRPr lang="pl-PL"/>
          </a:p>
        </p:txBody>
      </p:sp>
      <p:sp>
        <p:nvSpPr>
          <p:cNvPr id="3" name="Symbol zastępczy notatek 2">
            <a:extLst>
              <a:ext uri="{FF2B5EF4-FFF2-40B4-BE49-F238E27FC236}">
                <a16:creationId xmlns:a16="http://schemas.microsoft.com/office/drawing/2014/main" id="{35F08D97-6B78-0568-F147-79C12E998A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a:extLst>
              <a:ext uri="{FF2B5EF4-FFF2-40B4-BE49-F238E27FC236}">
                <a16:creationId xmlns:a16="http://schemas.microsoft.com/office/drawing/2014/main" id="{BBD40A99-137A-102A-F63D-BE51DEB3C600}"/>
              </a:ext>
            </a:extLst>
          </p:cNvPr>
          <p:cNvSpPr>
            <a:spLocks noGrp="1"/>
          </p:cNvSpPr>
          <p:nvPr>
            <p:ph type="sldNum" sz="quarter" idx="5"/>
          </p:nvPr>
        </p:nvSpPr>
        <p:spPr/>
        <p:txBody>
          <a:bodyPr/>
          <a:lstStyle/>
          <a:p>
            <a:fld id="{DD09EBFD-D88F-4D6A-9672-DBC1316AB3A5}" type="slidenum">
              <a:rPr lang="pl-PL" smtClean="0"/>
              <a:t>149</a:t>
            </a:fld>
            <a:endParaRPr lang="pl-PL"/>
          </a:p>
        </p:txBody>
      </p:sp>
    </p:spTree>
    <p:extLst>
      <p:ext uri="{BB962C8B-B14F-4D97-AF65-F5344CB8AC3E}">
        <p14:creationId xmlns:p14="http://schemas.microsoft.com/office/powerpoint/2010/main" val="1751850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155</a:t>
            </a:fld>
            <a:endParaRPr lang="pl-PL"/>
          </a:p>
        </p:txBody>
      </p:sp>
    </p:spTree>
    <p:extLst>
      <p:ext uri="{BB962C8B-B14F-4D97-AF65-F5344CB8AC3E}">
        <p14:creationId xmlns:p14="http://schemas.microsoft.com/office/powerpoint/2010/main" val="3928376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163</a:t>
            </a:fld>
            <a:endParaRPr lang="pl-PL"/>
          </a:p>
        </p:txBody>
      </p:sp>
    </p:spTree>
    <p:extLst>
      <p:ext uri="{BB962C8B-B14F-4D97-AF65-F5344CB8AC3E}">
        <p14:creationId xmlns:p14="http://schemas.microsoft.com/office/powerpoint/2010/main" val="4127060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167</a:t>
            </a:fld>
            <a:endParaRPr lang="pl-PL"/>
          </a:p>
        </p:txBody>
      </p:sp>
    </p:spTree>
    <p:extLst>
      <p:ext uri="{BB962C8B-B14F-4D97-AF65-F5344CB8AC3E}">
        <p14:creationId xmlns:p14="http://schemas.microsoft.com/office/powerpoint/2010/main" val="3302099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15</a:t>
            </a:fld>
            <a:endParaRPr lang="pl-PL"/>
          </a:p>
        </p:txBody>
      </p:sp>
    </p:spTree>
    <p:extLst>
      <p:ext uri="{BB962C8B-B14F-4D97-AF65-F5344CB8AC3E}">
        <p14:creationId xmlns:p14="http://schemas.microsoft.com/office/powerpoint/2010/main" val="3963895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16</a:t>
            </a:fld>
            <a:endParaRPr lang="pl-PL"/>
          </a:p>
        </p:txBody>
      </p:sp>
    </p:spTree>
    <p:extLst>
      <p:ext uri="{BB962C8B-B14F-4D97-AF65-F5344CB8AC3E}">
        <p14:creationId xmlns:p14="http://schemas.microsoft.com/office/powerpoint/2010/main" val="415206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https://aedmax24.pl/userdata/public/gfx/774/Tablica_Instrukcja_HS1.jpg</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17</a:t>
            </a:fld>
            <a:endParaRPr lang="pl-PL"/>
          </a:p>
        </p:txBody>
      </p:sp>
    </p:spTree>
    <p:extLst>
      <p:ext uri="{BB962C8B-B14F-4D97-AF65-F5344CB8AC3E}">
        <p14:creationId xmlns:p14="http://schemas.microsoft.com/office/powerpoint/2010/main" val="2085607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https://www.ovb-heimatzeitungen.de/publication/19-01-2019</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18</a:t>
            </a:fld>
            <a:endParaRPr lang="pl-PL"/>
          </a:p>
        </p:txBody>
      </p:sp>
    </p:spTree>
    <p:extLst>
      <p:ext uri="{BB962C8B-B14F-4D97-AF65-F5344CB8AC3E}">
        <p14:creationId xmlns:p14="http://schemas.microsoft.com/office/powerpoint/2010/main" val="390789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19</a:t>
            </a:fld>
            <a:endParaRPr lang="pl-PL"/>
          </a:p>
        </p:txBody>
      </p:sp>
    </p:spTree>
    <p:extLst>
      <p:ext uri="{BB962C8B-B14F-4D97-AF65-F5344CB8AC3E}">
        <p14:creationId xmlns:p14="http://schemas.microsoft.com/office/powerpoint/2010/main" val="78175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20</a:t>
            </a:fld>
            <a:endParaRPr lang="pl-PL"/>
          </a:p>
        </p:txBody>
      </p:sp>
    </p:spTree>
    <p:extLst>
      <p:ext uri="{BB962C8B-B14F-4D97-AF65-F5344CB8AC3E}">
        <p14:creationId xmlns:p14="http://schemas.microsoft.com/office/powerpoint/2010/main" val="384452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normAutofit/>
          </a:bodyPr>
          <a:lstStyle>
            <a:lvl1pPr algn="ctr">
              <a:defRPr sz="4400"/>
            </a:lvl1pPr>
          </a:lstStyle>
          <a:p>
            <a:r>
              <a:rPr lang="pl-PL" dirty="0"/>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edytować styl wzorca podtytułu</a:t>
            </a:r>
          </a:p>
        </p:txBody>
      </p:sp>
    </p:spTree>
    <p:extLst>
      <p:ext uri="{BB962C8B-B14F-4D97-AF65-F5344CB8AC3E}">
        <p14:creationId xmlns:p14="http://schemas.microsoft.com/office/powerpoint/2010/main" val="3113143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a:xfrm>
            <a:off x="838200" y="6356350"/>
            <a:ext cx="2743200" cy="365125"/>
          </a:xfrm>
          <a:prstGeom prst="rect">
            <a:avLst/>
          </a:prstGeom>
        </p:spPr>
        <p:txBody>
          <a:bodyPr/>
          <a:lstStyle/>
          <a:p>
            <a:fld id="{D02E1B92-AEEF-4C43-AE66-4A8A459C2ECD}" type="datetimeFigureOut">
              <a:rPr lang="pl-PL" smtClean="0"/>
              <a:t>30.06.2026</a:t>
            </a:fld>
            <a:endParaRPr lang="pl-PL"/>
          </a:p>
        </p:txBody>
      </p:sp>
      <p:sp>
        <p:nvSpPr>
          <p:cNvPr id="5" name="Symbol zastępczy stopki 4"/>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610600" y="6356350"/>
            <a:ext cx="2743200" cy="365125"/>
          </a:xfrm>
          <a:prstGeom prst="rect">
            <a:avLst/>
          </a:prstGeom>
        </p:spPr>
        <p:txBody>
          <a:bodyPr/>
          <a:lstStyle/>
          <a:p>
            <a:fld id="{C6B8EFF7-78A3-413F-BCE9-9D6BBC51B7D3}" type="slidenum">
              <a:rPr lang="pl-PL" smtClean="0"/>
              <a:t>‹#›</a:t>
            </a:fld>
            <a:endParaRPr lang="pl-PL"/>
          </a:p>
        </p:txBody>
      </p:sp>
    </p:spTree>
    <p:extLst>
      <p:ext uri="{BB962C8B-B14F-4D97-AF65-F5344CB8AC3E}">
        <p14:creationId xmlns:p14="http://schemas.microsoft.com/office/powerpoint/2010/main" val="201878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a:xfrm>
            <a:off x="838200" y="6356350"/>
            <a:ext cx="2743200" cy="365125"/>
          </a:xfrm>
          <a:prstGeom prst="rect">
            <a:avLst/>
          </a:prstGeom>
        </p:spPr>
        <p:txBody>
          <a:bodyPr/>
          <a:lstStyle/>
          <a:p>
            <a:fld id="{D02E1B92-AEEF-4C43-AE66-4A8A459C2ECD}" type="datetimeFigureOut">
              <a:rPr lang="pl-PL" smtClean="0"/>
              <a:t>30.06.2026</a:t>
            </a:fld>
            <a:endParaRPr lang="pl-PL"/>
          </a:p>
        </p:txBody>
      </p:sp>
      <p:sp>
        <p:nvSpPr>
          <p:cNvPr id="5" name="Symbol zastępczy stopki 4"/>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610600" y="6356350"/>
            <a:ext cx="2743200" cy="365125"/>
          </a:xfrm>
          <a:prstGeom prst="rect">
            <a:avLst/>
          </a:prstGeom>
        </p:spPr>
        <p:txBody>
          <a:bodyPr/>
          <a:lstStyle/>
          <a:p>
            <a:fld id="{C6B8EFF7-78A3-413F-BCE9-9D6BBC51B7D3}" type="slidenum">
              <a:rPr lang="pl-PL" smtClean="0"/>
              <a:t>‹#›</a:t>
            </a:fld>
            <a:endParaRPr lang="pl-PL"/>
          </a:p>
        </p:txBody>
      </p:sp>
    </p:spTree>
    <p:extLst>
      <p:ext uri="{BB962C8B-B14F-4D97-AF65-F5344CB8AC3E}">
        <p14:creationId xmlns:p14="http://schemas.microsoft.com/office/powerpoint/2010/main" val="3663046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ajd z długim tekstem">
    <p:spTree>
      <p:nvGrpSpPr>
        <p:cNvPr id="1" name=""/>
        <p:cNvGrpSpPr/>
        <p:nvPr/>
      </p:nvGrpSpPr>
      <p:grpSpPr>
        <a:xfrm>
          <a:off x="0" y="0"/>
          <a:ext cx="0" cy="0"/>
          <a:chOff x="0" y="0"/>
          <a:chExt cx="0" cy="0"/>
        </a:xfrm>
      </p:grpSpPr>
      <p:sp>
        <p:nvSpPr>
          <p:cNvPr id="16" name="TextBox 4">
            <a:extLst>
              <a:ext uri="{FF2B5EF4-FFF2-40B4-BE49-F238E27FC236}">
                <a16:creationId xmlns:a16="http://schemas.microsoft.com/office/drawing/2014/main" id="{F5A073B8-336E-BE2A-178B-67C33DC82453}"/>
              </a:ext>
            </a:extLst>
          </p:cNvPr>
          <p:cNvSpPr txBox="1"/>
          <p:nvPr/>
        </p:nvSpPr>
        <p:spPr>
          <a:xfrm>
            <a:off x="8534400" y="-120550"/>
            <a:ext cx="3657600" cy="7021055"/>
          </a:xfrm>
          <a:prstGeom prst="rect">
            <a:avLst/>
          </a:prstGeom>
        </p:spPr>
        <p:txBody>
          <a:bodyPr lIns="33867" tIns="33867" rIns="33867" bIns="33867" rtlCol="0" anchor="ctr"/>
          <a:lstStyle/>
          <a:p>
            <a:pPr algn="ctr">
              <a:lnSpc>
                <a:spcPts val="2462"/>
              </a:lnSpc>
            </a:pPr>
            <a:endParaRPr lang="pl-PL" sz="1200" noProof="0" dirty="0">
              <a:latin typeface="Open Sans" panose="020B0606030504020204" pitchFamily="34" charset="0"/>
            </a:endParaRPr>
          </a:p>
        </p:txBody>
      </p:sp>
      <p:sp>
        <p:nvSpPr>
          <p:cNvPr id="26" name="Tytuł 25">
            <a:extLst>
              <a:ext uri="{FF2B5EF4-FFF2-40B4-BE49-F238E27FC236}">
                <a16:creationId xmlns:a16="http://schemas.microsoft.com/office/drawing/2014/main" id="{7509E56E-6D68-B34C-DEC5-2011CD8BE22F}"/>
              </a:ext>
            </a:extLst>
          </p:cNvPr>
          <p:cNvSpPr>
            <a:spLocks noGrp="1"/>
          </p:cNvSpPr>
          <p:nvPr>
            <p:ph type="title" hasCustomPrompt="1"/>
          </p:nvPr>
        </p:nvSpPr>
        <p:spPr>
          <a:xfrm>
            <a:off x="304800" y="183092"/>
            <a:ext cx="11074400" cy="858308"/>
          </a:xfrm>
        </p:spPr>
        <p:txBody>
          <a:bodyPr>
            <a:noAutofit/>
          </a:bodyPr>
          <a:lstStyle>
            <a:lvl1pPr algn="l">
              <a:lnSpc>
                <a:spcPct val="150000"/>
              </a:lnSpc>
              <a:defRPr sz="4000" b="0"/>
            </a:lvl1pPr>
          </a:lstStyle>
          <a:p>
            <a:r>
              <a:rPr lang="pl-PL" dirty="0"/>
              <a:t>Program szkolenia</a:t>
            </a:r>
          </a:p>
        </p:txBody>
      </p:sp>
      <p:sp>
        <p:nvSpPr>
          <p:cNvPr id="28" name="Symbol zastępczy tekstu 27">
            <a:extLst>
              <a:ext uri="{FF2B5EF4-FFF2-40B4-BE49-F238E27FC236}">
                <a16:creationId xmlns:a16="http://schemas.microsoft.com/office/drawing/2014/main" id="{6677DEB9-04D7-866E-DEAA-B23A3480F811}"/>
              </a:ext>
            </a:extLst>
          </p:cNvPr>
          <p:cNvSpPr>
            <a:spLocks noGrp="1"/>
          </p:cNvSpPr>
          <p:nvPr>
            <p:ph type="body" sz="quarter" idx="10"/>
          </p:nvPr>
        </p:nvSpPr>
        <p:spPr>
          <a:xfrm>
            <a:off x="355600" y="1244600"/>
            <a:ext cx="11023600" cy="5029200"/>
          </a:xfrm>
        </p:spPr>
        <p:txBody>
          <a:bodyPr/>
          <a:lstStyle>
            <a:lvl1pPr marL="0" indent="0">
              <a:lnSpc>
                <a:spcPct val="150000"/>
              </a:lnSpc>
              <a:buNone/>
              <a:defRPr lang="pl-PL" sz="2400" b="0" i="0" kern="1200" dirty="0" smtClean="0">
                <a:solidFill>
                  <a:schemeClr val="tx1"/>
                </a:solidFill>
                <a:latin typeface="+mn-lt"/>
                <a:ea typeface="+mn-ea"/>
                <a:cs typeface="+mn-cs"/>
              </a:defRPr>
            </a:lvl1pPr>
            <a:lvl2pPr marL="228611" indent="-228611">
              <a:lnSpc>
                <a:spcPct val="150000"/>
              </a:lnSpc>
              <a:buNone/>
              <a:defRPr lang="pl-PL" sz="1600" b="0" i="0" kern="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a:lvl3pPr>
            <a:lvl4pPr>
              <a:lnSpc>
                <a:spcPct val="150000"/>
              </a:lnSpc>
              <a:defRPr/>
            </a:lvl4pPr>
            <a:lvl5pPr>
              <a:lnSpc>
                <a:spcPct val="150000"/>
              </a:lnSpc>
              <a:defRPr/>
            </a:lvl5pPr>
          </a:lstStyle>
          <a:p>
            <a:pPr marL="228611" lvl="0" indent="-228611" algn="l" defTabSz="609630" rtl="0" eaLnBrk="1" latinLnBrk="0" hangingPunct="1">
              <a:lnSpc>
                <a:spcPct val="150000"/>
              </a:lnSpc>
              <a:spcBef>
                <a:spcPct val="20000"/>
              </a:spcBef>
              <a:buFont typeface="Arial" pitchFamily="34" charset="0"/>
              <a:buChar char="•"/>
            </a:pPr>
            <a:endParaRPr lang="pl-PL" dirty="0"/>
          </a:p>
        </p:txBody>
      </p:sp>
    </p:spTree>
    <p:extLst>
      <p:ext uri="{BB962C8B-B14F-4D97-AF65-F5344CB8AC3E}">
        <p14:creationId xmlns:p14="http://schemas.microsoft.com/office/powerpoint/2010/main" val="60340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200"/>
            </a:lvl1pPr>
          </a:lstStyle>
          <a:p>
            <a:r>
              <a:rPr lang="pl-PL" dirty="0"/>
              <a:t>Kliknij, aby edytować styl</a:t>
            </a:r>
          </a:p>
        </p:txBody>
      </p:sp>
      <p:sp>
        <p:nvSpPr>
          <p:cNvPr id="3" name="Symbol zastępczy zawartości 2"/>
          <p:cNvSpPr>
            <a:spLocks noGrp="1"/>
          </p:cNvSpPr>
          <p:nvPr>
            <p:ph idx="1"/>
          </p:nvPr>
        </p:nvSpPr>
        <p:spPr/>
        <p:txBody>
          <a:bodyPr>
            <a:normAutofit/>
          </a:bodyPr>
          <a:lstStyle>
            <a:lvl1pPr>
              <a:defRPr sz="2400"/>
            </a:lvl1pPr>
            <a:lvl2pPr>
              <a:defRPr sz="2400"/>
            </a:lvl2pPr>
            <a:lvl3pPr>
              <a:defRPr sz="2400"/>
            </a:lvl3pPr>
            <a:lvl4pPr>
              <a:defRPr sz="2400"/>
            </a:lvl4pPr>
            <a:lvl5pPr>
              <a:defRPr sz="24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61737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4000"/>
            </a:lvl1pPr>
          </a:lstStyle>
          <a:p>
            <a:r>
              <a:rPr lang="pl-PL" dirty="0"/>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edytować style wzorca tekstu</a:t>
            </a:r>
          </a:p>
        </p:txBody>
      </p:sp>
    </p:spTree>
    <p:extLst>
      <p:ext uri="{BB962C8B-B14F-4D97-AF65-F5344CB8AC3E}">
        <p14:creationId xmlns:p14="http://schemas.microsoft.com/office/powerpoint/2010/main" val="147559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200"/>
            </a:lvl1pPr>
          </a:lstStyle>
          <a:p>
            <a:r>
              <a:rPr lang="pl-PL" dirty="0"/>
              <a:t>Kliknij, aby edytować styl</a:t>
            </a:r>
          </a:p>
        </p:txBody>
      </p:sp>
      <p:sp>
        <p:nvSpPr>
          <p:cNvPr id="3" name="Symbol zastępczy zawartości 2"/>
          <p:cNvSpPr>
            <a:spLocks noGrp="1"/>
          </p:cNvSpPr>
          <p:nvPr>
            <p:ph sz="half" idx="1"/>
          </p:nvPr>
        </p:nvSpPr>
        <p:spPr>
          <a:xfrm>
            <a:off x="838200" y="1825625"/>
            <a:ext cx="5181600" cy="4351338"/>
          </a:xfrm>
        </p:spPr>
        <p:txBody>
          <a:bodyPr>
            <a:normAutofit/>
          </a:bodyPr>
          <a:lstStyle>
            <a:lvl1pPr>
              <a:defRPr sz="2400"/>
            </a:lvl1pPr>
            <a:lvl2pPr>
              <a:defRPr sz="2400"/>
            </a:lvl2pPr>
            <a:lvl3pPr>
              <a:defRPr sz="2400"/>
            </a:lvl3pPr>
            <a:lvl4pPr>
              <a:defRPr sz="2400"/>
            </a:lvl4pPr>
            <a:lvl5pPr>
              <a:defRPr sz="24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zawartości 3"/>
          <p:cNvSpPr>
            <a:spLocks noGrp="1"/>
          </p:cNvSpPr>
          <p:nvPr>
            <p:ph sz="half" idx="2"/>
          </p:nvPr>
        </p:nvSpPr>
        <p:spPr>
          <a:xfrm>
            <a:off x="6172200" y="1825625"/>
            <a:ext cx="5181600" cy="4351338"/>
          </a:xfrm>
        </p:spPr>
        <p:txBody>
          <a:bodyPr>
            <a:normAutofit/>
          </a:bodyPr>
          <a:lstStyle>
            <a:lvl1pPr>
              <a:defRPr sz="2400"/>
            </a:lvl1pPr>
            <a:lvl2pPr>
              <a:defRPr sz="2400"/>
            </a:lvl2pPr>
            <a:lvl3pPr>
              <a:defRPr sz="2400"/>
            </a:lvl3pPr>
            <a:lvl4pPr>
              <a:defRPr sz="2400"/>
            </a:lvl4pPr>
            <a:lvl5pPr>
              <a:defRPr sz="24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394529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lvl1pPr>
              <a:defRPr sz="3200"/>
            </a:lvl1pPr>
          </a:lstStyle>
          <a:p>
            <a:r>
              <a:rPr lang="pl-PL" dirty="0"/>
              <a:t>Kliknij, aby edytować styl</a:t>
            </a:r>
          </a:p>
        </p:txBody>
      </p:sp>
      <p:sp>
        <p:nvSpPr>
          <p:cNvPr id="3" name="Symbol zastępczy tekstu 2"/>
          <p:cNvSpPr>
            <a:spLocks noGrp="1"/>
          </p:cNvSpPr>
          <p:nvPr>
            <p:ph type="body" idx="1"/>
          </p:nvPr>
        </p:nvSpPr>
        <p:spPr>
          <a:xfrm>
            <a:off x="839788" y="1681163"/>
            <a:ext cx="5157787" cy="82391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p:cNvSpPr>
            <a:spLocks noGrp="1"/>
          </p:cNvSpPr>
          <p:nvPr>
            <p:ph type="body" sz="quarter" idx="3"/>
          </p:nvPr>
        </p:nvSpPr>
        <p:spPr>
          <a:xfrm>
            <a:off x="6172200" y="1681163"/>
            <a:ext cx="5183188" cy="82391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19287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200"/>
            </a:lvl1pPr>
          </a:lstStyle>
          <a:p>
            <a:r>
              <a:rPr lang="pl-PL" dirty="0"/>
              <a:t>Kliknij, aby edytować styl</a:t>
            </a:r>
          </a:p>
        </p:txBody>
      </p:sp>
    </p:spTree>
    <p:extLst>
      <p:ext uri="{BB962C8B-B14F-4D97-AF65-F5344CB8AC3E}">
        <p14:creationId xmlns:p14="http://schemas.microsoft.com/office/powerpoint/2010/main" val="331783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580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dirty="0"/>
              <a:t>Kliknij, aby edytować styl</a:t>
            </a:r>
          </a:p>
        </p:txBody>
      </p:sp>
      <p:sp>
        <p:nvSpPr>
          <p:cNvPr id="3" name="Symbol zastępczy zawartości 2"/>
          <p:cNvSpPr>
            <a:spLocks noGrp="1"/>
          </p:cNvSpPr>
          <p:nvPr>
            <p:ph idx="1"/>
          </p:nvPr>
        </p:nvSpPr>
        <p:spPr>
          <a:xfrm>
            <a:off x="5183188" y="987425"/>
            <a:ext cx="6172200" cy="4873625"/>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tekstu 3"/>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a:t>Kliknij, aby edytować style wzorca tekstu</a:t>
            </a:r>
          </a:p>
        </p:txBody>
      </p:sp>
    </p:spTree>
    <p:extLst>
      <p:ext uri="{BB962C8B-B14F-4D97-AF65-F5344CB8AC3E}">
        <p14:creationId xmlns:p14="http://schemas.microsoft.com/office/powerpoint/2010/main" val="779192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dirty="0"/>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a:t>Kliknij, aby edytować style wzorca tekstu</a:t>
            </a:r>
          </a:p>
        </p:txBody>
      </p:sp>
    </p:spTree>
    <p:extLst>
      <p:ext uri="{BB962C8B-B14F-4D97-AF65-F5344CB8AC3E}">
        <p14:creationId xmlns:p14="http://schemas.microsoft.com/office/powerpoint/2010/main" val="2619176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Prostokąt 3">
            <a:extLst>
              <a:ext uri="{FF2B5EF4-FFF2-40B4-BE49-F238E27FC236}">
                <a16:creationId xmlns:a16="http://schemas.microsoft.com/office/drawing/2014/main" id="{4BC0DDFE-91DF-A24B-C7D9-A41B357811C7}"/>
              </a:ext>
            </a:extLst>
          </p:cNvPr>
          <p:cNvSpPr/>
          <p:nvPr userDrawn="1"/>
        </p:nvSpPr>
        <p:spPr>
          <a:xfrm>
            <a:off x="1" y="6492875"/>
            <a:ext cx="12191999" cy="365124"/>
          </a:xfrm>
          <a:prstGeom prst="rect">
            <a:avLst/>
          </a:prstGeom>
          <a:solidFill>
            <a:srgbClr val="0B34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539065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2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2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31.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gov.pl/web/uzp/dostepnosc-cyfrowa-w-zamowieniach-publicznych" TargetMode="External"/><Relationship Id="rId2" Type="http://schemas.openxmlformats.org/officeDocument/2006/relationships/hyperlink" Target="https://www.power.gov.pl/strony/o-programie/dokumenty/wytyczne-dotyczace-realizacji-zasad-rownosciowych-w-ramach-funduszy-unijnych-na-lata-2021-2027/"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9.jpg"/><Relationship Id="rId4" Type="http://schemas.openxmlformats.org/officeDocument/2006/relationships/image" Target="../media/image3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dozabawy.logios.dev/"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hyperlink" Target="https://jasnopis.p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www.spreadthesign.com/pl.pl/search/"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www.youtube.com/watch?v=xpvnmP0aT-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6.xml.rels><?xml version="1.0" encoding="UTF-8" standalone="yes"?>
<Relationships xmlns="http://schemas.openxmlformats.org/package/2006/relationships"><Relationship Id="rId3" Type="http://schemas.openxmlformats.org/officeDocument/2006/relationships/hyperlink" Target="https://www.youtube.com/watch?v=AuB1lsHPAkw" TargetMode="External"/><Relationship Id="rId2" Type="http://schemas.openxmlformats.org/officeDocument/2006/relationships/hyperlink" Target="https://www.youtube.com/watch?v=vzr5VjpHHW4"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s://www.youtube.com/watch?v=_VlgVPJQpPM&amp;list=PLSoHIHWmvfwr8IWDBijNXzpTf5NSRDdR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s://isap.sejm.gov.pl/isap.nsf/download.xsp/WDU20190001696/U/D20191696Lj.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funduszeeuropejskie.gov.pl/strony/o-funduszach/dokumenty/wytyczne-dotyczace-realizacji-zasad-rownosciowych-w-ramach-funduszy-unijnych-na-lata-2021-2027-1/" TargetMode="External"/><Relationship Id="rId5" Type="http://schemas.openxmlformats.org/officeDocument/2006/relationships/hyperlink" Target="https://bip.brpo.gov.pl/pl/content/konwencja-onz-o-prawach-osob-niepelnosprawnych" TargetMode="External"/><Relationship Id="rId4" Type="http://schemas.openxmlformats.org/officeDocument/2006/relationships/hyperlink" Target="http://isap.sejm.gov.pl/isap.nsf/download.xsp/WDU20190000848/O/D20190848.pdf"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s://budowlaneabc.gov.pl/standardy-projektowania-budynkow-dla-osob-niepelnosprawnych/" TargetMode="External"/><Relationship Id="rId2" Type="http://schemas.openxmlformats.org/officeDocument/2006/relationships/hyperlink" Target="https://www.gov.pl/web/sluzbacywilna/niezbednik-koordynatora-dostepnosci" TargetMode="External"/><Relationship Id="rId1" Type="http://schemas.openxmlformats.org/officeDocument/2006/relationships/slideLayout" Target="../slideLayouts/slideLayout2.xml"/><Relationship Id="rId6" Type="http://schemas.openxmlformats.org/officeDocument/2006/relationships/hyperlink" Target="https://kulturabezbarier.org/wp-content/uploads/2019/12/Audiodeskrypcja-zasady-tworzenia.pdf" TargetMode="External"/><Relationship Id="rId5" Type="http://schemas.openxmlformats.org/officeDocument/2006/relationships/hyperlink" Target="https://www.gov.pl/web/dostepnosc-cyfrowa" TargetMode="External"/><Relationship Id="rId4" Type="http://schemas.openxmlformats.org/officeDocument/2006/relationships/hyperlink" Target="https://www.w3.org/Translations/WCAG21-pl/"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s://psoni.org.pl/wp-content/uploads/2015/09/Nie-piszcie-nic-o-nas-bez-nas-internet_0.pdf" TargetMode="External"/><Relationship Id="rId2" Type="http://schemas.openxmlformats.org/officeDocument/2006/relationships/hyperlink" Target="https://www.inclusion-europe.eu/easy-to-read-standards-guidelines/" TargetMode="External"/><Relationship Id="rId1" Type="http://schemas.openxmlformats.org/officeDocument/2006/relationships/slideLayout" Target="../slideLayouts/slideLayout2.xml"/><Relationship Id="rId6" Type="http://schemas.openxmlformats.org/officeDocument/2006/relationships/hyperlink" Target="http://www.psoni.org.pl/" TargetMode="External"/><Relationship Id="rId5" Type="http://schemas.openxmlformats.org/officeDocument/2006/relationships/hyperlink" Target="https://www.inclusion-europe.eu/wp-content/uploads/2020/06/Easy-to-read-checklist-Inclusion-Europe.pdf" TargetMode="External"/><Relationship Id="rId4" Type="http://schemas.openxmlformats.org/officeDocument/2006/relationships/hyperlink" Target="https://www.pfron.org.pl/fileadmin/News/Oddzialy/wielkopolski/2021/01_2021/Poradnik_nt._dostosowania_instytucji_i_uslug_publicznych_do_potrzeb_osob_z_niepelnosprawnoscia/Poradnik_dostosowanie_instytucji_i_uslug_do_potrzeb_osob_z_niepelnosprawnoscia.pdf?utm_campaign=pfron&amp;utm_source=df&amp;utm_medium=downloa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s://www.santander.pl/lp/inkluzywny-jezyk?fbclid=IwZXh0bgNhZW0CMTAAAR2Oq-NmLTDnQwDXspbhaIv1tyw5c-ccAdSZqY3wLMHRxtkox4qo4wPl-_w_aem_7clurNl-Uf0D_PvkynEGiA#wstep" TargetMode="External"/><Relationship Id="rId2" Type="http://schemas.openxmlformats.org/officeDocument/2006/relationships/hyperlink" Target="https://www.gov.pl/web/sluzbacywilna/prosty-jezyk" TargetMode="External"/><Relationship Id="rId1" Type="http://schemas.openxmlformats.org/officeDocument/2006/relationships/slideLayout" Target="../slideLayouts/slideLayout2.xml"/><Relationship Id="rId4" Type="http://schemas.openxmlformats.org/officeDocument/2006/relationships/hyperlink" Target="https://etykajezyka.pl/" TargetMode="External"/></Relationships>
</file>

<file path=ppt/slides/_rels/slide171.xml.rels><?xml version="1.0" encoding="UTF-8" standalone="yes"?>
<Relationships xmlns="http://schemas.openxmlformats.org/package/2006/relationships"><Relationship Id="rId8" Type="http://schemas.openxmlformats.org/officeDocument/2006/relationships/hyperlink" Target="https://www.youtube.com/watch?v=yEmEWZyhAts" TargetMode="External"/><Relationship Id="rId3" Type="http://schemas.openxmlformats.org/officeDocument/2006/relationships/hyperlink" Target="https://www.youtube.com/watch?v=Smi8LL635NQ" TargetMode="External"/><Relationship Id="rId7" Type="http://schemas.openxmlformats.org/officeDocument/2006/relationships/hyperlink" Target="https://www.youtube.com/watch?v=Zp04yYHXt8o" TargetMode="External"/><Relationship Id="rId2" Type="http://schemas.openxmlformats.org/officeDocument/2006/relationships/hyperlink" Target="https://www.youtube.com/watch?v=s-gxgeMscFs" TargetMode="External"/><Relationship Id="rId1" Type="http://schemas.openxmlformats.org/officeDocument/2006/relationships/slideLayout" Target="../slideLayouts/slideLayout2.xml"/><Relationship Id="rId6" Type="http://schemas.openxmlformats.org/officeDocument/2006/relationships/hyperlink" Target="https://www.youtube.com/watch?v=TpznGFLf9_k" TargetMode="External"/><Relationship Id="rId5" Type="http://schemas.openxmlformats.org/officeDocument/2006/relationships/hyperlink" Target="https://www.youtube.com/watch?v=ll8hWJkNZO4" TargetMode="External"/><Relationship Id="rId4" Type="http://schemas.openxmlformats.org/officeDocument/2006/relationships/hyperlink" Target="https://www.youtube.com/watch?v=UowL-QUTOW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2">
            <a:extLst>
              <a:ext uri="{FF2B5EF4-FFF2-40B4-BE49-F238E27FC236}">
                <a16:creationId xmlns:a16="http://schemas.microsoft.com/office/drawing/2014/main" id="{56B09FA1-0079-463E-B3CD-F5F135F7BB93}"/>
              </a:ext>
            </a:extLst>
          </p:cNvPr>
          <p:cNvSpPr>
            <a:spLocks noGrp="1"/>
          </p:cNvSpPr>
          <p:nvPr>
            <p:ph type="ctrTitle"/>
          </p:nvPr>
        </p:nvSpPr>
        <p:spPr>
          <a:xfrm>
            <a:off x="1523999" y="2780437"/>
            <a:ext cx="9144000" cy="972754"/>
          </a:xfrm>
        </p:spPr>
        <p:txBody>
          <a:bodyPr>
            <a:noAutofit/>
          </a:bodyPr>
          <a:lstStyle/>
          <a:p>
            <a:r>
              <a:rPr lang="pl-PL" sz="4000" dirty="0"/>
              <a:t>Szkolenie świadomościowe z elementami różnych niepełnosprawności</a:t>
            </a:r>
          </a:p>
        </p:txBody>
      </p:sp>
      <p:sp>
        <p:nvSpPr>
          <p:cNvPr id="5" name="pole tekstowe 4">
            <a:extLst>
              <a:ext uri="{FF2B5EF4-FFF2-40B4-BE49-F238E27FC236}">
                <a16:creationId xmlns:a16="http://schemas.microsoft.com/office/drawing/2014/main" id="{82C98434-5FAB-103A-0A64-A1106C26BECE}"/>
              </a:ext>
            </a:extLst>
          </p:cNvPr>
          <p:cNvSpPr txBox="1"/>
          <p:nvPr/>
        </p:nvSpPr>
        <p:spPr>
          <a:xfrm>
            <a:off x="2701663" y="4706126"/>
            <a:ext cx="6788673" cy="1682064"/>
          </a:xfrm>
          <a:prstGeom prst="rect">
            <a:avLst/>
          </a:prstGeom>
          <a:noFill/>
        </p:spPr>
        <p:txBody>
          <a:bodyPr wrap="square" rtlCol="0">
            <a:spAutoFit/>
          </a:bodyPr>
          <a:lstStyle/>
          <a:p>
            <a:pPr algn="ctr">
              <a:lnSpc>
                <a:spcPct val="120000"/>
              </a:lnSpc>
              <a:spcBef>
                <a:spcPts val="600"/>
              </a:spcBef>
              <a:spcAft>
                <a:spcPts val="600"/>
              </a:spcAft>
            </a:pPr>
            <a:r>
              <a:rPr lang="pl-PL" sz="2400" dirty="0"/>
              <a:t>1, 2, 8, 9 czerwca 2026</a:t>
            </a:r>
          </a:p>
          <a:p>
            <a:pPr algn="ctr">
              <a:lnSpc>
                <a:spcPct val="120000"/>
              </a:lnSpc>
              <a:spcBef>
                <a:spcPts val="600"/>
              </a:spcBef>
              <a:spcAft>
                <a:spcPts val="600"/>
              </a:spcAft>
            </a:pPr>
            <a:r>
              <a:rPr lang="pl-PL" sz="2400" dirty="0"/>
              <a:t>Politechnika Lubelska</a:t>
            </a:r>
          </a:p>
          <a:p>
            <a:pPr algn="ctr">
              <a:lnSpc>
                <a:spcPct val="120000"/>
              </a:lnSpc>
              <a:spcBef>
                <a:spcPts val="600"/>
              </a:spcBef>
              <a:spcAft>
                <a:spcPts val="600"/>
              </a:spcAft>
            </a:pPr>
            <a:r>
              <a:rPr lang="pl-PL" sz="2400" dirty="0"/>
              <a:t> </a:t>
            </a:r>
          </a:p>
        </p:txBody>
      </p:sp>
      <p:pic>
        <p:nvPicPr>
          <p:cNvPr id="4" name="Obraz 3" descr="logotypy Fundusze Europejskie dla Rozwoju Społecznego, Rzeczpospolita Polska, Dofinansowane przez Unię Europejską Narodowe Centrum Badań i Rozwoju">
            <a:extLst>
              <a:ext uri="{FF2B5EF4-FFF2-40B4-BE49-F238E27FC236}">
                <a16:creationId xmlns:a16="http://schemas.microsoft.com/office/drawing/2014/main" id="{DFB0D617-96DC-8B30-DC48-5CB1426958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8509" y="469810"/>
            <a:ext cx="8914980" cy="837438"/>
          </a:xfrm>
          <a:prstGeom prst="rect">
            <a:avLst/>
          </a:prstGeom>
          <a:noFill/>
          <a:ln>
            <a:noFill/>
          </a:ln>
        </p:spPr>
      </p:pic>
    </p:spTree>
    <p:extLst>
      <p:ext uri="{BB962C8B-B14F-4D97-AF65-F5344CB8AC3E}">
        <p14:creationId xmlns:p14="http://schemas.microsoft.com/office/powerpoint/2010/main" val="164628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EF2E-3222-2CE2-8415-EB0FF4FF67D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996DE400-6A5C-AC3D-5E60-2F9FCBF8A541}"/>
              </a:ext>
            </a:extLst>
          </p:cNvPr>
          <p:cNvSpPr>
            <a:spLocks noGrp="1"/>
          </p:cNvSpPr>
          <p:nvPr>
            <p:ph type="title"/>
          </p:nvPr>
        </p:nvSpPr>
        <p:spPr/>
        <p:txBody>
          <a:bodyPr/>
          <a:lstStyle/>
          <a:p>
            <a:r>
              <a:rPr lang="pl-PL" dirty="0"/>
              <a:t>„Niezbędna dla niektórych, użyteczna dla wszystkich” (2)</a:t>
            </a:r>
          </a:p>
        </p:txBody>
      </p:sp>
      <p:sp>
        <p:nvSpPr>
          <p:cNvPr id="3" name="Symbol zastępczy zawartości 2">
            <a:extLst>
              <a:ext uri="{FF2B5EF4-FFF2-40B4-BE49-F238E27FC236}">
                <a16:creationId xmlns:a16="http://schemas.microsoft.com/office/drawing/2014/main" id="{D64BDDF0-3C55-841C-50FE-DF9E1DC6601E}"/>
              </a:ext>
            </a:extLst>
          </p:cNvPr>
          <p:cNvSpPr>
            <a:spLocks noGrp="1"/>
          </p:cNvSpPr>
          <p:nvPr>
            <p:ph idx="1"/>
          </p:nvPr>
        </p:nvSpPr>
        <p:spPr/>
        <p:txBody>
          <a:bodyPr>
            <a:normAutofit/>
          </a:bodyPr>
          <a:lstStyle/>
          <a:p>
            <a:pPr marL="0" indent="0">
              <a:spcBef>
                <a:spcPts val="400"/>
              </a:spcBef>
              <a:spcAft>
                <a:spcPts val="800"/>
              </a:spcAft>
              <a:buNone/>
            </a:pPr>
            <a:r>
              <a:rPr lang="pl-PL" dirty="0"/>
              <a:t>Przykłady:</a:t>
            </a:r>
          </a:p>
          <a:p>
            <a:pPr marL="533427" lvl="1" indent="-304815">
              <a:spcBef>
                <a:spcPts val="400"/>
              </a:spcBef>
              <a:spcAft>
                <a:spcPts val="800"/>
              </a:spcAft>
            </a:pPr>
            <a:r>
              <a:rPr lang="pl-PL" dirty="0"/>
              <a:t>Przejścia dla pieszych</a:t>
            </a:r>
          </a:p>
          <a:p>
            <a:pPr marL="533427" lvl="1" indent="-304815">
              <a:spcBef>
                <a:spcPts val="400"/>
              </a:spcBef>
              <a:spcAft>
                <a:spcPts val="800"/>
              </a:spcAft>
            </a:pPr>
            <a:r>
              <a:rPr lang="pl-PL" dirty="0"/>
              <a:t>Podpis elektroniczny</a:t>
            </a:r>
          </a:p>
          <a:p>
            <a:endParaRPr lang="pl-PL" dirty="0"/>
          </a:p>
          <a:p>
            <a:endParaRPr lang="pl-PL" dirty="0"/>
          </a:p>
        </p:txBody>
      </p:sp>
    </p:spTree>
    <p:extLst>
      <p:ext uri="{BB962C8B-B14F-4D97-AF65-F5344CB8AC3E}">
        <p14:creationId xmlns:p14="http://schemas.microsoft.com/office/powerpoint/2010/main" val="14024953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9A69D5-C7AD-CFF2-8199-0149A0B1396E}"/>
              </a:ext>
            </a:extLst>
          </p:cNvPr>
          <p:cNvSpPr>
            <a:spLocks noGrp="1"/>
          </p:cNvSpPr>
          <p:nvPr>
            <p:ph type="title"/>
          </p:nvPr>
        </p:nvSpPr>
        <p:spPr/>
        <p:txBody>
          <a:bodyPr/>
          <a:lstStyle/>
          <a:p>
            <a:r>
              <a:rPr lang="pl-PL" dirty="0"/>
              <a:t>Osoby z niepełnosprawnością wzroku (2)</a:t>
            </a:r>
          </a:p>
        </p:txBody>
      </p:sp>
      <p:sp>
        <p:nvSpPr>
          <p:cNvPr id="3" name="Symbol zastępczy tekstu 2">
            <a:extLst>
              <a:ext uri="{FF2B5EF4-FFF2-40B4-BE49-F238E27FC236}">
                <a16:creationId xmlns:a16="http://schemas.microsoft.com/office/drawing/2014/main" id="{4090A19B-6A1A-D9E8-0F0E-EB59F5BD4D61}"/>
              </a:ext>
            </a:extLst>
          </p:cNvPr>
          <p:cNvSpPr>
            <a:spLocks noGrp="1"/>
          </p:cNvSpPr>
          <p:nvPr>
            <p:ph idx="1"/>
          </p:nvPr>
        </p:nvSpPr>
        <p:spPr/>
        <p:txBody>
          <a:bodyPr/>
          <a:lstStyle/>
          <a:p>
            <a:pPr marL="304815" indent="-304815">
              <a:spcAft>
                <a:spcPts val="1200"/>
              </a:spcAft>
              <a:buFont typeface="Arial" panose="020B0604020202020204" pitchFamily="34" charset="0"/>
              <a:buChar char="•"/>
            </a:pPr>
            <a:r>
              <a:rPr lang="pl-PL" dirty="0"/>
              <a:t>W zależności od momentu utraty wzroku oraz procesu edukacji, inne są możliwości odwoływania się do wizualnych kodów / tekstów kulturowych oraz umiejętności czytania dotykiem (alfabet Braille’a)</a:t>
            </a:r>
          </a:p>
          <a:p>
            <a:pPr marL="304815" indent="-304815">
              <a:buFont typeface="Arial" panose="020B0604020202020204" pitchFamily="34" charset="0"/>
              <a:buChar char="•"/>
            </a:pPr>
            <a:r>
              <a:rPr lang="pl-PL" dirty="0"/>
              <a:t>Osoby mogą poruszać się (samodzielnie lub nie): </a:t>
            </a:r>
          </a:p>
          <a:p>
            <a:pPr marL="533427" lvl="1" indent="-304815">
              <a:buFont typeface="Arial" panose="020B0604020202020204" pitchFamily="34" charset="0"/>
              <a:buChar char="•"/>
            </a:pPr>
            <a:r>
              <a:rPr lang="pl-PL" dirty="0"/>
              <a:t>przy pomocy przewodnika</a:t>
            </a:r>
          </a:p>
          <a:p>
            <a:pPr marL="533427" lvl="1" indent="-304815">
              <a:buFont typeface="Arial" panose="020B0604020202020204" pitchFamily="34" charset="0"/>
              <a:buChar char="•"/>
            </a:pPr>
            <a:r>
              <a:rPr lang="pl-PL" dirty="0"/>
              <a:t>przy pomocy laski</a:t>
            </a:r>
          </a:p>
          <a:p>
            <a:pPr marL="533427" lvl="1" indent="-304815">
              <a:buFont typeface="Arial" panose="020B0604020202020204" pitchFamily="34" charset="0"/>
              <a:buChar char="•"/>
            </a:pPr>
            <a:r>
              <a:rPr lang="pl-PL" dirty="0"/>
              <a:t> przy pomocy psa przewodnika </a:t>
            </a:r>
          </a:p>
          <a:p>
            <a:endParaRPr lang="pl-PL" dirty="0"/>
          </a:p>
        </p:txBody>
      </p:sp>
    </p:spTree>
    <p:extLst>
      <p:ext uri="{BB962C8B-B14F-4D97-AF65-F5344CB8AC3E}">
        <p14:creationId xmlns:p14="http://schemas.microsoft.com/office/powerpoint/2010/main" val="22119437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2FD364-91BF-4EED-AF34-5C4430EFE5C2}"/>
              </a:ext>
            </a:extLst>
          </p:cNvPr>
          <p:cNvSpPr>
            <a:spLocks noGrp="1"/>
          </p:cNvSpPr>
          <p:nvPr>
            <p:ph type="title"/>
          </p:nvPr>
        </p:nvSpPr>
        <p:spPr>
          <a:xfrm>
            <a:off x="838200" y="11611"/>
            <a:ext cx="10515600" cy="1325563"/>
          </a:xfrm>
        </p:spPr>
        <p:txBody>
          <a:bodyPr>
            <a:normAutofit/>
          </a:bodyPr>
          <a:lstStyle/>
          <a:p>
            <a:r>
              <a:rPr lang="pl-PL" dirty="0"/>
              <a:t>Przykłady widzenia (1)</a:t>
            </a:r>
          </a:p>
        </p:txBody>
      </p:sp>
      <p:pic>
        <p:nvPicPr>
          <p:cNvPr id="5" name="Symbol zastępczy zawartości 4" descr="zrzut ekranu ze strony urzędu miasta Krakowa z założonym filtrem nieostrości">
            <a:extLst>
              <a:ext uri="{FF2B5EF4-FFF2-40B4-BE49-F238E27FC236}">
                <a16:creationId xmlns:a16="http://schemas.microsoft.com/office/drawing/2014/main" id="{6F732A44-F3BA-4E45-853B-5DE8474065A9}"/>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artisticBlur radius="17"/>
                    </a14:imgEffect>
                  </a14:imgLayer>
                </a14:imgProps>
              </a:ext>
              <a:ext uri="{28A0092B-C50C-407E-A947-70E740481C1C}">
                <a14:useLocalDpi xmlns:a14="http://schemas.microsoft.com/office/drawing/2010/main" val="0"/>
              </a:ext>
            </a:extLst>
          </a:blip>
          <a:stretch>
            <a:fillRect/>
          </a:stretch>
        </p:blipFill>
        <p:spPr>
          <a:xfrm>
            <a:off x="194309" y="1182972"/>
            <a:ext cx="3865839" cy="1800000"/>
          </a:xfrm>
        </p:spPr>
      </p:pic>
      <p:sp>
        <p:nvSpPr>
          <p:cNvPr id="21" name="pole tekstowe 20">
            <a:extLst>
              <a:ext uri="{FF2B5EF4-FFF2-40B4-BE49-F238E27FC236}">
                <a16:creationId xmlns:a16="http://schemas.microsoft.com/office/drawing/2014/main" id="{2BA71595-C757-44D7-B21C-AC2CE4CD80A1}"/>
              </a:ext>
            </a:extLst>
          </p:cNvPr>
          <p:cNvSpPr txBox="1"/>
          <p:nvPr/>
        </p:nvSpPr>
        <p:spPr>
          <a:xfrm>
            <a:off x="194308" y="3073649"/>
            <a:ext cx="3865839" cy="369332"/>
          </a:xfrm>
          <a:prstGeom prst="rect">
            <a:avLst/>
          </a:prstGeom>
          <a:noFill/>
        </p:spPr>
        <p:txBody>
          <a:bodyPr wrap="square" rtlCol="0">
            <a:spAutoFit/>
          </a:bodyPr>
          <a:lstStyle/>
          <a:p>
            <a:r>
              <a:rPr lang="pl-PL" dirty="0"/>
              <a:t>widzenie nieostre</a:t>
            </a:r>
          </a:p>
        </p:txBody>
      </p:sp>
      <p:pic>
        <p:nvPicPr>
          <p:cNvPr id="10" name="Obraz 9" descr="zrzut ekranu ze strony urzędu miasta Krakowa z założonym filtrem widzenia lunetowego">
            <a:extLst>
              <a:ext uri="{FF2B5EF4-FFF2-40B4-BE49-F238E27FC236}">
                <a16:creationId xmlns:a16="http://schemas.microsoft.com/office/drawing/2014/main" id="{2A8B3F9B-A096-49AD-BA1E-2009F8A11E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0234" y="1182972"/>
            <a:ext cx="3865839" cy="1800000"/>
          </a:xfrm>
          <a:prstGeom prst="rect">
            <a:avLst/>
          </a:prstGeom>
        </p:spPr>
      </p:pic>
      <p:sp>
        <p:nvSpPr>
          <p:cNvPr id="22" name="pole tekstowe 21">
            <a:extLst>
              <a:ext uri="{FF2B5EF4-FFF2-40B4-BE49-F238E27FC236}">
                <a16:creationId xmlns:a16="http://schemas.microsoft.com/office/drawing/2014/main" id="{F849DC93-2F4D-4C5B-B0AC-0CBD1DB455B8}"/>
              </a:ext>
            </a:extLst>
          </p:cNvPr>
          <p:cNvSpPr txBox="1"/>
          <p:nvPr/>
        </p:nvSpPr>
        <p:spPr>
          <a:xfrm>
            <a:off x="4260233" y="3073649"/>
            <a:ext cx="3865839" cy="369332"/>
          </a:xfrm>
          <a:prstGeom prst="rect">
            <a:avLst/>
          </a:prstGeom>
          <a:noFill/>
        </p:spPr>
        <p:txBody>
          <a:bodyPr wrap="square" rtlCol="0">
            <a:spAutoFit/>
          </a:bodyPr>
          <a:lstStyle/>
          <a:p>
            <a:r>
              <a:rPr lang="pl-PL" dirty="0"/>
              <a:t>widzenie lunetowe</a:t>
            </a:r>
          </a:p>
        </p:txBody>
      </p:sp>
      <p:pic>
        <p:nvPicPr>
          <p:cNvPr id="17" name="Obraz 16" descr="zrzut ekranu ze strony urzędu miasta Krakowa z założonym filtrem widzenia połowicznego">
            <a:extLst>
              <a:ext uri="{FF2B5EF4-FFF2-40B4-BE49-F238E27FC236}">
                <a16:creationId xmlns:a16="http://schemas.microsoft.com/office/drawing/2014/main" id="{A9237BB3-9900-42E7-A3D2-E335E026FB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6160" y="1182972"/>
            <a:ext cx="3865840" cy="1800000"/>
          </a:xfrm>
          <a:prstGeom prst="rect">
            <a:avLst/>
          </a:prstGeom>
        </p:spPr>
      </p:pic>
      <p:sp>
        <p:nvSpPr>
          <p:cNvPr id="23" name="pole tekstowe 22">
            <a:extLst>
              <a:ext uri="{FF2B5EF4-FFF2-40B4-BE49-F238E27FC236}">
                <a16:creationId xmlns:a16="http://schemas.microsoft.com/office/drawing/2014/main" id="{70BC8C26-3808-4B54-B187-81A1E52C43BA}"/>
              </a:ext>
            </a:extLst>
          </p:cNvPr>
          <p:cNvSpPr txBox="1"/>
          <p:nvPr/>
        </p:nvSpPr>
        <p:spPr>
          <a:xfrm>
            <a:off x="8326158" y="3120643"/>
            <a:ext cx="3865839" cy="369332"/>
          </a:xfrm>
          <a:prstGeom prst="rect">
            <a:avLst/>
          </a:prstGeom>
          <a:noFill/>
        </p:spPr>
        <p:txBody>
          <a:bodyPr wrap="square" rtlCol="0">
            <a:spAutoFit/>
          </a:bodyPr>
          <a:lstStyle/>
          <a:p>
            <a:r>
              <a:rPr lang="pl-PL" dirty="0"/>
              <a:t>widzenie połowiczne</a:t>
            </a:r>
          </a:p>
        </p:txBody>
      </p:sp>
      <p:pic>
        <p:nvPicPr>
          <p:cNvPr id="7" name="Obraz 6" descr="zrzut ekranu ze strony urzędu miasta Krakowa z założonym filtrem widzenia skrajnego">
            <a:extLst>
              <a:ext uri="{FF2B5EF4-FFF2-40B4-BE49-F238E27FC236}">
                <a16:creationId xmlns:a16="http://schemas.microsoft.com/office/drawing/2014/main" id="{CB891ED6-D817-4DFE-B840-C7401B2C86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309" y="3656368"/>
            <a:ext cx="3865839" cy="1800000"/>
          </a:xfrm>
          <a:prstGeom prst="rect">
            <a:avLst/>
          </a:prstGeom>
        </p:spPr>
      </p:pic>
      <p:sp>
        <p:nvSpPr>
          <p:cNvPr id="24" name="pole tekstowe 23">
            <a:extLst>
              <a:ext uri="{FF2B5EF4-FFF2-40B4-BE49-F238E27FC236}">
                <a16:creationId xmlns:a16="http://schemas.microsoft.com/office/drawing/2014/main" id="{024E2ACB-29DA-49F5-9B14-F9886BEC6D0D}"/>
              </a:ext>
            </a:extLst>
          </p:cNvPr>
          <p:cNvSpPr txBox="1"/>
          <p:nvPr/>
        </p:nvSpPr>
        <p:spPr>
          <a:xfrm>
            <a:off x="194308" y="5633951"/>
            <a:ext cx="3865839" cy="369332"/>
          </a:xfrm>
          <a:prstGeom prst="rect">
            <a:avLst/>
          </a:prstGeom>
          <a:noFill/>
        </p:spPr>
        <p:txBody>
          <a:bodyPr wrap="square" rtlCol="0">
            <a:spAutoFit/>
          </a:bodyPr>
          <a:lstStyle/>
          <a:p>
            <a:r>
              <a:rPr lang="pl-PL" dirty="0"/>
              <a:t>widzenie skrajne</a:t>
            </a:r>
          </a:p>
        </p:txBody>
      </p:sp>
      <p:pic>
        <p:nvPicPr>
          <p:cNvPr id="13" name="Obraz 12" descr="zrzut ekranu ze strony urzędu miasta Krakowa z założonym filtrem widzenia plamkowego">
            <a:extLst>
              <a:ext uri="{FF2B5EF4-FFF2-40B4-BE49-F238E27FC236}">
                <a16:creationId xmlns:a16="http://schemas.microsoft.com/office/drawing/2014/main" id="{0A8C49E0-B19A-4D36-97CF-4D22266CD7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0232" y="3656368"/>
            <a:ext cx="3865840" cy="1800000"/>
          </a:xfrm>
          <a:prstGeom prst="rect">
            <a:avLst/>
          </a:prstGeom>
        </p:spPr>
      </p:pic>
      <p:sp>
        <p:nvSpPr>
          <p:cNvPr id="25" name="pole tekstowe 24">
            <a:extLst>
              <a:ext uri="{FF2B5EF4-FFF2-40B4-BE49-F238E27FC236}">
                <a16:creationId xmlns:a16="http://schemas.microsoft.com/office/drawing/2014/main" id="{7770D562-BEED-473E-B59F-CAA6E5CD23F1}"/>
              </a:ext>
            </a:extLst>
          </p:cNvPr>
          <p:cNvSpPr txBox="1"/>
          <p:nvPr/>
        </p:nvSpPr>
        <p:spPr>
          <a:xfrm>
            <a:off x="4260232" y="5633951"/>
            <a:ext cx="3865839" cy="369332"/>
          </a:xfrm>
          <a:prstGeom prst="rect">
            <a:avLst/>
          </a:prstGeom>
          <a:noFill/>
        </p:spPr>
        <p:txBody>
          <a:bodyPr wrap="square" rtlCol="0">
            <a:spAutoFit/>
          </a:bodyPr>
          <a:lstStyle/>
          <a:p>
            <a:r>
              <a:rPr lang="pl-PL" dirty="0"/>
              <a:t>widzenie plamkowe</a:t>
            </a:r>
          </a:p>
        </p:txBody>
      </p:sp>
      <p:pic>
        <p:nvPicPr>
          <p:cNvPr id="20" name="Obraz 19" descr="zrzut ekranu ze strony urzędu miasta Krakowa z założonym filtrem widzenia resztkowego">
            <a:extLst>
              <a:ext uri="{FF2B5EF4-FFF2-40B4-BE49-F238E27FC236}">
                <a16:creationId xmlns:a16="http://schemas.microsoft.com/office/drawing/2014/main" id="{B5A210A9-2667-47FB-8DB0-BF8E6F3A35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6156" y="3656368"/>
            <a:ext cx="3865840" cy="1800000"/>
          </a:xfrm>
          <a:prstGeom prst="rect">
            <a:avLst/>
          </a:prstGeom>
        </p:spPr>
      </p:pic>
      <p:sp>
        <p:nvSpPr>
          <p:cNvPr id="26" name="pole tekstowe 25">
            <a:extLst>
              <a:ext uri="{FF2B5EF4-FFF2-40B4-BE49-F238E27FC236}">
                <a16:creationId xmlns:a16="http://schemas.microsoft.com/office/drawing/2014/main" id="{FAD559E5-4460-43B2-84B4-A5D778466F3C}"/>
              </a:ext>
            </a:extLst>
          </p:cNvPr>
          <p:cNvSpPr txBox="1"/>
          <p:nvPr/>
        </p:nvSpPr>
        <p:spPr>
          <a:xfrm>
            <a:off x="8326161" y="5666324"/>
            <a:ext cx="3865839" cy="369332"/>
          </a:xfrm>
          <a:prstGeom prst="rect">
            <a:avLst/>
          </a:prstGeom>
          <a:noFill/>
        </p:spPr>
        <p:txBody>
          <a:bodyPr wrap="square" rtlCol="0">
            <a:spAutoFit/>
          </a:bodyPr>
          <a:lstStyle/>
          <a:p>
            <a:r>
              <a:rPr lang="pl-PL" dirty="0"/>
              <a:t>widzenie resztkowe</a:t>
            </a:r>
          </a:p>
        </p:txBody>
      </p:sp>
    </p:spTree>
    <p:extLst>
      <p:ext uri="{BB962C8B-B14F-4D97-AF65-F5344CB8AC3E}">
        <p14:creationId xmlns:p14="http://schemas.microsoft.com/office/powerpoint/2010/main" val="31622670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29442A-CA11-4B60-BF1E-84A323BE997D}"/>
              </a:ext>
            </a:extLst>
          </p:cNvPr>
          <p:cNvSpPr>
            <a:spLocks noGrp="1"/>
          </p:cNvSpPr>
          <p:nvPr>
            <p:ph type="title"/>
          </p:nvPr>
        </p:nvSpPr>
        <p:spPr/>
        <p:txBody>
          <a:bodyPr>
            <a:normAutofit/>
          </a:bodyPr>
          <a:lstStyle/>
          <a:p>
            <a:r>
              <a:rPr lang="pl-PL" dirty="0"/>
              <a:t>Przykłady widzenia (2)</a:t>
            </a:r>
          </a:p>
        </p:txBody>
      </p:sp>
      <p:sp>
        <p:nvSpPr>
          <p:cNvPr id="3" name="Symbol zastępczy zawartości 2">
            <a:extLst>
              <a:ext uri="{FF2B5EF4-FFF2-40B4-BE49-F238E27FC236}">
                <a16:creationId xmlns:a16="http://schemas.microsoft.com/office/drawing/2014/main" id="{D1F5F8AC-0210-4BBC-A5A1-1435FE765EE4}"/>
              </a:ext>
            </a:extLst>
          </p:cNvPr>
          <p:cNvSpPr>
            <a:spLocks noGrp="1"/>
          </p:cNvSpPr>
          <p:nvPr>
            <p:ph idx="1"/>
          </p:nvPr>
        </p:nvSpPr>
        <p:spPr/>
        <p:txBody>
          <a:bodyPr>
            <a:normAutofit/>
          </a:bodyPr>
          <a:lstStyle/>
          <a:p>
            <a:pPr marL="0" indent="0">
              <a:lnSpc>
                <a:spcPct val="134000"/>
              </a:lnSpc>
              <a:buNone/>
            </a:pPr>
            <a:r>
              <a:rPr lang="pl-PL" dirty="0"/>
              <a:t>Zaburzenie rozpoznawania barw jest</a:t>
            </a:r>
          </a:p>
          <a:p>
            <a:pPr>
              <a:lnSpc>
                <a:spcPct val="134000"/>
              </a:lnSpc>
            </a:pPr>
            <a:r>
              <a:rPr lang="pl-PL" dirty="0"/>
              <a:t>często potocznie nazywana daltonizmem (nieadekwatnie)</a:t>
            </a:r>
          </a:p>
          <a:p>
            <a:pPr>
              <a:lnSpc>
                <a:spcPct val="134000"/>
              </a:lnSpc>
            </a:pPr>
            <a:r>
              <a:rPr lang="pl-PL" dirty="0"/>
              <a:t>niezdolnością do spostrzegania różnic pomiędzy niektórymi lub wszystkimi barwami, które są dostrzegane przez inne osoby</a:t>
            </a:r>
          </a:p>
          <a:p>
            <a:pPr>
              <a:lnSpc>
                <a:spcPct val="134000"/>
              </a:lnSpc>
            </a:pPr>
            <a:r>
              <a:rPr lang="pl-PL" dirty="0"/>
              <a:t>zazwyczaj uwarunkowana genetycznie</a:t>
            </a:r>
          </a:p>
          <a:p>
            <a:pPr>
              <a:lnSpc>
                <a:spcPct val="134000"/>
              </a:lnSpc>
            </a:pPr>
            <a:endParaRPr lang="pl-PL" dirty="0"/>
          </a:p>
        </p:txBody>
      </p:sp>
    </p:spTree>
    <p:extLst>
      <p:ext uri="{BB962C8B-B14F-4D97-AF65-F5344CB8AC3E}">
        <p14:creationId xmlns:p14="http://schemas.microsoft.com/office/powerpoint/2010/main" val="4767798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5BD7B6-793A-6C7A-9E76-39556C3D46D1}"/>
              </a:ext>
            </a:extLst>
          </p:cNvPr>
          <p:cNvSpPr>
            <a:spLocks noGrp="1"/>
          </p:cNvSpPr>
          <p:nvPr>
            <p:ph type="title"/>
          </p:nvPr>
        </p:nvSpPr>
        <p:spPr/>
        <p:txBody>
          <a:bodyPr/>
          <a:lstStyle/>
          <a:p>
            <a:r>
              <a:rPr lang="pl-PL" dirty="0"/>
              <a:t>Porównanie sposobów widzenia</a:t>
            </a:r>
          </a:p>
        </p:txBody>
      </p:sp>
      <p:pic>
        <p:nvPicPr>
          <p:cNvPr id="3" name="Picture 2" descr="grafika przedstawiająca 4 prostokąty, każdy ma 6 pasków, w pierwszym prostokącie jest widzenie normalne: paski są w kolorach czerwony, pomarańczowy, żółty, zielony, niebieski, fioletowy. na kolejnych prostokątach kolory pasków pokazują odpowiedniki poszczególnych barw przy różnym postrzeganiu barw">
            <a:extLst>
              <a:ext uri="{FF2B5EF4-FFF2-40B4-BE49-F238E27FC236}">
                <a16:creationId xmlns:a16="http://schemas.microsoft.com/office/drawing/2014/main" id="{CF935AB7-1A72-7DB7-C60E-5BB9993DAF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6030" y="2852267"/>
            <a:ext cx="11759940" cy="1643413"/>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41751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C1BD00-216F-6FC1-F931-5FCE1A1316C5}"/>
              </a:ext>
            </a:extLst>
          </p:cNvPr>
          <p:cNvSpPr>
            <a:spLocks noGrp="1"/>
          </p:cNvSpPr>
          <p:nvPr>
            <p:ph type="title"/>
          </p:nvPr>
        </p:nvSpPr>
        <p:spPr/>
        <p:txBody>
          <a:bodyPr>
            <a:normAutofit/>
          </a:bodyPr>
          <a:lstStyle/>
          <a:p>
            <a:r>
              <a:rPr lang="pl-PL" sz="2800" dirty="0"/>
              <a:t>Z czego korzystają osoby z niepełnosprawnością wzroku (1)</a:t>
            </a:r>
          </a:p>
        </p:txBody>
      </p:sp>
      <p:sp>
        <p:nvSpPr>
          <p:cNvPr id="3" name="Symbol zastępczy zawartości 2">
            <a:extLst>
              <a:ext uri="{FF2B5EF4-FFF2-40B4-BE49-F238E27FC236}">
                <a16:creationId xmlns:a16="http://schemas.microsoft.com/office/drawing/2014/main" id="{6BC6969A-A451-8988-09C9-E804BC7135AC}"/>
              </a:ext>
            </a:extLst>
          </p:cNvPr>
          <p:cNvSpPr>
            <a:spLocks noGrp="1"/>
          </p:cNvSpPr>
          <p:nvPr>
            <p:ph idx="1"/>
          </p:nvPr>
        </p:nvSpPr>
        <p:spPr/>
        <p:txBody>
          <a:bodyPr>
            <a:normAutofit/>
          </a:bodyPr>
          <a:lstStyle/>
          <a:p>
            <a:pPr marL="0" indent="0">
              <a:buNone/>
            </a:pPr>
            <a:r>
              <a:rPr lang="pl-PL" b="1" dirty="0"/>
              <a:t>Biała laska </a:t>
            </a:r>
            <a:r>
              <a:rPr lang="pl-PL" dirty="0"/>
              <a:t>(nie zawsze musi być biała </a:t>
            </a:r>
            <a:r>
              <a:rPr lang="pl-PL" dirty="0">
                <a:sym typeface="Wingdings" panose="05000000000000000000" pitchFamily="2" charset="2"/>
              </a:rPr>
              <a:t>) – służy do tego, aby:</a:t>
            </a:r>
            <a:endParaRPr lang="pl-PL" dirty="0"/>
          </a:p>
          <a:p>
            <a:r>
              <a:rPr lang="pl-PL" dirty="0"/>
              <a:t>rozpoznawać teren,</a:t>
            </a:r>
          </a:p>
          <a:p>
            <a:r>
              <a:rPr lang="pl-PL" dirty="0"/>
              <a:t>sprawdzać trudno dostępne miejsca na drodze i zmiany w poziomie chodnika,</a:t>
            </a:r>
          </a:p>
          <a:p>
            <a:r>
              <a:rPr lang="pl-PL" dirty="0"/>
              <a:t>wykrywać i omijać przeszkody, które mogą być na drodze.</a:t>
            </a:r>
          </a:p>
          <a:p>
            <a:pPr marL="0" indent="0">
              <a:buNone/>
            </a:pPr>
            <a:r>
              <a:rPr lang="pl-PL" dirty="0"/>
              <a:t>Biała laska daje niezależność osobom niewidomym. Zwróć uwagę, by na drodze nie było nic, czego nie można wyczuć za pomocą laski. </a:t>
            </a:r>
          </a:p>
          <a:p>
            <a:pPr marL="0" indent="0">
              <a:buNone/>
            </a:pPr>
            <a:r>
              <a:rPr lang="pl-PL" dirty="0"/>
              <a:t>To będzie duże i realne wsparcie.</a:t>
            </a:r>
          </a:p>
        </p:txBody>
      </p:sp>
    </p:spTree>
    <p:extLst>
      <p:ext uri="{BB962C8B-B14F-4D97-AF65-F5344CB8AC3E}">
        <p14:creationId xmlns:p14="http://schemas.microsoft.com/office/powerpoint/2010/main" val="24460560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1C985E-B31A-5FDC-B9DA-31190C076EF5}"/>
              </a:ext>
            </a:extLst>
          </p:cNvPr>
          <p:cNvSpPr>
            <a:spLocks noGrp="1"/>
          </p:cNvSpPr>
          <p:nvPr>
            <p:ph type="title"/>
          </p:nvPr>
        </p:nvSpPr>
        <p:spPr/>
        <p:txBody>
          <a:bodyPr>
            <a:normAutofit/>
          </a:bodyPr>
          <a:lstStyle/>
          <a:p>
            <a:r>
              <a:rPr lang="pl-PL" sz="2800" dirty="0"/>
              <a:t>Z czego korzystają osoby z niepełnosprawnością wzroku (2)</a:t>
            </a:r>
          </a:p>
        </p:txBody>
      </p:sp>
      <p:sp>
        <p:nvSpPr>
          <p:cNvPr id="3" name="Symbol zastępczy zawartości 2">
            <a:extLst>
              <a:ext uri="{FF2B5EF4-FFF2-40B4-BE49-F238E27FC236}">
                <a16:creationId xmlns:a16="http://schemas.microsoft.com/office/drawing/2014/main" id="{99B06F51-BB4D-0D9F-C5A3-0FA6611A474E}"/>
              </a:ext>
            </a:extLst>
          </p:cNvPr>
          <p:cNvSpPr>
            <a:spLocks noGrp="1"/>
          </p:cNvSpPr>
          <p:nvPr>
            <p:ph idx="1"/>
          </p:nvPr>
        </p:nvSpPr>
        <p:spPr>
          <a:xfrm>
            <a:off x="838200" y="1825625"/>
            <a:ext cx="10515600" cy="2346764"/>
          </a:xfrm>
        </p:spPr>
        <p:txBody>
          <a:bodyPr/>
          <a:lstStyle/>
          <a:p>
            <a:pPr marL="0" indent="0">
              <a:buNone/>
            </a:pPr>
            <a:r>
              <a:rPr lang="pl-PL" b="1" dirty="0"/>
              <a:t>Czytnik ekranu (technologia asystująca)</a:t>
            </a:r>
          </a:p>
          <a:p>
            <a:r>
              <a:rPr lang="pl-PL" dirty="0"/>
              <a:t>program komputerowy lub urządzenie, które przekształca informacje wyświetlane na ekranie komputera (telefonu, tabletu) na dźwięk lub inną formę dostępną dla użytkowników.</a:t>
            </a:r>
          </a:p>
        </p:txBody>
      </p:sp>
      <p:pic>
        <p:nvPicPr>
          <p:cNvPr id="4" name="Picture 6">
            <a:extLst>
              <a:ext uri="{FF2B5EF4-FFF2-40B4-BE49-F238E27FC236}">
                <a16:creationId xmlns:a16="http://schemas.microsoft.com/office/drawing/2014/main" id="{BD2662CC-3DCB-1348-394D-F2DD29EA0A36}"/>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502" y="4172390"/>
            <a:ext cx="3974370" cy="22355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AAAE77D-7E14-67AD-0CF9-6FDF754DB71D}"/>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8645" y="4172389"/>
            <a:ext cx="2980777" cy="22355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593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D12796-7C7D-4963-8120-DE79B82DF92B}"/>
              </a:ext>
            </a:extLst>
          </p:cNvPr>
          <p:cNvSpPr>
            <a:spLocks noGrp="1"/>
          </p:cNvSpPr>
          <p:nvPr>
            <p:ph type="title"/>
          </p:nvPr>
        </p:nvSpPr>
        <p:spPr/>
        <p:txBody>
          <a:bodyPr>
            <a:normAutofit/>
          </a:bodyPr>
          <a:lstStyle/>
          <a:p>
            <a:r>
              <a:rPr lang="pl-PL" sz="2800" dirty="0"/>
              <a:t>Z czego korzystają osoby z niepełnosprawnością wzroku (3)</a:t>
            </a:r>
          </a:p>
        </p:txBody>
      </p:sp>
      <p:sp>
        <p:nvSpPr>
          <p:cNvPr id="7" name="Symbol zastępczy zawartości 6">
            <a:extLst>
              <a:ext uri="{FF2B5EF4-FFF2-40B4-BE49-F238E27FC236}">
                <a16:creationId xmlns:a16="http://schemas.microsoft.com/office/drawing/2014/main" id="{B77AB1AF-3BCC-6B83-BEE5-D0D1D664C3D5}"/>
              </a:ext>
            </a:extLst>
          </p:cNvPr>
          <p:cNvSpPr>
            <a:spLocks noGrp="1"/>
          </p:cNvSpPr>
          <p:nvPr>
            <p:ph idx="1"/>
          </p:nvPr>
        </p:nvSpPr>
        <p:spPr>
          <a:xfrm>
            <a:off x="838200" y="1825625"/>
            <a:ext cx="10515600" cy="1022678"/>
          </a:xfrm>
        </p:spPr>
        <p:txBody>
          <a:bodyPr/>
          <a:lstStyle/>
          <a:p>
            <a:pPr marL="0" indent="0">
              <a:buNone/>
            </a:pPr>
            <a:r>
              <a:rPr lang="pl-PL" b="1" dirty="0"/>
              <a:t>Kontrasty</a:t>
            </a:r>
            <a:r>
              <a:rPr lang="pl-PL" dirty="0"/>
              <a:t> – tekstu i grafiki w stosunku do tła (ważne w przypadku osób słabowidzących)</a:t>
            </a:r>
          </a:p>
        </p:txBody>
      </p:sp>
      <p:pic>
        <p:nvPicPr>
          <p:cNvPr id="9" name="Obraz 8" descr="porównanie tekstu napisanego w niskim i wysokim kontraście; tekst brzmi: Niektórzy ludzie nie mogą czytać tekstu, jeśli nie ma wystarczającego kontrastu między tekstem a tłem.">
            <a:extLst>
              <a:ext uri="{FF2B5EF4-FFF2-40B4-BE49-F238E27FC236}">
                <a16:creationId xmlns:a16="http://schemas.microsoft.com/office/drawing/2014/main" id="{EFE0081E-325E-44FC-9022-7CF2455C78B0}"/>
              </a:ext>
            </a:extLst>
          </p:cNvPr>
          <p:cNvPicPr>
            <a:picLocks noChangeAspect="1"/>
          </p:cNvPicPr>
          <p:nvPr/>
        </p:nvPicPr>
        <p:blipFill>
          <a:blip r:embed="rId2"/>
          <a:stretch>
            <a:fillRect/>
          </a:stretch>
        </p:blipFill>
        <p:spPr>
          <a:xfrm>
            <a:off x="387889" y="2983240"/>
            <a:ext cx="11265497" cy="2098475"/>
          </a:xfrm>
          <a:prstGeom prst="rect">
            <a:avLst/>
          </a:prstGeom>
        </p:spPr>
      </p:pic>
    </p:spTree>
    <p:extLst>
      <p:ext uri="{BB962C8B-B14F-4D97-AF65-F5344CB8AC3E}">
        <p14:creationId xmlns:p14="http://schemas.microsoft.com/office/powerpoint/2010/main" val="1613258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A14EC2-B3FC-6BC6-C0DB-9DF69252D404}"/>
              </a:ext>
            </a:extLst>
          </p:cNvPr>
          <p:cNvSpPr>
            <a:spLocks noGrp="1"/>
          </p:cNvSpPr>
          <p:nvPr>
            <p:ph type="title"/>
          </p:nvPr>
        </p:nvSpPr>
        <p:spPr/>
        <p:txBody>
          <a:bodyPr>
            <a:normAutofit/>
          </a:bodyPr>
          <a:lstStyle/>
          <a:p>
            <a:r>
              <a:rPr lang="pl-PL" sz="2800" dirty="0"/>
              <a:t>Z czego korzystają osoby z niepełnosprawnością wzroku (4)</a:t>
            </a:r>
          </a:p>
        </p:txBody>
      </p:sp>
      <p:sp>
        <p:nvSpPr>
          <p:cNvPr id="3" name="Symbol zastępczy zawartości 2">
            <a:extLst>
              <a:ext uri="{FF2B5EF4-FFF2-40B4-BE49-F238E27FC236}">
                <a16:creationId xmlns:a16="http://schemas.microsoft.com/office/drawing/2014/main" id="{F0053863-73D4-46A3-7FF8-0C44E3571636}"/>
              </a:ext>
            </a:extLst>
          </p:cNvPr>
          <p:cNvSpPr>
            <a:spLocks noGrp="1"/>
          </p:cNvSpPr>
          <p:nvPr>
            <p:ph idx="1"/>
          </p:nvPr>
        </p:nvSpPr>
        <p:spPr/>
        <p:txBody>
          <a:bodyPr>
            <a:normAutofit/>
          </a:bodyPr>
          <a:lstStyle/>
          <a:p>
            <a:pPr marL="0" indent="0">
              <a:buNone/>
            </a:pPr>
            <a:r>
              <a:rPr lang="pl-PL" b="1" dirty="0"/>
              <a:t>Audiodeskrypcja (AD)</a:t>
            </a:r>
          </a:p>
          <a:p>
            <a:r>
              <a:rPr lang="pl-PL" dirty="0"/>
              <a:t>słowny opis tego, co widzimy w audycji audiowizualnej, dziele plastycznym czy podczas wydarzenia</a:t>
            </a:r>
          </a:p>
          <a:p>
            <a:r>
              <a:rPr lang="pl-PL" dirty="0"/>
              <a:t>AD może być dodana do ścieżki dźwiękowej filmu, nagrana w formie audioprzewodnika, tworzona lub odczytywana „na żywo”, na przykład na galach, koncertach, w teatrze czy podczas wydarzeń sportowych.</a:t>
            </a:r>
          </a:p>
        </p:txBody>
      </p:sp>
    </p:spTree>
    <p:extLst>
      <p:ext uri="{BB962C8B-B14F-4D97-AF65-F5344CB8AC3E}">
        <p14:creationId xmlns:p14="http://schemas.microsoft.com/office/powerpoint/2010/main" val="34628395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7317C7-8468-450D-A116-CE18381D0C66}"/>
              </a:ext>
            </a:extLst>
          </p:cNvPr>
          <p:cNvSpPr>
            <a:spLocks noGrp="1"/>
          </p:cNvSpPr>
          <p:nvPr>
            <p:ph type="title"/>
          </p:nvPr>
        </p:nvSpPr>
        <p:spPr/>
        <p:txBody>
          <a:bodyPr>
            <a:normAutofit/>
          </a:bodyPr>
          <a:lstStyle/>
          <a:p>
            <a:r>
              <a:rPr lang="pl-PL" sz="2800" dirty="0"/>
              <a:t>Z czego korzystają osoby z niepełnosprawnością wzroku (5)</a:t>
            </a:r>
          </a:p>
        </p:txBody>
      </p:sp>
      <p:sp>
        <p:nvSpPr>
          <p:cNvPr id="3" name="Symbol zastępczy zawartości 2">
            <a:extLst>
              <a:ext uri="{FF2B5EF4-FFF2-40B4-BE49-F238E27FC236}">
                <a16:creationId xmlns:a16="http://schemas.microsoft.com/office/drawing/2014/main" id="{2E9634C3-6C48-173E-435F-69D7E8E78318}"/>
              </a:ext>
            </a:extLst>
          </p:cNvPr>
          <p:cNvSpPr>
            <a:spLocks noGrp="1"/>
          </p:cNvSpPr>
          <p:nvPr>
            <p:ph idx="1"/>
          </p:nvPr>
        </p:nvSpPr>
        <p:spPr/>
        <p:txBody>
          <a:bodyPr/>
          <a:lstStyle/>
          <a:p>
            <a:pPr marL="0" indent="0">
              <a:buNone/>
            </a:pPr>
            <a:r>
              <a:rPr lang="pl-PL" b="1" dirty="0"/>
              <a:t>Znaczniki dźwiękowe</a:t>
            </a:r>
          </a:p>
          <a:p>
            <a:r>
              <a:rPr lang="pl-PL" dirty="0"/>
              <a:t>montowane są w strategicznych punktach przestrzeni tworząc system nawigacyjno-informacyjny</a:t>
            </a:r>
          </a:p>
          <a:p>
            <a:r>
              <a:rPr lang="pl-PL" dirty="0"/>
              <a:t>emitując dźwięk pozwalają osobom precyzyjnie określić kierunek, </a:t>
            </a:r>
            <a:br>
              <a:rPr lang="pl-PL" dirty="0"/>
            </a:br>
            <a:r>
              <a:rPr lang="pl-PL" dirty="0"/>
              <a:t>w którym należy podążać, aby dotrzeć do celu</a:t>
            </a:r>
          </a:p>
          <a:p>
            <a:r>
              <a:rPr lang="pl-PL" dirty="0"/>
              <a:t>dodatkowo mogą zawierać opisy przestrzeni wyświetlane w aplikacji przy każdym miejscu, w którym zamontowany został znacznik</a:t>
            </a:r>
          </a:p>
        </p:txBody>
      </p:sp>
    </p:spTree>
    <p:extLst>
      <p:ext uri="{BB962C8B-B14F-4D97-AF65-F5344CB8AC3E}">
        <p14:creationId xmlns:p14="http://schemas.microsoft.com/office/powerpoint/2010/main" val="32123174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4F9F62D-FB78-CC5B-6D23-F12C53E40F27}"/>
              </a:ext>
            </a:extLst>
          </p:cNvPr>
          <p:cNvSpPr>
            <a:spLocks noGrp="1"/>
          </p:cNvSpPr>
          <p:nvPr>
            <p:ph type="title"/>
          </p:nvPr>
        </p:nvSpPr>
        <p:spPr/>
        <p:txBody>
          <a:bodyPr>
            <a:normAutofit/>
          </a:bodyPr>
          <a:lstStyle/>
          <a:p>
            <a:r>
              <a:rPr lang="pl-PL" sz="2800" dirty="0"/>
              <a:t>Z czego korzystają osoby z niepełnosprawnością wzroku (6)</a:t>
            </a:r>
          </a:p>
        </p:txBody>
      </p:sp>
      <p:sp>
        <p:nvSpPr>
          <p:cNvPr id="3" name="Symbol zastępczy zawartości 2">
            <a:extLst>
              <a:ext uri="{FF2B5EF4-FFF2-40B4-BE49-F238E27FC236}">
                <a16:creationId xmlns:a16="http://schemas.microsoft.com/office/drawing/2014/main" id="{B2C8369B-56DC-E559-4DED-3414A6AF8538}"/>
              </a:ext>
            </a:extLst>
          </p:cNvPr>
          <p:cNvSpPr>
            <a:spLocks noGrp="1"/>
          </p:cNvSpPr>
          <p:nvPr>
            <p:ph idx="1"/>
          </p:nvPr>
        </p:nvSpPr>
        <p:spPr/>
        <p:txBody>
          <a:bodyPr>
            <a:normAutofit/>
          </a:bodyPr>
          <a:lstStyle/>
          <a:p>
            <a:pPr marL="0" indent="0">
              <a:buNone/>
            </a:pPr>
            <a:r>
              <a:rPr lang="pl-PL" b="1" dirty="0"/>
              <a:t>Pies asystujący </a:t>
            </a:r>
          </a:p>
          <a:p>
            <a:r>
              <a:rPr lang="pl-PL" dirty="0"/>
              <a:t>jest ubrany w tzw. szorki i kamizelkę z napisem, który informuje o jego roli „pies asystujący” lub „pies przewodnik”.</a:t>
            </a:r>
          </a:p>
          <a:p>
            <a:r>
              <a:rPr lang="pl-PL" dirty="0"/>
              <a:t>Pamiętaj, by nie zaczepiać psa ani nie pytać, czy możesz go pogłaskać. </a:t>
            </a:r>
            <a:br>
              <a:rPr lang="pl-PL" dirty="0"/>
            </a:br>
            <a:r>
              <a:rPr lang="pl-PL" dirty="0"/>
              <a:t>Nie możesz :)</a:t>
            </a:r>
          </a:p>
          <a:p>
            <a:r>
              <a:rPr lang="pl-PL" dirty="0"/>
              <a:t>Osoba z psem asystującym ma prawo wchodzić do budynków użyteczności publicznej (pies nie musi mieć kagańca)</a:t>
            </a:r>
          </a:p>
        </p:txBody>
      </p:sp>
    </p:spTree>
    <p:extLst>
      <p:ext uri="{BB962C8B-B14F-4D97-AF65-F5344CB8AC3E}">
        <p14:creationId xmlns:p14="http://schemas.microsoft.com/office/powerpoint/2010/main" val="196962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72BAA1-2966-1D27-F3FA-7A357D17DFED}"/>
              </a:ext>
            </a:extLst>
          </p:cNvPr>
          <p:cNvSpPr>
            <a:spLocks noGrp="1"/>
          </p:cNvSpPr>
          <p:nvPr>
            <p:ph type="title"/>
          </p:nvPr>
        </p:nvSpPr>
        <p:spPr/>
        <p:txBody>
          <a:bodyPr/>
          <a:lstStyle/>
          <a:p>
            <a:r>
              <a:rPr lang="pl-PL" dirty="0"/>
              <a:t>Dostępność – podsumowanie </a:t>
            </a:r>
          </a:p>
        </p:txBody>
      </p:sp>
      <p:sp>
        <p:nvSpPr>
          <p:cNvPr id="3" name="Symbol zastępczy zawartości 2">
            <a:extLst>
              <a:ext uri="{FF2B5EF4-FFF2-40B4-BE49-F238E27FC236}">
                <a16:creationId xmlns:a16="http://schemas.microsoft.com/office/drawing/2014/main" id="{27EA7C20-4B5E-B3FE-42C3-422200903950}"/>
              </a:ext>
            </a:extLst>
          </p:cNvPr>
          <p:cNvSpPr>
            <a:spLocks noGrp="1"/>
          </p:cNvSpPr>
          <p:nvPr>
            <p:ph idx="1"/>
          </p:nvPr>
        </p:nvSpPr>
        <p:spPr/>
        <p:txBody>
          <a:bodyPr/>
          <a:lstStyle/>
          <a:p>
            <a:pPr marL="304815" indent="-304815"/>
            <a:r>
              <a:rPr lang="pl-PL" b="1" dirty="0"/>
              <a:t>prawo człowieka do równości traktowania</a:t>
            </a:r>
          </a:p>
          <a:p>
            <a:pPr marL="304815" indent="-304815"/>
            <a:r>
              <a:rPr lang="pl-PL" dirty="0"/>
              <a:t>pełne uczestnictwo na zasadzie równości</a:t>
            </a:r>
          </a:p>
          <a:p>
            <a:pPr marL="304815" indent="-304815"/>
            <a:r>
              <a:rPr lang="pl-PL" dirty="0"/>
              <a:t>niezależność</a:t>
            </a:r>
          </a:p>
          <a:p>
            <a:pPr marL="304815" indent="-304815"/>
            <a:r>
              <a:rPr lang="pl-PL" dirty="0"/>
              <a:t>decydowanie o sobie i swoim życiu</a:t>
            </a:r>
          </a:p>
          <a:p>
            <a:pPr marL="304815" indent="-304815"/>
            <a:r>
              <a:rPr lang="pl-PL" b="1" dirty="0"/>
              <a:t>„Niezbędna dla niektórych, użyteczna dla wszystkich”</a:t>
            </a:r>
          </a:p>
          <a:p>
            <a:endParaRPr lang="pl-PL" dirty="0"/>
          </a:p>
          <a:p>
            <a:endParaRPr lang="pl-PL" dirty="0"/>
          </a:p>
        </p:txBody>
      </p:sp>
    </p:spTree>
    <p:extLst>
      <p:ext uri="{BB962C8B-B14F-4D97-AF65-F5344CB8AC3E}">
        <p14:creationId xmlns:p14="http://schemas.microsoft.com/office/powerpoint/2010/main" val="42617480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07C7A9-C832-41F7-8F12-DD765C3A76C0}"/>
              </a:ext>
            </a:extLst>
          </p:cNvPr>
          <p:cNvSpPr>
            <a:spLocks noGrp="1"/>
          </p:cNvSpPr>
          <p:nvPr>
            <p:ph type="title"/>
          </p:nvPr>
        </p:nvSpPr>
        <p:spPr/>
        <p:txBody>
          <a:bodyPr/>
          <a:lstStyle/>
          <a:p>
            <a:r>
              <a:rPr lang="pl-PL" dirty="0"/>
              <a:t>Rodzaje psów asystujących</a:t>
            </a:r>
          </a:p>
        </p:txBody>
      </p:sp>
      <p:sp>
        <p:nvSpPr>
          <p:cNvPr id="5" name="Symbol zastępczy zawartości 4">
            <a:extLst>
              <a:ext uri="{FF2B5EF4-FFF2-40B4-BE49-F238E27FC236}">
                <a16:creationId xmlns:a16="http://schemas.microsoft.com/office/drawing/2014/main" id="{36FAA7C6-C5D0-4B40-55C9-5C7B2564A523}"/>
              </a:ext>
            </a:extLst>
          </p:cNvPr>
          <p:cNvSpPr>
            <a:spLocks noGrp="1"/>
          </p:cNvSpPr>
          <p:nvPr>
            <p:ph idx="1"/>
          </p:nvPr>
        </p:nvSpPr>
        <p:spPr/>
        <p:txBody>
          <a:bodyPr/>
          <a:lstStyle/>
          <a:p>
            <a:r>
              <a:rPr lang="pl-PL" dirty="0"/>
              <a:t>Pies przewodnik osoby niewidomej lub słabowidzącej</a:t>
            </a:r>
          </a:p>
          <a:p>
            <a:r>
              <a:rPr lang="pl-PL" dirty="0"/>
              <a:t>Pies asystent osoby z niepełnosprawnością ruchową</a:t>
            </a:r>
          </a:p>
          <a:p>
            <a:r>
              <a:rPr lang="pl-PL" dirty="0"/>
              <a:t>Pies sygnalizujący dźwięki osobom G/głuchym i słabosłyszącej</a:t>
            </a:r>
          </a:p>
          <a:p>
            <a:r>
              <a:rPr lang="pl-PL" dirty="0"/>
              <a:t>Pies sygnalizujący atak choroby (np. epilepsji, chorób serca)</a:t>
            </a:r>
          </a:p>
          <a:p>
            <a:endParaRPr lang="pl-PL" dirty="0"/>
          </a:p>
        </p:txBody>
      </p:sp>
    </p:spTree>
    <p:extLst>
      <p:ext uri="{BB962C8B-B14F-4D97-AF65-F5344CB8AC3E}">
        <p14:creationId xmlns:p14="http://schemas.microsoft.com/office/powerpoint/2010/main" val="12803595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3ACCA2-6839-455D-98A1-E7227A22EE80}"/>
              </a:ext>
            </a:extLst>
          </p:cNvPr>
          <p:cNvSpPr>
            <a:spLocks noGrp="1"/>
          </p:cNvSpPr>
          <p:nvPr>
            <p:ph type="title"/>
          </p:nvPr>
        </p:nvSpPr>
        <p:spPr/>
        <p:txBody>
          <a:bodyPr/>
          <a:lstStyle/>
          <a:p>
            <a:r>
              <a:rPr lang="pl-PL" dirty="0"/>
              <a:t>Bariery: architektoniczne (przykłady)</a:t>
            </a:r>
          </a:p>
        </p:txBody>
      </p:sp>
      <p:sp>
        <p:nvSpPr>
          <p:cNvPr id="3" name="Symbol zastępczy zawartości 2">
            <a:extLst>
              <a:ext uri="{FF2B5EF4-FFF2-40B4-BE49-F238E27FC236}">
                <a16:creationId xmlns:a16="http://schemas.microsoft.com/office/drawing/2014/main" id="{FDF53349-6886-451B-B869-8A14CE6291D3}"/>
              </a:ext>
            </a:extLst>
          </p:cNvPr>
          <p:cNvSpPr>
            <a:spLocks noGrp="1"/>
          </p:cNvSpPr>
          <p:nvPr>
            <p:ph idx="1"/>
          </p:nvPr>
        </p:nvSpPr>
        <p:spPr/>
        <p:txBody>
          <a:bodyPr>
            <a:normAutofit/>
          </a:bodyPr>
          <a:lstStyle/>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nieoznakowane przeszklone drzwi/gabloty, </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brak kontrastu między kolorem ścian a podłogi, </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informacje podane tylko w formie wizualnej, </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brak kolorystycznych i fakturowych oznaczeń schodów, </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brak oznakowania ciągów komunikacyjnych (ścieżek prowadzących)</a:t>
            </a:r>
          </a:p>
          <a:p>
            <a:pPr>
              <a:lnSpc>
                <a:spcPct val="120000"/>
              </a:lnSpc>
              <a:spcBef>
                <a:spcPts val="600"/>
              </a:spcBef>
              <a:spcAft>
                <a:spcPts val="600"/>
              </a:spcAft>
            </a:pPr>
            <a:r>
              <a:rPr lang="pl-PL" dirty="0">
                <a:ea typeface="Calibri" panose="020F0502020204030204" pitchFamily="34" charset="0"/>
                <a:cs typeface="Calibri" panose="020F0502020204030204" pitchFamily="34" charset="0"/>
              </a:rPr>
              <a:t>brak oznaczeń wypukłych i w alfabecie Braille’a</a:t>
            </a:r>
            <a:endParaRPr lang="pl-PL" dirty="0"/>
          </a:p>
        </p:txBody>
      </p:sp>
    </p:spTree>
    <p:custDataLst>
      <p:tags r:id="rId1"/>
    </p:custDataLst>
    <p:extLst>
      <p:ext uri="{BB962C8B-B14F-4D97-AF65-F5344CB8AC3E}">
        <p14:creationId xmlns:p14="http://schemas.microsoft.com/office/powerpoint/2010/main" val="34992159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333A14-E688-BD22-BCC5-80490EAAE08B}"/>
              </a:ext>
            </a:extLst>
          </p:cNvPr>
          <p:cNvSpPr>
            <a:spLocks noGrp="1"/>
          </p:cNvSpPr>
          <p:nvPr>
            <p:ph type="title"/>
          </p:nvPr>
        </p:nvSpPr>
        <p:spPr/>
        <p:txBody>
          <a:bodyPr/>
          <a:lstStyle/>
          <a:p>
            <a:r>
              <a:rPr lang="pl-PL" dirty="0"/>
              <a:t>Dostępność cyfrowa</a:t>
            </a:r>
          </a:p>
        </p:txBody>
      </p:sp>
      <p:sp>
        <p:nvSpPr>
          <p:cNvPr id="3" name="Symbol zastępczy zawartości 2">
            <a:extLst>
              <a:ext uri="{FF2B5EF4-FFF2-40B4-BE49-F238E27FC236}">
                <a16:creationId xmlns:a16="http://schemas.microsoft.com/office/drawing/2014/main" id="{3B9931C9-D42F-3AB9-67C3-3A58C00C375A}"/>
              </a:ext>
            </a:extLst>
          </p:cNvPr>
          <p:cNvSpPr>
            <a:spLocks noGrp="1"/>
          </p:cNvSpPr>
          <p:nvPr>
            <p:ph idx="1"/>
          </p:nvPr>
        </p:nvSpPr>
        <p:spPr/>
        <p:txBody>
          <a:bodyPr/>
          <a:lstStyle/>
          <a:p>
            <a:r>
              <a:rPr lang="pl-PL" dirty="0"/>
              <a:t>Takie tworzenie treści cyfrowych, by mogły z nich korzystać różne osoby bez względu na wiek, poziom sprawności czy rodzaj używanego sprzętu</a:t>
            </a:r>
          </a:p>
          <a:p>
            <a:r>
              <a:rPr lang="pl-PL" dirty="0"/>
              <a:t>To prawo do swobodnego korzystania z zasobów cyfrowych przez jak największą liczbę użytkowników i użytkowniczek</a:t>
            </a:r>
          </a:p>
        </p:txBody>
      </p:sp>
    </p:spTree>
    <p:extLst>
      <p:ext uri="{BB962C8B-B14F-4D97-AF65-F5344CB8AC3E}">
        <p14:creationId xmlns:p14="http://schemas.microsoft.com/office/powerpoint/2010/main" val="8777254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90A3D70-7D6F-8D9A-5CD8-9BB3811CC4FA}"/>
              </a:ext>
            </a:extLst>
          </p:cNvPr>
          <p:cNvSpPr>
            <a:spLocks noGrp="1"/>
          </p:cNvSpPr>
          <p:nvPr>
            <p:ph type="title"/>
          </p:nvPr>
        </p:nvSpPr>
        <p:spPr/>
        <p:txBody>
          <a:bodyPr/>
          <a:lstStyle/>
          <a:p>
            <a:r>
              <a:rPr lang="pl-PL" dirty="0"/>
              <a:t>Dostępność cyfrowa – czego dotyczy?</a:t>
            </a:r>
          </a:p>
        </p:txBody>
      </p:sp>
      <p:sp>
        <p:nvSpPr>
          <p:cNvPr id="3" name="Symbol zastępczy zawartości 2">
            <a:extLst>
              <a:ext uri="{FF2B5EF4-FFF2-40B4-BE49-F238E27FC236}">
                <a16:creationId xmlns:a16="http://schemas.microsoft.com/office/drawing/2014/main" id="{CCA68133-DCA0-45AD-E06C-572882E73329}"/>
              </a:ext>
            </a:extLst>
          </p:cNvPr>
          <p:cNvSpPr>
            <a:spLocks noGrp="1"/>
          </p:cNvSpPr>
          <p:nvPr>
            <p:ph idx="1"/>
          </p:nvPr>
        </p:nvSpPr>
        <p:spPr/>
        <p:txBody>
          <a:bodyPr/>
          <a:lstStyle/>
          <a:p>
            <a:r>
              <a:rPr lang="pl-PL" dirty="0"/>
              <a:t>Wszelkich materiałów tworzonych elektronicznie m.in.:</a:t>
            </a:r>
          </a:p>
          <a:p>
            <a:pPr lvl="1"/>
            <a:r>
              <a:rPr lang="pl-PL" dirty="0"/>
              <a:t>Stron internetowych</a:t>
            </a:r>
          </a:p>
          <a:p>
            <a:pPr lvl="1"/>
            <a:r>
              <a:rPr lang="pl-PL" dirty="0"/>
              <a:t>Aplikacji mobilnych</a:t>
            </a:r>
          </a:p>
          <a:p>
            <a:pPr lvl="1"/>
            <a:r>
              <a:rPr lang="pl-PL" dirty="0"/>
              <a:t>Dokumentów elektronicznych (np. Word, PDF, Excel, Power Point)</a:t>
            </a:r>
          </a:p>
          <a:p>
            <a:pPr lvl="1"/>
            <a:r>
              <a:rPr lang="pl-PL" dirty="0"/>
              <a:t>Materiałów multimedialnych (np. filmy, podcasty)</a:t>
            </a:r>
          </a:p>
        </p:txBody>
      </p:sp>
    </p:spTree>
    <p:extLst>
      <p:ext uri="{BB962C8B-B14F-4D97-AF65-F5344CB8AC3E}">
        <p14:creationId xmlns:p14="http://schemas.microsoft.com/office/powerpoint/2010/main" val="16854903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0C544B-A0F3-48FA-84E6-392DB3EF6479}"/>
              </a:ext>
            </a:extLst>
          </p:cNvPr>
          <p:cNvSpPr>
            <a:spLocks noGrp="1"/>
          </p:cNvSpPr>
          <p:nvPr>
            <p:ph type="title"/>
          </p:nvPr>
        </p:nvSpPr>
        <p:spPr/>
        <p:txBody>
          <a:bodyPr/>
          <a:lstStyle/>
          <a:p>
            <a:r>
              <a:rPr lang="pl-PL" dirty="0"/>
              <a:t>Bariery cyfrowe (przykłady) (1)</a:t>
            </a:r>
          </a:p>
        </p:txBody>
      </p:sp>
      <p:sp>
        <p:nvSpPr>
          <p:cNvPr id="3" name="Symbol zastępczy zawartości 2">
            <a:extLst>
              <a:ext uri="{FF2B5EF4-FFF2-40B4-BE49-F238E27FC236}">
                <a16:creationId xmlns:a16="http://schemas.microsoft.com/office/drawing/2014/main" id="{59BEAE38-B901-4C14-9F8F-918682499FB0}"/>
              </a:ext>
            </a:extLst>
          </p:cNvPr>
          <p:cNvSpPr>
            <a:spLocks noGrp="1"/>
          </p:cNvSpPr>
          <p:nvPr>
            <p:ph idx="1"/>
          </p:nvPr>
        </p:nvSpPr>
        <p:spPr>
          <a:xfrm>
            <a:off x="838200" y="1825625"/>
            <a:ext cx="10515600" cy="4667250"/>
          </a:xfrm>
        </p:spPr>
        <p:txBody>
          <a:bodyPr>
            <a:normAutofit/>
          </a:bodyPr>
          <a:lstStyle/>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brak opisów alternatywnych dla grafik</a:t>
            </a:r>
          </a:p>
          <a:p>
            <a:pPr>
              <a:lnSpc>
                <a:spcPct val="120000"/>
              </a:lnSpc>
              <a:spcBef>
                <a:spcPts val="600"/>
              </a:spcBef>
              <a:spcAft>
                <a:spcPts val="600"/>
              </a:spcAft>
            </a:pPr>
            <a:r>
              <a:rPr lang="pl-PL" dirty="0">
                <a:ea typeface="Calibri" panose="020F0502020204030204" pitchFamily="34" charset="0"/>
                <a:cs typeface="Calibri" panose="020F0502020204030204" pitchFamily="34" charset="0"/>
              </a:rPr>
              <a:t>brak </a:t>
            </a:r>
            <a:r>
              <a:rPr lang="pl-PL" dirty="0">
                <a:effectLst/>
                <a:ea typeface="Calibri" panose="020F0502020204030204" pitchFamily="34" charset="0"/>
                <a:cs typeface="Calibri" panose="020F0502020204030204" pitchFamily="34" charset="0"/>
              </a:rPr>
              <a:t>audiodeskrypcji </a:t>
            </a:r>
            <a:r>
              <a:rPr lang="pl-PL" dirty="0">
                <a:ea typeface="Calibri" panose="020F0502020204030204" pitchFamily="34" charset="0"/>
                <a:cs typeface="Calibri" panose="020F0502020204030204" pitchFamily="34" charset="0"/>
              </a:rPr>
              <a:t>w materiałach </a:t>
            </a:r>
            <a:r>
              <a:rPr lang="pl-PL" dirty="0">
                <a:effectLst/>
                <a:ea typeface="Calibri" panose="020F0502020204030204" pitchFamily="34" charset="0"/>
                <a:cs typeface="Calibri" panose="020F0502020204030204" pitchFamily="34" charset="0"/>
              </a:rPr>
              <a:t>multimedialnych </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formaty niedostępne dla czytników ekranu (niedostosowane strony internetowe czy dokumenty elektroniczne, np. w postaci skanu)</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brak odpowiednich kontrastów dla tekstu i/ lub grafik </a:t>
            </a:r>
          </a:p>
          <a:p>
            <a:pPr>
              <a:lnSpc>
                <a:spcPct val="120000"/>
              </a:lnSpc>
              <a:spcBef>
                <a:spcPts val="600"/>
              </a:spcBef>
              <a:spcAft>
                <a:spcPts val="600"/>
              </a:spcAft>
            </a:pPr>
            <a:r>
              <a:rPr lang="pl-PL" dirty="0">
                <a:ea typeface="Calibri" panose="020F0502020204030204" pitchFamily="34" charset="0"/>
                <a:cs typeface="Calibri" panose="020F0502020204030204" pitchFamily="34" charset="0"/>
              </a:rPr>
              <a:t>wyróżnianie treści w dokumentach tylko za pomocą koloru</a:t>
            </a:r>
            <a:endParaRPr lang="pl-PL" dirty="0">
              <a:effectLst/>
              <a:ea typeface="Calibri" panose="020F0502020204030204" pitchFamily="34" charset="0"/>
              <a:cs typeface="Calibri" panose="020F0502020204030204" pitchFamily="34" charset="0"/>
            </a:endParaRPr>
          </a:p>
          <a:p>
            <a:endParaRPr lang="pl-PL" dirty="0"/>
          </a:p>
        </p:txBody>
      </p:sp>
    </p:spTree>
    <p:extLst>
      <p:ext uri="{BB962C8B-B14F-4D97-AF65-F5344CB8AC3E}">
        <p14:creationId xmlns:p14="http://schemas.microsoft.com/office/powerpoint/2010/main" val="21778603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83275-A014-BC4D-ED7F-56A300B6F79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8031EB0-84EA-144E-3D64-8C67073B11BF}"/>
              </a:ext>
            </a:extLst>
          </p:cNvPr>
          <p:cNvSpPr>
            <a:spLocks noGrp="1"/>
          </p:cNvSpPr>
          <p:nvPr>
            <p:ph type="title"/>
          </p:nvPr>
        </p:nvSpPr>
        <p:spPr/>
        <p:txBody>
          <a:bodyPr/>
          <a:lstStyle/>
          <a:p>
            <a:r>
              <a:rPr lang="pl-PL" dirty="0"/>
              <a:t>Dostępność dokumentów (1)</a:t>
            </a:r>
          </a:p>
        </p:txBody>
      </p:sp>
      <p:sp>
        <p:nvSpPr>
          <p:cNvPr id="3" name="Symbol zastępczy zawartości 2">
            <a:extLst>
              <a:ext uri="{FF2B5EF4-FFF2-40B4-BE49-F238E27FC236}">
                <a16:creationId xmlns:a16="http://schemas.microsoft.com/office/drawing/2014/main" id="{D360549D-0D51-9985-8894-80C08D0A58A3}"/>
              </a:ext>
            </a:extLst>
          </p:cNvPr>
          <p:cNvSpPr>
            <a:spLocks noGrp="1"/>
          </p:cNvSpPr>
          <p:nvPr>
            <p:ph idx="1"/>
          </p:nvPr>
        </p:nvSpPr>
        <p:spPr>
          <a:xfrm>
            <a:off x="838200" y="1825624"/>
            <a:ext cx="10515600" cy="4844807"/>
          </a:xfrm>
        </p:spPr>
        <p:txBody>
          <a:bodyPr>
            <a:normAutofit/>
          </a:bodyPr>
          <a:lstStyle/>
          <a:p>
            <a:pPr marL="457200" indent="-457200">
              <a:lnSpc>
                <a:spcPct val="120000"/>
              </a:lnSpc>
              <a:spcBef>
                <a:spcPts val="0"/>
              </a:spcBef>
              <a:spcAft>
                <a:spcPts val="600"/>
              </a:spcAft>
              <a:buFont typeface="+mj-lt"/>
              <a:buAutoNum type="arabicPeriod"/>
            </a:pPr>
            <a:r>
              <a:rPr lang="pl-PL" dirty="0"/>
              <a:t> Czcionka – bezszeryfowa, 12, tekst do lewej </a:t>
            </a:r>
          </a:p>
          <a:p>
            <a:pPr marL="457200" indent="-457200">
              <a:lnSpc>
                <a:spcPct val="120000"/>
              </a:lnSpc>
              <a:spcBef>
                <a:spcPts val="0"/>
              </a:spcBef>
              <a:spcAft>
                <a:spcPts val="600"/>
              </a:spcAft>
              <a:buFont typeface="+mj-lt"/>
              <a:buAutoNum type="arabicPeriod"/>
            </a:pPr>
            <a:r>
              <a:rPr lang="pl-PL" dirty="0"/>
              <a:t> Struktura dokumentu – nagłówki, spis treści</a:t>
            </a:r>
          </a:p>
          <a:p>
            <a:pPr marL="457200" indent="-457200">
              <a:lnSpc>
                <a:spcPct val="120000"/>
              </a:lnSpc>
              <a:spcBef>
                <a:spcPts val="0"/>
              </a:spcBef>
              <a:spcAft>
                <a:spcPts val="600"/>
              </a:spcAft>
              <a:buFont typeface="+mj-lt"/>
              <a:buAutoNum type="arabicPeriod"/>
            </a:pPr>
            <a:r>
              <a:rPr lang="pl-PL" dirty="0"/>
              <a:t> Grafiki – tekst alternatywny</a:t>
            </a:r>
          </a:p>
          <a:p>
            <a:pPr marL="457200" indent="-457200">
              <a:lnSpc>
                <a:spcPct val="120000"/>
              </a:lnSpc>
              <a:spcBef>
                <a:spcPts val="0"/>
              </a:spcBef>
              <a:spcAft>
                <a:spcPts val="600"/>
              </a:spcAft>
              <a:buFont typeface="+mj-lt"/>
              <a:buAutoNum type="arabicPeriod"/>
            </a:pPr>
            <a:r>
              <a:rPr lang="pl-PL" dirty="0"/>
              <a:t> Listy numerowane i punktowane</a:t>
            </a:r>
          </a:p>
          <a:p>
            <a:pPr marL="457200" indent="-457200">
              <a:lnSpc>
                <a:spcPct val="120000"/>
              </a:lnSpc>
              <a:spcBef>
                <a:spcPts val="0"/>
              </a:spcBef>
              <a:spcAft>
                <a:spcPts val="600"/>
              </a:spcAft>
              <a:buFont typeface="+mj-lt"/>
              <a:buAutoNum type="arabicPeriod"/>
            </a:pPr>
            <a:r>
              <a:rPr lang="pl-PL" dirty="0"/>
              <a:t> Tabele – wiersze nagłówkowe</a:t>
            </a:r>
          </a:p>
        </p:txBody>
      </p:sp>
    </p:spTree>
    <p:extLst>
      <p:ext uri="{BB962C8B-B14F-4D97-AF65-F5344CB8AC3E}">
        <p14:creationId xmlns:p14="http://schemas.microsoft.com/office/powerpoint/2010/main" val="25416701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766BAB-3053-4B57-8D7E-7ADEDD1AD51F}"/>
              </a:ext>
            </a:extLst>
          </p:cNvPr>
          <p:cNvSpPr>
            <a:spLocks noGrp="1"/>
          </p:cNvSpPr>
          <p:nvPr>
            <p:ph type="title"/>
          </p:nvPr>
        </p:nvSpPr>
        <p:spPr/>
        <p:txBody>
          <a:bodyPr/>
          <a:lstStyle/>
          <a:p>
            <a:r>
              <a:rPr lang="pl-PL" dirty="0"/>
              <a:t>Dostępność dokumentów (2)</a:t>
            </a:r>
          </a:p>
        </p:txBody>
      </p:sp>
      <p:sp>
        <p:nvSpPr>
          <p:cNvPr id="3" name="Symbol zastępczy zawartości 2">
            <a:extLst>
              <a:ext uri="{FF2B5EF4-FFF2-40B4-BE49-F238E27FC236}">
                <a16:creationId xmlns:a16="http://schemas.microsoft.com/office/drawing/2014/main" id="{B2EF14B8-06A5-434B-8018-C268A5D53AD6}"/>
              </a:ext>
            </a:extLst>
          </p:cNvPr>
          <p:cNvSpPr>
            <a:spLocks noGrp="1"/>
          </p:cNvSpPr>
          <p:nvPr>
            <p:ph idx="1"/>
          </p:nvPr>
        </p:nvSpPr>
        <p:spPr>
          <a:xfrm>
            <a:off x="838200" y="1825624"/>
            <a:ext cx="10515600" cy="4844807"/>
          </a:xfrm>
        </p:spPr>
        <p:txBody>
          <a:bodyPr>
            <a:normAutofit/>
          </a:bodyPr>
          <a:lstStyle/>
          <a:p>
            <a:pPr marL="457200" indent="-457200">
              <a:lnSpc>
                <a:spcPct val="120000"/>
              </a:lnSpc>
              <a:spcBef>
                <a:spcPts val="0"/>
              </a:spcBef>
              <a:spcAft>
                <a:spcPts val="600"/>
              </a:spcAft>
              <a:buFont typeface="+mj-lt"/>
              <a:buAutoNum type="arabicPeriod" startAt="6"/>
            </a:pPr>
            <a:r>
              <a:rPr lang="pl-PL" dirty="0"/>
              <a:t>Wyróżnianie fragmentów (pogrubienie, tło, obramowanie)</a:t>
            </a:r>
          </a:p>
          <a:p>
            <a:pPr marL="457200" indent="-457200">
              <a:lnSpc>
                <a:spcPct val="120000"/>
              </a:lnSpc>
              <a:spcBef>
                <a:spcPts val="0"/>
              </a:spcBef>
              <a:spcAft>
                <a:spcPts val="600"/>
              </a:spcAft>
              <a:buFont typeface="+mj-lt"/>
              <a:buAutoNum type="arabicPeriod" startAt="6"/>
            </a:pPr>
            <a:r>
              <a:rPr lang="pl-PL" dirty="0"/>
              <a:t> Kontrast treści do tła (4,5:1 –tekst)</a:t>
            </a:r>
          </a:p>
          <a:p>
            <a:pPr marL="457200" indent="-457200">
              <a:lnSpc>
                <a:spcPct val="120000"/>
              </a:lnSpc>
              <a:spcBef>
                <a:spcPts val="0"/>
              </a:spcBef>
              <a:spcAft>
                <a:spcPts val="600"/>
              </a:spcAft>
              <a:buFont typeface="+mj-lt"/>
              <a:buAutoNum type="arabicPeriod" startAt="6"/>
            </a:pPr>
            <a:r>
              <a:rPr lang="pl-PL" dirty="0"/>
              <a:t> Linki – opisany cel </a:t>
            </a:r>
          </a:p>
          <a:p>
            <a:pPr marL="457200" indent="-457200">
              <a:lnSpc>
                <a:spcPct val="120000"/>
              </a:lnSpc>
              <a:spcBef>
                <a:spcPts val="0"/>
              </a:spcBef>
              <a:spcAft>
                <a:spcPts val="600"/>
              </a:spcAft>
              <a:buFont typeface="+mj-lt"/>
              <a:buAutoNum type="arabicPeriod" startAt="6"/>
            </a:pPr>
            <a:r>
              <a:rPr lang="pl-PL" dirty="0"/>
              <a:t> Język i tytuł dokumentu</a:t>
            </a:r>
          </a:p>
          <a:p>
            <a:pPr marL="457200" indent="-457200">
              <a:lnSpc>
                <a:spcPct val="120000"/>
              </a:lnSpc>
              <a:spcBef>
                <a:spcPts val="0"/>
              </a:spcBef>
              <a:spcAft>
                <a:spcPts val="600"/>
              </a:spcAft>
              <a:buFont typeface="+mj-lt"/>
              <a:buAutoNum type="arabicPeriod" startAt="6"/>
            </a:pPr>
            <a:r>
              <a:rPr lang="pl-PL" dirty="0"/>
              <a:t> Inspekcja dokumentu</a:t>
            </a:r>
          </a:p>
        </p:txBody>
      </p:sp>
    </p:spTree>
    <p:extLst>
      <p:ext uri="{BB962C8B-B14F-4D97-AF65-F5344CB8AC3E}">
        <p14:creationId xmlns:p14="http://schemas.microsoft.com/office/powerpoint/2010/main" val="6746342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3C4425-B263-3784-9FAB-FF3094887C0D}"/>
              </a:ext>
            </a:extLst>
          </p:cNvPr>
          <p:cNvSpPr>
            <a:spLocks noGrp="1"/>
          </p:cNvSpPr>
          <p:nvPr>
            <p:ph type="title"/>
          </p:nvPr>
        </p:nvSpPr>
        <p:spPr/>
        <p:txBody>
          <a:bodyPr/>
          <a:lstStyle/>
          <a:p>
            <a:r>
              <a:rPr lang="pl-PL" dirty="0"/>
              <a:t>Materiały o dostępności dokumentów elektronicznych </a:t>
            </a:r>
          </a:p>
        </p:txBody>
      </p:sp>
      <p:sp>
        <p:nvSpPr>
          <p:cNvPr id="3" name="Symbol zastępczy zawartości 2">
            <a:extLst>
              <a:ext uri="{FF2B5EF4-FFF2-40B4-BE49-F238E27FC236}">
                <a16:creationId xmlns:a16="http://schemas.microsoft.com/office/drawing/2014/main" id="{00264DE6-CF83-662F-7B0A-50F7BD45564B}"/>
              </a:ext>
            </a:extLst>
          </p:cNvPr>
          <p:cNvSpPr>
            <a:spLocks noGrp="1"/>
          </p:cNvSpPr>
          <p:nvPr>
            <p:ph idx="1"/>
          </p:nvPr>
        </p:nvSpPr>
        <p:spPr/>
        <p:txBody>
          <a:bodyPr>
            <a:normAutofit/>
          </a:bodyPr>
          <a:lstStyle/>
          <a:p>
            <a:r>
              <a:rPr lang="pl-PL" dirty="0">
                <a:hlinkClick r:id="rId2"/>
              </a:rPr>
              <a:t>Standardy dostępności dla polityki spójności </a:t>
            </a:r>
            <a:r>
              <a:rPr lang="pl-PL" dirty="0"/>
              <a:t>– Standard cyfrowy, rozdział 3 Dokumenty elektroniczne</a:t>
            </a:r>
          </a:p>
          <a:p>
            <a:r>
              <a:rPr lang="pl-PL" dirty="0">
                <a:hlinkClick r:id="rId3"/>
              </a:rPr>
              <a:t>Dostępność cyfrowa w zamówienia publicznych </a:t>
            </a:r>
            <a:r>
              <a:rPr lang="pl-PL" dirty="0"/>
              <a:t>– rozdział: Dostępne dokumenty elektroniczne (Word, Excel)</a:t>
            </a:r>
          </a:p>
        </p:txBody>
      </p:sp>
    </p:spTree>
    <p:extLst>
      <p:ext uri="{BB962C8B-B14F-4D97-AF65-F5344CB8AC3E}">
        <p14:creationId xmlns:p14="http://schemas.microsoft.com/office/powerpoint/2010/main" val="36754313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767530-A216-4E88-9BEF-21D3399B6DD7}"/>
              </a:ext>
            </a:extLst>
          </p:cNvPr>
          <p:cNvSpPr>
            <a:spLocks noGrp="1"/>
          </p:cNvSpPr>
          <p:nvPr>
            <p:ph type="title"/>
          </p:nvPr>
        </p:nvSpPr>
        <p:spPr/>
        <p:txBody>
          <a:bodyPr/>
          <a:lstStyle/>
          <a:p>
            <a:r>
              <a:rPr lang="pl-PL" dirty="0"/>
              <a:t>Eksport DOC do PDF</a:t>
            </a:r>
          </a:p>
        </p:txBody>
      </p:sp>
      <p:sp>
        <p:nvSpPr>
          <p:cNvPr id="3" name="Symbol zastępczy zawartości 2">
            <a:extLst>
              <a:ext uri="{FF2B5EF4-FFF2-40B4-BE49-F238E27FC236}">
                <a16:creationId xmlns:a16="http://schemas.microsoft.com/office/drawing/2014/main" id="{F35635F8-05D9-4882-B044-71D035659DB4}"/>
              </a:ext>
            </a:extLst>
          </p:cNvPr>
          <p:cNvSpPr>
            <a:spLocks noGrp="1"/>
          </p:cNvSpPr>
          <p:nvPr>
            <p:ph idx="1"/>
          </p:nvPr>
        </p:nvSpPr>
        <p:spPr>
          <a:xfrm>
            <a:off x="838200" y="1825625"/>
            <a:ext cx="7400904" cy="4351338"/>
          </a:xfrm>
        </p:spPr>
        <p:txBody>
          <a:bodyPr>
            <a:normAutofit/>
          </a:bodyPr>
          <a:lstStyle/>
          <a:p>
            <a:pPr marL="0" indent="0">
              <a:lnSpc>
                <a:spcPct val="150000"/>
              </a:lnSpc>
              <a:buNone/>
            </a:pPr>
            <a:r>
              <a:rPr lang="pl-PL" dirty="0"/>
              <a:t>Opcje – Dołącz informacje niedrukowalne</a:t>
            </a:r>
          </a:p>
          <a:p>
            <a:pPr>
              <a:lnSpc>
                <a:spcPct val="150000"/>
              </a:lnSpc>
            </a:pPr>
            <a:r>
              <a:rPr lang="pl-PL" dirty="0"/>
              <a:t>Utwórz zakładki przy użyciu: Nagłówki</a:t>
            </a:r>
          </a:p>
          <a:p>
            <a:pPr>
              <a:lnSpc>
                <a:spcPct val="150000"/>
              </a:lnSpc>
            </a:pPr>
            <a:r>
              <a:rPr lang="pl-PL" b="1" dirty="0"/>
              <a:t>Tagi struktury dokumentu dla ułatwień dostępu</a:t>
            </a:r>
          </a:p>
          <a:p>
            <a:pPr marL="0" indent="0">
              <a:lnSpc>
                <a:spcPct val="150000"/>
              </a:lnSpc>
              <a:buNone/>
            </a:pPr>
            <a:endParaRPr lang="pl-PL" dirty="0"/>
          </a:p>
          <a:p>
            <a:pPr marL="0" indent="0">
              <a:lnSpc>
                <a:spcPct val="150000"/>
              </a:lnSpc>
              <a:buNone/>
            </a:pPr>
            <a:r>
              <a:rPr lang="pl-PL" dirty="0"/>
              <a:t>Skany dokumentów są niedostępne!</a:t>
            </a:r>
          </a:p>
          <a:p>
            <a:pPr>
              <a:lnSpc>
                <a:spcPct val="150000"/>
              </a:lnSpc>
            </a:pPr>
            <a:endParaRPr lang="pl-PL" sz="2000" dirty="0"/>
          </a:p>
          <a:p>
            <a:pPr marL="0" indent="0">
              <a:buNone/>
            </a:pPr>
            <a:endParaRPr lang="pl-PL" dirty="0"/>
          </a:p>
        </p:txBody>
      </p:sp>
      <p:pic>
        <p:nvPicPr>
          <p:cNvPr id="9" name="Obraz 8">
            <a:extLst>
              <a:ext uri="{FF2B5EF4-FFF2-40B4-BE49-F238E27FC236}">
                <a16:creationId xmlns:a16="http://schemas.microsoft.com/office/drawing/2014/main" id="{49421F5E-5529-4335-A4DF-D51249EF92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82933" y="479754"/>
            <a:ext cx="4570375" cy="6013121"/>
          </a:xfrm>
          <a:prstGeom prst="rect">
            <a:avLst/>
          </a:prstGeom>
          <a:ln w="19050">
            <a:solidFill>
              <a:schemeClr val="tx1"/>
            </a:solidFill>
          </a:ln>
        </p:spPr>
      </p:pic>
      <p:sp>
        <p:nvSpPr>
          <p:cNvPr id="4" name="Prostokąt 3">
            <a:extLst>
              <a:ext uri="{FF2B5EF4-FFF2-40B4-BE49-F238E27FC236}">
                <a16:creationId xmlns:a16="http://schemas.microsoft.com/office/drawing/2014/main" id="{3545CC2A-19EF-4995-A32F-B6C1856F7668}"/>
              </a:ext>
              <a:ext uri="{C183D7F6-B498-43B3-948B-1728B52AA6E4}">
                <adec:decorative xmlns:adec="http://schemas.microsoft.com/office/drawing/2017/decorative" val="1"/>
              </a:ext>
            </a:extLst>
          </p:cNvPr>
          <p:cNvSpPr/>
          <p:nvPr/>
        </p:nvSpPr>
        <p:spPr>
          <a:xfrm>
            <a:off x="7382933" y="3104443"/>
            <a:ext cx="3375378" cy="2177561"/>
          </a:xfrm>
          <a:prstGeom prst="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41437265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0736AB-708B-448C-BB08-03ACD5711038}"/>
              </a:ext>
            </a:extLst>
          </p:cNvPr>
          <p:cNvSpPr>
            <a:spLocks noGrp="1"/>
          </p:cNvSpPr>
          <p:nvPr>
            <p:ph type="title"/>
          </p:nvPr>
        </p:nvSpPr>
        <p:spPr/>
        <p:txBody>
          <a:bodyPr>
            <a:normAutofit/>
          </a:bodyPr>
          <a:lstStyle/>
          <a:p>
            <a:r>
              <a:rPr lang="pl-PL" sz="3200" dirty="0"/>
              <a:t>Bariery: informacyjno-komunikacyjne (przykłady)</a:t>
            </a:r>
          </a:p>
        </p:txBody>
      </p:sp>
      <p:sp>
        <p:nvSpPr>
          <p:cNvPr id="3" name="Symbol zastępczy zawartości 2">
            <a:extLst>
              <a:ext uri="{FF2B5EF4-FFF2-40B4-BE49-F238E27FC236}">
                <a16:creationId xmlns:a16="http://schemas.microsoft.com/office/drawing/2014/main" id="{DD34159D-0A37-402A-9785-5698626CDD71}"/>
              </a:ext>
            </a:extLst>
          </p:cNvPr>
          <p:cNvSpPr>
            <a:spLocks noGrp="1"/>
          </p:cNvSpPr>
          <p:nvPr>
            <p:ph idx="1"/>
          </p:nvPr>
        </p:nvSpPr>
        <p:spPr/>
        <p:txBody>
          <a:bodyPr/>
          <a:lstStyle/>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materiały drukowane (mała czcionka), brak wersji elektronicznych</a:t>
            </a:r>
          </a:p>
          <a:p>
            <a:pPr lvl="1"/>
            <a:r>
              <a:rPr lang="pl-PL" dirty="0">
                <a:ea typeface="Calibri" panose="020F0502020204030204" pitchFamily="34" charset="0"/>
                <a:cs typeface="Calibri" panose="020F0502020204030204" pitchFamily="34" charset="0"/>
              </a:rPr>
              <a:t>zapewnienie możliwości uzyskania materiałów w powiększonej czcionce, w alfabecie Brajla, w wersji elektronicznej</a:t>
            </a:r>
            <a:endParaRPr lang="pl-PL" dirty="0">
              <a:effectLst/>
              <a:ea typeface="Calibri" panose="020F0502020204030204" pitchFamily="34" charset="0"/>
              <a:cs typeface="Calibri" panose="020F0502020204030204" pitchFamily="34" charset="0"/>
            </a:endParaRP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informacje tylko wizualne w przestrzeni </a:t>
            </a:r>
            <a:endParaRPr lang="pl-PL" dirty="0">
              <a:ea typeface="Calibri" panose="020F0502020204030204" pitchFamily="34" charset="0"/>
              <a:cs typeface="Calibri" panose="020F0502020204030204" pitchFamily="34" charset="0"/>
            </a:endParaRPr>
          </a:p>
          <a:p>
            <a:pPr lvl="1"/>
            <a:r>
              <a:rPr lang="pl-PL" dirty="0">
                <a:ea typeface="Calibri" panose="020F0502020204030204" pitchFamily="34" charset="0"/>
                <a:cs typeface="Calibri" panose="020F0502020204030204" pitchFamily="34" charset="0"/>
              </a:rPr>
              <a:t>z</a:t>
            </a:r>
            <a:r>
              <a:rPr lang="pl-PL" dirty="0">
                <a:effectLst/>
                <a:ea typeface="Calibri" panose="020F0502020204030204" pitchFamily="34" charset="0"/>
                <a:cs typeface="Calibri" panose="020F0502020204030204" pitchFamily="34" charset="0"/>
              </a:rPr>
              <a:t>apewnienie informacji dotykowych lub głosowych</a:t>
            </a:r>
          </a:p>
          <a:p>
            <a:endParaRPr lang="pl-PL" dirty="0"/>
          </a:p>
        </p:txBody>
      </p:sp>
    </p:spTree>
    <p:custDataLst>
      <p:tags r:id="rId1"/>
    </p:custDataLst>
    <p:extLst>
      <p:ext uri="{BB962C8B-B14F-4D97-AF65-F5344CB8AC3E}">
        <p14:creationId xmlns:p14="http://schemas.microsoft.com/office/powerpoint/2010/main" val="626398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AF4B1F86-84A6-CDCB-5734-F55EF9CD0212}"/>
              </a:ext>
            </a:extLst>
          </p:cNvPr>
          <p:cNvSpPr>
            <a:spLocks noGrp="1"/>
          </p:cNvSpPr>
          <p:nvPr>
            <p:ph type="title"/>
          </p:nvPr>
        </p:nvSpPr>
        <p:spPr/>
        <p:txBody>
          <a:bodyPr/>
          <a:lstStyle/>
          <a:p>
            <a:r>
              <a:rPr lang="pl-PL" dirty="0"/>
              <a:t>Sposoby zapewniania dostępności</a:t>
            </a:r>
          </a:p>
        </p:txBody>
      </p:sp>
      <p:sp>
        <p:nvSpPr>
          <p:cNvPr id="5" name="Symbol zastępczy tekstu 4">
            <a:extLst>
              <a:ext uri="{FF2B5EF4-FFF2-40B4-BE49-F238E27FC236}">
                <a16:creationId xmlns:a16="http://schemas.microsoft.com/office/drawing/2014/main" id="{04957596-A2D8-B8B7-F6A0-AD98734DFFFF}"/>
              </a:ext>
            </a:extLst>
          </p:cNvPr>
          <p:cNvSpPr>
            <a:spLocks noGrp="1"/>
          </p:cNvSpPr>
          <p:nvPr>
            <p:ph type="body" idx="1"/>
          </p:nvPr>
        </p:nvSpPr>
        <p:spPr>
          <a:xfrm>
            <a:off x="831850" y="4695793"/>
            <a:ext cx="10515600" cy="1500187"/>
          </a:xfrm>
        </p:spPr>
        <p:txBody>
          <a:bodyPr>
            <a:normAutofit/>
          </a:bodyPr>
          <a:lstStyle/>
          <a:p>
            <a:endParaRPr lang="pl-PL" dirty="0"/>
          </a:p>
        </p:txBody>
      </p:sp>
      <p:pic>
        <p:nvPicPr>
          <p:cNvPr id="2" name="Picture 2">
            <a:extLst>
              <a:ext uri="{FF2B5EF4-FFF2-40B4-BE49-F238E27FC236}">
                <a16:creationId xmlns:a16="http://schemas.microsoft.com/office/drawing/2014/main" id="{4213268A-A740-E5C9-3D84-466DD16E7D9F}"/>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709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1EF732-46FE-E173-9601-857F845A58BB}"/>
              </a:ext>
            </a:extLst>
          </p:cNvPr>
          <p:cNvSpPr>
            <a:spLocks noGrp="1"/>
          </p:cNvSpPr>
          <p:nvPr>
            <p:ph type="title"/>
          </p:nvPr>
        </p:nvSpPr>
        <p:spPr/>
        <p:txBody>
          <a:bodyPr/>
          <a:lstStyle/>
          <a:p>
            <a:r>
              <a:rPr lang="pl-PL" dirty="0"/>
              <a:t>Savoir vivre wobec </a:t>
            </a:r>
            <a:r>
              <a:rPr lang="pl-PL" dirty="0" err="1"/>
              <a:t>OzN</a:t>
            </a:r>
            <a:r>
              <a:rPr lang="pl-PL" dirty="0"/>
              <a:t> wzroku (1)</a:t>
            </a:r>
          </a:p>
        </p:txBody>
      </p:sp>
      <p:sp>
        <p:nvSpPr>
          <p:cNvPr id="3" name="Symbol zastępczy tekstu 2">
            <a:extLst>
              <a:ext uri="{FF2B5EF4-FFF2-40B4-BE49-F238E27FC236}">
                <a16:creationId xmlns:a16="http://schemas.microsoft.com/office/drawing/2014/main" id="{9ACFC2EF-A9D9-6BD6-6234-7FA2C4357314}"/>
              </a:ext>
            </a:extLst>
          </p:cNvPr>
          <p:cNvSpPr>
            <a:spLocks noGrp="1"/>
          </p:cNvSpPr>
          <p:nvPr>
            <p:ph idx="1"/>
          </p:nvPr>
        </p:nvSpPr>
        <p:spPr/>
        <p:txBody>
          <a:bodyPr/>
          <a:lstStyle/>
          <a:p>
            <a:pPr marL="304815" indent="-304815">
              <a:spcAft>
                <a:spcPts val="800"/>
              </a:spcAft>
              <a:buFont typeface="Arial" panose="020B0604020202020204" pitchFamily="34" charset="0"/>
              <a:buChar char="•"/>
            </a:pPr>
            <a:r>
              <a:rPr lang="pl-PL" dirty="0">
                <a:ea typeface="Calibri" panose="020F0502020204030204" pitchFamily="34" charset="0"/>
                <a:cs typeface="Calibri" panose="020F0502020204030204" pitchFamily="34" charset="0"/>
              </a:rPr>
              <a:t>Zanim nawiążesz kontakt fizyczny, uprzedź o tym osobę niewidomą. Wymień swoje imię, a jeżeli jest to stosowne – również funkcję, jaką pełnisz. </a:t>
            </a:r>
          </a:p>
          <a:p>
            <a:pPr marL="304815" indent="-304815">
              <a:spcAft>
                <a:spcPts val="800"/>
              </a:spcAft>
            </a:pPr>
            <a:r>
              <a:rPr lang="pl-PL" dirty="0">
                <a:ea typeface="Calibri" panose="020F0502020204030204" pitchFamily="34" charset="0"/>
                <a:cs typeface="Calibri" panose="020F0502020204030204" pitchFamily="34" charset="0"/>
              </a:rPr>
              <a:t>Jeżeli chcesz poprowadzić osobę niewidomą, zaproponuj jej swoje ramię, zamiast chwytać ją za rękę (można jednak poprowadzić rękę osoby niewidomej do poręczy lub oparcia krzesła, jeżeli chce ona wejść na schody lub usiąść).</a:t>
            </a:r>
          </a:p>
          <a:p>
            <a:pPr marL="304815" indent="-304815">
              <a:spcAft>
                <a:spcPts val="800"/>
              </a:spcAft>
              <a:buFont typeface="Arial" panose="020B0604020202020204" pitchFamily="34" charset="0"/>
              <a:buChar char="•"/>
            </a:pPr>
            <a:endParaRPr lang="pl-PL" dirty="0"/>
          </a:p>
        </p:txBody>
      </p:sp>
    </p:spTree>
    <p:extLst>
      <p:ext uri="{BB962C8B-B14F-4D97-AF65-F5344CB8AC3E}">
        <p14:creationId xmlns:p14="http://schemas.microsoft.com/office/powerpoint/2010/main" val="27959985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8FB4E-DAE2-7E13-1270-147E92A6825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9898D6D-6618-B049-0B21-94D10C2C5381}"/>
              </a:ext>
            </a:extLst>
          </p:cNvPr>
          <p:cNvSpPr>
            <a:spLocks noGrp="1"/>
          </p:cNvSpPr>
          <p:nvPr>
            <p:ph type="title"/>
          </p:nvPr>
        </p:nvSpPr>
        <p:spPr/>
        <p:txBody>
          <a:bodyPr/>
          <a:lstStyle/>
          <a:p>
            <a:r>
              <a:rPr lang="pl-PL" dirty="0"/>
              <a:t>Savoir vivre wobec </a:t>
            </a:r>
            <a:r>
              <a:rPr lang="pl-PL" dirty="0" err="1"/>
              <a:t>OzN</a:t>
            </a:r>
            <a:r>
              <a:rPr lang="pl-PL" dirty="0"/>
              <a:t> wzroku (2)</a:t>
            </a:r>
          </a:p>
        </p:txBody>
      </p:sp>
      <p:sp>
        <p:nvSpPr>
          <p:cNvPr id="3" name="Symbol zastępczy tekstu 2">
            <a:extLst>
              <a:ext uri="{FF2B5EF4-FFF2-40B4-BE49-F238E27FC236}">
                <a16:creationId xmlns:a16="http://schemas.microsoft.com/office/drawing/2014/main" id="{E6827338-F9D8-248E-869D-0B329AD5B143}"/>
              </a:ext>
            </a:extLst>
          </p:cNvPr>
          <p:cNvSpPr>
            <a:spLocks noGrp="1"/>
          </p:cNvSpPr>
          <p:nvPr>
            <p:ph idx="1"/>
          </p:nvPr>
        </p:nvSpPr>
        <p:spPr/>
        <p:txBody>
          <a:bodyPr/>
          <a:lstStyle/>
          <a:p>
            <a:pPr marL="304815" indent="-304815">
              <a:spcAft>
                <a:spcPts val="800"/>
              </a:spcAft>
              <a:buFont typeface="Arial" panose="020B0604020202020204" pitchFamily="34" charset="0"/>
              <a:buChar char="•"/>
            </a:pPr>
            <a:r>
              <a:rPr lang="pl-PL" dirty="0"/>
              <a:t>Ostrzegaj w konkretny sposób - okrzyk „uważaj!” nie pozwoli zorientować się, czy trzeba się zatrzymać, uciekać, pochylić czy coś obejść. Jeżeli wskazujesz osobie niewidomej drogę, podaj jej konkretne wskazówki niewymagające orientacji wzrokowej. </a:t>
            </a:r>
          </a:p>
          <a:p>
            <a:pPr marL="304815" indent="-304815">
              <a:spcAft>
                <a:spcPts val="800"/>
              </a:spcAft>
              <a:buFont typeface="Arial" panose="020B0604020202020204" pitchFamily="34" charset="0"/>
              <a:buChar char="•"/>
            </a:pPr>
            <a:r>
              <a:rPr lang="pl-PL" dirty="0"/>
              <a:t>Nie dotykaj laski ani psa osoby niewidomej. Pies jest w pracy i nie może się rozpraszać, idź po przeciwnej stronie niż pies. Laska stanowi część przestrzeni osobistej danej osoby. </a:t>
            </a:r>
          </a:p>
          <a:p>
            <a:pPr marL="228611" indent="-228611">
              <a:lnSpc>
                <a:spcPct val="115000"/>
              </a:lnSpc>
              <a:buFont typeface="Symbol" panose="05050102010706020507" pitchFamily="18" charset="2"/>
              <a:buChar char=""/>
            </a:pPr>
            <a:endParaRPr lang="pl-PL" dirty="0">
              <a:ea typeface="Calibri" panose="020F0502020204030204" pitchFamily="34" charset="0"/>
              <a:cs typeface="Calibri" panose="020F0502020204030204" pitchFamily="34" charset="0"/>
            </a:endParaRPr>
          </a:p>
          <a:p>
            <a:endParaRPr lang="pl-PL" dirty="0"/>
          </a:p>
        </p:txBody>
      </p:sp>
    </p:spTree>
    <p:extLst>
      <p:ext uri="{BB962C8B-B14F-4D97-AF65-F5344CB8AC3E}">
        <p14:creationId xmlns:p14="http://schemas.microsoft.com/office/powerpoint/2010/main" val="38499973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B34DEC-A350-BF95-E092-28A3C5B4655D}"/>
              </a:ext>
            </a:extLst>
          </p:cNvPr>
          <p:cNvSpPr>
            <a:spLocks noGrp="1"/>
          </p:cNvSpPr>
          <p:nvPr>
            <p:ph type="title"/>
          </p:nvPr>
        </p:nvSpPr>
        <p:spPr/>
        <p:txBody>
          <a:bodyPr/>
          <a:lstStyle/>
          <a:p>
            <a:r>
              <a:rPr lang="pl-PL" dirty="0"/>
              <a:t>Savoir vivre wobec </a:t>
            </a:r>
            <a:r>
              <a:rPr lang="pl-PL" dirty="0" err="1"/>
              <a:t>OzN</a:t>
            </a:r>
            <a:r>
              <a:rPr lang="pl-PL" dirty="0"/>
              <a:t> wzroku (3) </a:t>
            </a:r>
          </a:p>
        </p:txBody>
      </p:sp>
      <p:sp>
        <p:nvSpPr>
          <p:cNvPr id="3" name="Symbol zastępczy tekstu 2">
            <a:extLst>
              <a:ext uri="{FF2B5EF4-FFF2-40B4-BE49-F238E27FC236}">
                <a16:creationId xmlns:a16="http://schemas.microsoft.com/office/drawing/2014/main" id="{620C7148-A742-063A-9DAD-9C80F0D4E372}"/>
              </a:ext>
            </a:extLst>
          </p:cNvPr>
          <p:cNvSpPr>
            <a:spLocks noGrp="1"/>
          </p:cNvSpPr>
          <p:nvPr>
            <p:ph idx="1"/>
          </p:nvPr>
        </p:nvSpPr>
        <p:spPr/>
        <p:txBody>
          <a:bodyPr>
            <a:normAutofit/>
          </a:bodyPr>
          <a:lstStyle/>
          <a:p>
            <a:pPr marL="304815" indent="-304815">
              <a:spcAft>
                <a:spcPts val="800"/>
              </a:spcAft>
              <a:buFont typeface="Arial" panose="020B0604020202020204" pitchFamily="34" charset="0"/>
              <a:buChar char="•"/>
            </a:pPr>
            <a:r>
              <a:rPr lang="pl-PL" dirty="0">
                <a:ea typeface="Calibri" panose="020F0502020204030204" pitchFamily="34" charset="0"/>
                <a:cs typeface="Calibri" panose="020F0502020204030204" pitchFamily="34" charset="0"/>
              </a:rPr>
              <a:t>Bardzo ważnym elementem jest dobre oświetlenie, lecz nie powinno ono być zbyt jasne (ostre światło może razić w oczy).</a:t>
            </a:r>
          </a:p>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Rozmawiając używaj naturalnych zwrotów – „do widzenia” lub „miło cię widzieć” nie będą żadnym nietaktem.</a:t>
            </a:r>
          </a:p>
          <a:p>
            <a:pPr marL="304815" indent="-304815">
              <a:spcAft>
                <a:spcPts val="800"/>
              </a:spcAft>
              <a:buFont typeface="Arial" panose="020B0604020202020204" pitchFamily="34" charset="0"/>
              <a:buChar char="•"/>
            </a:pPr>
            <a:r>
              <a:rPr lang="pl-PL" b="1" dirty="0">
                <a:ea typeface="Calibri" panose="020F0502020204030204" pitchFamily="34" charset="0"/>
                <a:cs typeface="Times New Roman" panose="02020603050405020304" pitchFamily="18" charset="0"/>
              </a:rPr>
              <a:t>Zawsze najpierw zapytaj, czy i jak pomóc. </a:t>
            </a:r>
            <a:endParaRPr lang="pl-PL" dirty="0">
              <a:ea typeface="Calibri" panose="020F0502020204030204" pitchFamily="34" charset="0"/>
              <a:cs typeface="Times New Roman" panose="02020603050405020304" pitchFamily="18" charset="0"/>
            </a:endParaRPr>
          </a:p>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Potem postępuj według wskazówek.</a:t>
            </a:r>
          </a:p>
          <a:p>
            <a:pPr marL="304815" indent="-304815">
              <a:spcAft>
                <a:spcPts val="800"/>
              </a:spcAft>
              <a:buFont typeface="Arial" panose="020B0604020202020204" pitchFamily="34" charset="0"/>
              <a:buChar char="•"/>
            </a:pPr>
            <a:endParaRPr lang="pl-PL" dirty="0">
              <a:ea typeface="Calibri" panose="020F050202020403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41705495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D319CA-70C2-4CD5-3950-EE1B243AD303}"/>
              </a:ext>
            </a:extLst>
          </p:cNvPr>
          <p:cNvSpPr>
            <a:spLocks noGrp="1"/>
          </p:cNvSpPr>
          <p:nvPr>
            <p:ph type="title"/>
          </p:nvPr>
        </p:nvSpPr>
        <p:spPr/>
        <p:txBody>
          <a:bodyPr/>
          <a:lstStyle/>
          <a:p>
            <a:r>
              <a:rPr lang="pl-PL" dirty="0"/>
              <a:t>Osoby z niepełnosprawnością słuchu</a:t>
            </a:r>
          </a:p>
        </p:txBody>
      </p:sp>
      <p:sp>
        <p:nvSpPr>
          <p:cNvPr id="3" name="Symbol zastępczy zawartości 2">
            <a:extLst>
              <a:ext uri="{FF2B5EF4-FFF2-40B4-BE49-F238E27FC236}">
                <a16:creationId xmlns:a16="http://schemas.microsoft.com/office/drawing/2014/main" id="{5EEB1EFF-F8FE-9F70-3630-7BC2D97AA47F}"/>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2473982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FD83EE-0CB4-4BA0-B816-B8F387F1CAEF}"/>
              </a:ext>
            </a:extLst>
          </p:cNvPr>
          <p:cNvSpPr>
            <a:spLocks noGrp="1"/>
          </p:cNvSpPr>
          <p:nvPr>
            <p:ph type="title"/>
          </p:nvPr>
        </p:nvSpPr>
        <p:spPr/>
        <p:txBody>
          <a:bodyPr>
            <a:normAutofit/>
          </a:bodyPr>
          <a:lstStyle/>
          <a:p>
            <a:r>
              <a:rPr lang="pl-PL" sz="3200" dirty="0"/>
              <a:t>Osoby Głuche</a:t>
            </a:r>
          </a:p>
        </p:txBody>
      </p:sp>
      <p:sp>
        <p:nvSpPr>
          <p:cNvPr id="3" name="Symbol zastępczy zawartości 2">
            <a:extLst>
              <a:ext uri="{FF2B5EF4-FFF2-40B4-BE49-F238E27FC236}">
                <a16:creationId xmlns:a16="http://schemas.microsoft.com/office/drawing/2014/main" id="{FFFC284A-9C20-4FB8-91B0-60B41074214C}"/>
              </a:ext>
            </a:extLst>
          </p:cNvPr>
          <p:cNvSpPr>
            <a:spLocks noGrp="1"/>
          </p:cNvSpPr>
          <p:nvPr>
            <p:ph idx="1"/>
          </p:nvPr>
        </p:nvSpPr>
        <p:spPr>
          <a:xfrm>
            <a:off x="838200" y="1825625"/>
            <a:ext cx="10687756" cy="4801086"/>
          </a:xfrm>
        </p:spPr>
        <p:txBody>
          <a:bodyPr>
            <a:noAutofit/>
          </a:bodyPr>
          <a:lstStyle/>
          <a:p>
            <a:pPr marL="0" indent="0">
              <a:lnSpc>
                <a:spcPct val="120000"/>
              </a:lnSpc>
              <a:spcBef>
                <a:spcPts val="600"/>
              </a:spcBef>
              <a:spcAft>
                <a:spcPts val="600"/>
              </a:spcAft>
              <a:buNone/>
            </a:pPr>
            <a:r>
              <a:rPr lang="pl-PL" b="1" dirty="0"/>
              <a:t>Głuchy </a:t>
            </a:r>
            <a:r>
              <a:rPr lang="pl-PL" dirty="0"/>
              <a:t>– termin społeczny, kulturowy</a:t>
            </a:r>
          </a:p>
          <a:p>
            <a:pPr>
              <a:lnSpc>
                <a:spcPct val="120000"/>
              </a:lnSpc>
              <a:spcBef>
                <a:spcPts val="600"/>
              </a:spcBef>
              <a:spcAft>
                <a:spcPts val="600"/>
              </a:spcAft>
            </a:pPr>
            <a:r>
              <a:rPr lang="pl-PL" dirty="0">
                <a:latin typeface="+mn-lt"/>
                <a:cs typeface="Calibri" panose="020F0502020204030204" pitchFamily="34" charset="0"/>
              </a:rPr>
              <a:t>Przynależność do określonej mniejszości kulturowo-językowej </a:t>
            </a:r>
          </a:p>
          <a:p>
            <a:pPr lvl="1"/>
            <a:r>
              <a:rPr lang="pl-PL" dirty="0">
                <a:latin typeface="+mn-lt"/>
                <a:cs typeface="Calibri" panose="020F0502020204030204" pitchFamily="34" charset="0"/>
              </a:rPr>
              <a:t>z wielkiej litery, tak jak mniejszości narodowe czy etniczne, np. </a:t>
            </a:r>
            <a:r>
              <a:rPr lang="pl-PL" dirty="0">
                <a:cs typeface="Calibri" panose="020F0502020204030204" pitchFamily="34" charset="0"/>
              </a:rPr>
              <a:t>Żydzi, Ślązacy, Baskowie, Kaszubi</a:t>
            </a:r>
            <a:endParaRPr lang="pl-PL" dirty="0">
              <a:latin typeface="+mn-lt"/>
              <a:cs typeface="Calibri" panose="020F0502020204030204" pitchFamily="34" charset="0"/>
            </a:endParaRPr>
          </a:p>
          <a:p>
            <a:pPr>
              <a:lnSpc>
                <a:spcPct val="120000"/>
              </a:lnSpc>
              <a:spcBef>
                <a:spcPts val="600"/>
              </a:spcBef>
              <a:spcAft>
                <a:spcPts val="600"/>
              </a:spcAft>
            </a:pPr>
            <a:r>
              <a:rPr lang="pl-PL" dirty="0">
                <a:latin typeface="+mn-lt"/>
                <a:cs typeface="Calibri" panose="020F0502020204030204" pitchFamily="34" charset="0"/>
              </a:rPr>
              <a:t>Polski </a:t>
            </a:r>
            <a:r>
              <a:rPr lang="pl-PL" dirty="0">
                <a:cs typeface="Calibri" panose="020F0502020204030204" pitchFamily="34" charset="0"/>
              </a:rPr>
              <a:t>j</a:t>
            </a:r>
            <a:r>
              <a:rPr lang="pl-PL" dirty="0">
                <a:latin typeface="+mn-lt"/>
                <a:cs typeface="Calibri" panose="020F0502020204030204" pitchFamily="34" charset="0"/>
              </a:rPr>
              <a:t>ęzyk </a:t>
            </a:r>
            <a:r>
              <a:rPr lang="pl-PL" dirty="0">
                <a:cs typeface="Calibri" panose="020F0502020204030204" pitchFamily="34" charset="0"/>
              </a:rPr>
              <a:t>m</a:t>
            </a:r>
            <a:r>
              <a:rPr lang="pl-PL" dirty="0">
                <a:latin typeface="+mn-lt"/>
                <a:cs typeface="Calibri" panose="020F0502020204030204" pitchFamily="34" charset="0"/>
              </a:rPr>
              <a:t>igowy (PJM) jest pierwszym językiem osoby Głuchej</a:t>
            </a:r>
          </a:p>
          <a:p>
            <a:pPr>
              <a:lnSpc>
                <a:spcPct val="120000"/>
              </a:lnSpc>
              <a:spcBef>
                <a:spcPts val="600"/>
              </a:spcBef>
              <a:spcAft>
                <a:spcPts val="600"/>
              </a:spcAft>
            </a:pPr>
            <a:r>
              <a:rPr lang="pl-PL" dirty="0">
                <a:cs typeface="Calibri" panose="020F0502020204030204" pitchFamily="34" charset="0"/>
              </a:rPr>
              <a:t>O</a:t>
            </a:r>
            <a:r>
              <a:rPr lang="pl-PL" dirty="0">
                <a:latin typeface="+mn-lt"/>
                <a:cs typeface="Calibri" panose="020F0502020204030204" pitchFamily="34" charset="0"/>
              </a:rPr>
              <a:t>kreślenie tożsamości, nie stanu zdrowia</a:t>
            </a:r>
            <a:endParaRPr lang="pl-PL" dirty="0">
              <a:cs typeface="Calibri" panose="020F0502020204030204" pitchFamily="34" charset="0"/>
            </a:endParaRPr>
          </a:p>
          <a:p>
            <a:pPr marL="0" indent="0">
              <a:spcBef>
                <a:spcPts val="2400"/>
              </a:spcBef>
              <a:buNone/>
            </a:pPr>
            <a:r>
              <a:rPr lang="pl-PL" b="1" dirty="0">
                <a:solidFill>
                  <a:srgbClr val="C00000"/>
                </a:solidFill>
              </a:rPr>
              <a:t>Ważne! Nie używamy słowa „głuchoniemy” – jest uważane wręcz za obraźliwe</a:t>
            </a:r>
          </a:p>
          <a:p>
            <a:pPr>
              <a:lnSpc>
                <a:spcPct val="120000"/>
              </a:lnSpc>
              <a:spcBef>
                <a:spcPts val="600"/>
              </a:spcBef>
              <a:spcAft>
                <a:spcPts val="600"/>
              </a:spcAft>
            </a:pPr>
            <a:endParaRPr lang="pl-PL" sz="2000" dirty="0">
              <a:latin typeface="+mn-lt"/>
              <a:cs typeface="Calibri" panose="020F0502020204030204" pitchFamily="34" charset="0"/>
            </a:endParaRPr>
          </a:p>
        </p:txBody>
      </p:sp>
    </p:spTree>
    <p:extLst>
      <p:ext uri="{BB962C8B-B14F-4D97-AF65-F5344CB8AC3E}">
        <p14:creationId xmlns:p14="http://schemas.microsoft.com/office/powerpoint/2010/main" val="10138177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FB54CA-F070-AA7C-9ED8-3611377999F7}"/>
              </a:ext>
            </a:extLst>
          </p:cNvPr>
          <p:cNvSpPr>
            <a:spLocks noGrp="1"/>
          </p:cNvSpPr>
          <p:nvPr>
            <p:ph type="title"/>
          </p:nvPr>
        </p:nvSpPr>
        <p:spPr/>
        <p:txBody>
          <a:bodyPr/>
          <a:lstStyle/>
          <a:p>
            <a:r>
              <a:rPr lang="pl-PL" dirty="0"/>
              <a:t>Kultura Głuchych</a:t>
            </a:r>
          </a:p>
        </p:txBody>
      </p:sp>
      <p:sp>
        <p:nvSpPr>
          <p:cNvPr id="3" name="Symbol zastępczy zawartości 2">
            <a:extLst>
              <a:ext uri="{FF2B5EF4-FFF2-40B4-BE49-F238E27FC236}">
                <a16:creationId xmlns:a16="http://schemas.microsoft.com/office/drawing/2014/main" id="{298FAE5F-7DE2-D0EE-1540-CFA9E42E7D95}"/>
              </a:ext>
            </a:extLst>
          </p:cNvPr>
          <p:cNvSpPr>
            <a:spLocks noGrp="1"/>
          </p:cNvSpPr>
          <p:nvPr>
            <p:ph idx="1"/>
          </p:nvPr>
        </p:nvSpPr>
        <p:spPr/>
        <p:txBody>
          <a:bodyPr>
            <a:normAutofit/>
          </a:bodyPr>
          <a:lstStyle/>
          <a:p>
            <a:r>
              <a:rPr lang="pl-PL" dirty="0"/>
              <a:t>ruch społeczny, którego wyznacznikiem jest doświadczanie Głuchoty </a:t>
            </a:r>
            <a:br>
              <a:rPr lang="pl-PL" dirty="0"/>
            </a:br>
            <a:r>
              <a:rPr lang="pl-PL" dirty="0"/>
              <a:t>w kontekście kultury</a:t>
            </a:r>
          </a:p>
          <a:p>
            <a:r>
              <a:rPr lang="pl-PL" dirty="0"/>
              <a:t>brak słuchu nie jest postrzegany jako niepełnosprawność, tylko jako obcojęzyczność</a:t>
            </a:r>
          </a:p>
          <a:p>
            <a:r>
              <a:rPr lang="pl-PL" dirty="0"/>
              <a:t>podstawą kultury jest polski język migowy  </a:t>
            </a:r>
          </a:p>
          <a:p>
            <a:r>
              <a:rPr lang="pl-PL" b="1" dirty="0">
                <a:cs typeface="Calibri" panose="020F0502020204030204" pitchFamily="34" charset="0"/>
                <a:sym typeface="Arial"/>
              </a:rPr>
              <a:t>w</a:t>
            </a:r>
            <a:r>
              <a:rPr lang="pl-PL" b="1" strike="noStrike" dirty="0">
                <a:solidFill>
                  <a:schemeClr val="tx1"/>
                </a:solidFill>
                <a:cs typeface="Calibri" panose="020F0502020204030204" pitchFamily="34" charset="0"/>
                <a:sym typeface="Arial"/>
              </a:rPr>
              <a:t>spólne doświadczenia </a:t>
            </a:r>
            <a:r>
              <a:rPr lang="pl-PL" b="0" strike="noStrike" dirty="0">
                <a:solidFill>
                  <a:schemeClr val="tx1"/>
                </a:solidFill>
                <a:cs typeface="Calibri" panose="020F0502020204030204" pitchFamily="34" charset="0"/>
                <a:sym typeface="Arial"/>
              </a:rPr>
              <a:t>takie jak: uczęszczanie do szkół dla niesłyszących czy doświadczanie barier w świecie osób słyszących</a:t>
            </a:r>
            <a:endParaRPr lang="pl-PL" dirty="0"/>
          </a:p>
          <a:p>
            <a:endParaRPr lang="pl-PL" dirty="0"/>
          </a:p>
        </p:txBody>
      </p:sp>
    </p:spTree>
    <p:extLst>
      <p:ext uri="{BB962C8B-B14F-4D97-AF65-F5344CB8AC3E}">
        <p14:creationId xmlns:p14="http://schemas.microsoft.com/office/powerpoint/2010/main" val="28129178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1C3F6F-3665-413F-BA0F-4AA5B19EEE6E}"/>
              </a:ext>
            </a:extLst>
          </p:cNvPr>
          <p:cNvSpPr>
            <a:spLocks noGrp="1"/>
          </p:cNvSpPr>
          <p:nvPr>
            <p:ph type="title"/>
          </p:nvPr>
        </p:nvSpPr>
        <p:spPr/>
        <p:txBody>
          <a:bodyPr/>
          <a:lstStyle/>
          <a:p>
            <a:r>
              <a:rPr lang="pl-PL" dirty="0"/>
              <a:t>Zróżnicowanie społeczności</a:t>
            </a:r>
          </a:p>
        </p:txBody>
      </p:sp>
      <p:sp>
        <p:nvSpPr>
          <p:cNvPr id="3" name="Symbol zastępczy zawartości 2">
            <a:extLst>
              <a:ext uri="{FF2B5EF4-FFF2-40B4-BE49-F238E27FC236}">
                <a16:creationId xmlns:a16="http://schemas.microsoft.com/office/drawing/2014/main" id="{0DD58945-92ED-43E0-919D-5F2B6C0E2F88}"/>
              </a:ext>
            </a:extLst>
          </p:cNvPr>
          <p:cNvSpPr>
            <a:spLocks noGrp="1"/>
          </p:cNvSpPr>
          <p:nvPr>
            <p:ph idx="1"/>
          </p:nvPr>
        </p:nvSpPr>
        <p:spPr>
          <a:xfrm>
            <a:off x="838200" y="1868657"/>
            <a:ext cx="10515600" cy="2666021"/>
          </a:xfrm>
        </p:spPr>
        <p:txBody>
          <a:bodyPr>
            <a:normAutofit/>
          </a:bodyPr>
          <a:lstStyle/>
          <a:p>
            <a:pPr>
              <a:lnSpc>
                <a:spcPct val="140000"/>
              </a:lnSpc>
            </a:pPr>
            <a:r>
              <a:rPr lang="pl-PL" dirty="0"/>
              <a:t>osoby Głuche / głuche, niesłyszące, słabosłyszące</a:t>
            </a:r>
          </a:p>
          <a:p>
            <a:pPr>
              <a:lnSpc>
                <a:spcPct val="140000"/>
              </a:lnSpc>
            </a:pPr>
            <a:r>
              <a:rPr lang="pl-PL" dirty="0"/>
              <a:t>posługujące się językiem migowym (PJM / SJM) i nie migające</a:t>
            </a:r>
          </a:p>
          <a:p>
            <a:pPr>
              <a:lnSpc>
                <a:spcPct val="140000"/>
              </a:lnSpc>
            </a:pPr>
            <a:r>
              <a:rPr lang="pl-PL" dirty="0"/>
              <a:t>różnorodny poziom znajomości języka polskiego (w mowie i piśmie)</a:t>
            </a:r>
          </a:p>
        </p:txBody>
      </p:sp>
    </p:spTree>
    <p:extLst>
      <p:ext uri="{BB962C8B-B14F-4D97-AF65-F5344CB8AC3E}">
        <p14:creationId xmlns:p14="http://schemas.microsoft.com/office/powerpoint/2010/main" val="31629768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639849-278F-47AA-A212-8772D2808FEB}"/>
              </a:ext>
            </a:extLst>
          </p:cNvPr>
          <p:cNvSpPr>
            <a:spLocks noGrp="1"/>
          </p:cNvSpPr>
          <p:nvPr>
            <p:ph type="title"/>
          </p:nvPr>
        </p:nvSpPr>
        <p:spPr/>
        <p:txBody>
          <a:bodyPr>
            <a:normAutofit/>
          </a:bodyPr>
          <a:lstStyle/>
          <a:p>
            <a:r>
              <a:rPr lang="pl-PL" dirty="0"/>
              <a:t>Osoby g/Głuche i słabosłyszące – bariery (</a:t>
            </a:r>
            <a:r>
              <a:rPr lang="pl-PL" dirty="0" err="1"/>
              <a:t>inf</a:t>
            </a:r>
            <a:r>
              <a:rPr lang="pl-PL" dirty="0"/>
              <a:t>-kom) </a:t>
            </a:r>
          </a:p>
        </p:txBody>
      </p:sp>
      <p:sp>
        <p:nvSpPr>
          <p:cNvPr id="3" name="Symbol zastępczy zawartości 2">
            <a:extLst>
              <a:ext uri="{FF2B5EF4-FFF2-40B4-BE49-F238E27FC236}">
                <a16:creationId xmlns:a16="http://schemas.microsoft.com/office/drawing/2014/main" id="{DAECD89D-A55B-424E-8460-87C0697A5234}"/>
              </a:ext>
            </a:extLst>
          </p:cNvPr>
          <p:cNvSpPr>
            <a:spLocks noGrp="1"/>
          </p:cNvSpPr>
          <p:nvPr>
            <p:ph idx="1"/>
          </p:nvPr>
        </p:nvSpPr>
        <p:spPr/>
        <p:txBody>
          <a:bodyPr>
            <a:normAutofit/>
          </a:bodyPr>
          <a:lstStyle/>
          <a:p>
            <a:pPr marL="0" indent="0">
              <a:lnSpc>
                <a:spcPct val="130000"/>
              </a:lnSpc>
              <a:spcAft>
                <a:spcPts val="1200"/>
              </a:spcAft>
              <a:buNone/>
            </a:pPr>
            <a:r>
              <a:rPr lang="pl-PL" b="1" dirty="0"/>
              <a:t>Informacyjno-komunikacyjne</a:t>
            </a:r>
            <a:r>
              <a:rPr lang="pl-PL" dirty="0"/>
              <a:t>: </a:t>
            </a:r>
          </a:p>
          <a:p>
            <a:pPr>
              <a:lnSpc>
                <a:spcPct val="130000"/>
              </a:lnSpc>
              <a:spcAft>
                <a:spcPts val="1200"/>
              </a:spcAft>
            </a:pPr>
            <a:r>
              <a:rPr lang="pl-PL" dirty="0"/>
              <a:t>brak systemów wspomagania słuchu (np. pętli indukcyjnych)</a:t>
            </a:r>
          </a:p>
          <a:p>
            <a:pPr>
              <a:lnSpc>
                <a:spcPct val="130000"/>
              </a:lnSpc>
              <a:spcAft>
                <a:spcPts val="1200"/>
              </a:spcAft>
            </a:pPr>
            <a:r>
              <a:rPr lang="pl-PL" dirty="0"/>
              <a:t>brak możliwości rozmowy w PJM (np. za pomocą tłumacza)</a:t>
            </a:r>
          </a:p>
          <a:p>
            <a:pPr>
              <a:lnSpc>
                <a:spcPct val="130000"/>
              </a:lnSpc>
              <a:spcAft>
                <a:spcPts val="1200"/>
              </a:spcAft>
            </a:pPr>
            <a:r>
              <a:rPr lang="pl-PL" dirty="0"/>
              <a:t>brak języka prostego w informacjach i komunikacji</a:t>
            </a:r>
          </a:p>
          <a:p>
            <a:pPr>
              <a:lnSpc>
                <a:spcPct val="130000"/>
              </a:lnSpc>
              <a:spcAft>
                <a:spcPts val="1200"/>
              </a:spcAft>
            </a:pPr>
            <a:r>
              <a:rPr lang="pl-PL" dirty="0"/>
              <a:t>brak informacji wizualnej w przestrzeni (oznaczeń rozwiązań)</a:t>
            </a:r>
          </a:p>
        </p:txBody>
      </p:sp>
    </p:spTree>
    <p:extLst>
      <p:ext uri="{BB962C8B-B14F-4D97-AF65-F5344CB8AC3E}">
        <p14:creationId xmlns:p14="http://schemas.microsoft.com/office/powerpoint/2010/main" val="34089728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3CFE07-40E4-5838-0DCB-EAD51CED550F}"/>
              </a:ext>
            </a:extLst>
          </p:cNvPr>
          <p:cNvSpPr>
            <a:spLocks noGrp="1"/>
          </p:cNvSpPr>
          <p:nvPr>
            <p:ph type="title"/>
          </p:nvPr>
        </p:nvSpPr>
        <p:spPr/>
        <p:txBody>
          <a:bodyPr/>
          <a:lstStyle/>
          <a:p>
            <a:r>
              <a:rPr lang="pl-PL" dirty="0"/>
              <a:t>Rozwiązania – osoby słabosłyszące</a:t>
            </a:r>
          </a:p>
        </p:txBody>
      </p:sp>
      <p:sp>
        <p:nvSpPr>
          <p:cNvPr id="3" name="Symbol zastępczy tekstu 2">
            <a:extLst>
              <a:ext uri="{FF2B5EF4-FFF2-40B4-BE49-F238E27FC236}">
                <a16:creationId xmlns:a16="http://schemas.microsoft.com/office/drawing/2014/main" id="{03DA9050-677F-C9CD-34C6-9EC2B540A36B}"/>
              </a:ext>
            </a:extLst>
          </p:cNvPr>
          <p:cNvSpPr>
            <a:spLocks noGrp="1"/>
          </p:cNvSpPr>
          <p:nvPr>
            <p:ph idx="1"/>
          </p:nvPr>
        </p:nvSpPr>
        <p:spPr/>
        <p:txBody>
          <a:bodyPr/>
          <a:lstStyle/>
          <a:p>
            <a:pPr marL="0" indent="0">
              <a:spcAft>
                <a:spcPts val="800"/>
              </a:spcAft>
              <a:buNone/>
            </a:pPr>
            <a:r>
              <a:rPr lang="pl-PL" b="1" dirty="0"/>
              <a:t>Użytkownicy/</a:t>
            </a:r>
            <a:r>
              <a:rPr lang="pl-PL" b="1" dirty="0" err="1"/>
              <a:t>czki</a:t>
            </a:r>
            <a:r>
              <a:rPr lang="pl-PL" b="1" dirty="0"/>
              <a:t> języka polskiego</a:t>
            </a:r>
            <a:endParaRPr lang="pl-PL" kern="0" dirty="0">
              <a:solidFill>
                <a:srgbClr val="000000"/>
              </a:solidFill>
            </a:endParaRPr>
          </a:p>
          <a:p>
            <a:pPr marL="304815" indent="-304815">
              <a:spcAft>
                <a:spcPts val="800"/>
              </a:spcAft>
              <a:buFont typeface="Arial" panose="020B0604020202020204" pitchFamily="34" charset="0"/>
              <a:buChar char="•"/>
            </a:pPr>
            <a:r>
              <a:rPr lang="pl-PL" dirty="0">
                <a:solidFill>
                  <a:srgbClr val="000000"/>
                </a:solidFill>
                <a:ea typeface="Microsoft YaHei" pitchFamily="2"/>
                <a:cs typeface="Lucida Sans" pitchFamily="2"/>
              </a:rPr>
              <a:t>Osoby, które straciły słuch, gdy miały opanowany język polski </a:t>
            </a:r>
          </a:p>
          <a:p>
            <a:pPr marL="304815" indent="-304815">
              <a:spcAft>
                <a:spcPts val="800"/>
              </a:spcAft>
              <a:buFont typeface="Arial" panose="020B0604020202020204" pitchFamily="34" charset="0"/>
              <a:buChar char="•"/>
            </a:pPr>
            <a:r>
              <a:rPr lang="pl-PL" b="1" dirty="0">
                <a:solidFill>
                  <a:srgbClr val="000000"/>
                </a:solidFill>
                <a:ea typeface="Microsoft YaHei" pitchFamily="2"/>
                <a:cs typeface="Lucida Sans" pitchFamily="2"/>
              </a:rPr>
              <a:t>Bariera techniczna </a:t>
            </a:r>
            <a:r>
              <a:rPr lang="pl-PL" dirty="0">
                <a:solidFill>
                  <a:srgbClr val="000000"/>
                </a:solidFill>
                <a:ea typeface="Microsoft YaHei" pitchFamily="2"/>
                <a:cs typeface="Lucida Sans" pitchFamily="2"/>
              </a:rPr>
              <a:t>– ta grupa rozumie język polski, tylko go nie słyszy</a:t>
            </a:r>
          </a:p>
          <a:p>
            <a:pPr marL="304815" indent="-304815">
              <a:spcAft>
                <a:spcPts val="800"/>
              </a:spcAft>
              <a:buFont typeface="Arial" panose="020B0604020202020204" pitchFamily="34" charset="0"/>
              <a:buChar char="•"/>
            </a:pPr>
            <a:r>
              <a:rPr lang="pl-PL" b="1" dirty="0">
                <a:solidFill>
                  <a:srgbClr val="000000"/>
                </a:solidFill>
                <a:ea typeface="Microsoft YaHei" pitchFamily="2"/>
                <a:cs typeface="Lucida Sans" pitchFamily="2"/>
              </a:rPr>
              <a:t>Rozwiązania</a:t>
            </a:r>
            <a:r>
              <a:rPr lang="pl-PL" dirty="0">
                <a:solidFill>
                  <a:srgbClr val="000000"/>
                </a:solidFill>
                <a:ea typeface="Microsoft YaHei" pitchFamily="2"/>
                <a:cs typeface="Lucida Sans" pitchFamily="2"/>
              </a:rPr>
              <a:t>: wspomaganie słyszenia, komunikacja pisemna, rozmowa </a:t>
            </a:r>
            <a:br>
              <a:rPr lang="pl-PL" dirty="0">
                <a:solidFill>
                  <a:srgbClr val="000000"/>
                </a:solidFill>
                <a:ea typeface="Microsoft YaHei" pitchFamily="2"/>
                <a:cs typeface="Lucida Sans" pitchFamily="2"/>
              </a:rPr>
            </a:br>
            <a:r>
              <a:rPr lang="pl-PL" dirty="0">
                <a:solidFill>
                  <a:srgbClr val="000000"/>
                </a:solidFill>
                <a:ea typeface="Microsoft YaHei" pitchFamily="2"/>
                <a:cs typeface="Lucida Sans" pitchFamily="2"/>
              </a:rPr>
              <a:t>w cichych miejscach, napisy (w materiałach multimedialnych, „na żywo”)</a:t>
            </a:r>
            <a:endParaRPr lang="pl-PL" b="1" dirty="0"/>
          </a:p>
          <a:p>
            <a:endParaRPr lang="pl-PL" dirty="0"/>
          </a:p>
        </p:txBody>
      </p:sp>
    </p:spTree>
    <p:extLst>
      <p:ext uri="{BB962C8B-B14F-4D97-AF65-F5344CB8AC3E}">
        <p14:creationId xmlns:p14="http://schemas.microsoft.com/office/powerpoint/2010/main" val="29149195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FFEB80-46A3-5125-8567-4A48B0018494}"/>
              </a:ext>
            </a:extLst>
          </p:cNvPr>
          <p:cNvSpPr>
            <a:spLocks noGrp="1"/>
          </p:cNvSpPr>
          <p:nvPr>
            <p:ph type="title"/>
          </p:nvPr>
        </p:nvSpPr>
        <p:spPr>
          <a:xfrm>
            <a:off x="838200" y="18255"/>
            <a:ext cx="10515600" cy="1325563"/>
          </a:xfrm>
        </p:spPr>
        <p:txBody>
          <a:bodyPr/>
          <a:lstStyle/>
          <a:p>
            <a:r>
              <a:rPr lang="pl-PL" dirty="0"/>
              <a:t>Technologie kompensujące</a:t>
            </a:r>
          </a:p>
        </p:txBody>
      </p:sp>
      <p:sp>
        <p:nvSpPr>
          <p:cNvPr id="3" name="Symbol zastępczy tekstu 2">
            <a:extLst>
              <a:ext uri="{FF2B5EF4-FFF2-40B4-BE49-F238E27FC236}">
                <a16:creationId xmlns:a16="http://schemas.microsoft.com/office/drawing/2014/main" id="{BB12A64D-647D-44A3-4A8C-8ABC8AB82629}"/>
              </a:ext>
            </a:extLst>
          </p:cNvPr>
          <p:cNvSpPr>
            <a:spLocks noGrp="1"/>
          </p:cNvSpPr>
          <p:nvPr>
            <p:ph idx="1"/>
          </p:nvPr>
        </p:nvSpPr>
        <p:spPr/>
        <p:txBody>
          <a:bodyPr>
            <a:normAutofit/>
          </a:bodyPr>
          <a:lstStyle/>
          <a:p>
            <a:pPr marL="304815" indent="-304815">
              <a:buFont typeface="Arial" panose="020B0604020202020204" pitchFamily="34" charset="0"/>
              <a:buChar char="•"/>
            </a:pPr>
            <a:r>
              <a:rPr lang="pl-PL" sz="2333" dirty="0"/>
              <a:t>aparaty słuchowe</a:t>
            </a:r>
          </a:p>
          <a:p>
            <a:pPr marL="304815" indent="-304815">
              <a:buFont typeface="Arial" panose="020B0604020202020204" pitchFamily="34" charset="0"/>
              <a:buChar char="•"/>
            </a:pPr>
            <a:r>
              <a:rPr lang="pl-PL" sz="2333" dirty="0"/>
              <a:t>implanty ślimakowe </a:t>
            </a:r>
            <a:endParaRPr lang="pl-PL" dirty="0"/>
          </a:p>
          <a:p>
            <a:pPr marL="0" indent="0">
              <a:buNone/>
            </a:pPr>
            <a:endParaRPr lang="pl-PL" dirty="0"/>
          </a:p>
          <a:p>
            <a:r>
              <a:rPr lang="pl-PL" sz="2333" b="1" dirty="0"/>
              <a:t>Ważne</a:t>
            </a:r>
            <a:r>
              <a:rPr lang="pl-PL" sz="2333" dirty="0"/>
              <a:t>: należy pamiętać, że decyzja o korzystaniu z technologii wspierających jest zawsze osobista, należy do danej osoby i nie powinniśmy wpływać na jej wybór, np. namawiając na zastosowanie jakiegoś rozwiązania dla naszej wygody w komunikacji.</a:t>
            </a:r>
            <a:br>
              <a:rPr lang="pl-PL" dirty="0"/>
            </a:br>
            <a:endParaRPr lang="pl-PL" dirty="0"/>
          </a:p>
        </p:txBody>
      </p:sp>
    </p:spTree>
    <p:extLst>
      <p:ext uri="{BB962C8B-B14F-4D97-AF65-F5344CB8AC3E}">
        <p14:creationId xmlns:p14="http://schemas.microsoft.com/office/powerpoint/2010/main" val="3289860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B18E3A-E0B2-4414-A2BB-43CDCA011A84}"/>
              </a:ext>
            </a:extLst>
          </p:cNvPr>
          <p:cNvSpPr>
            <a:spLocks noGrp="1"/>
          </p:cNvSpPr>
          <p:nvPr>
            <p:ph type="title"/>
          </p:nvPr>
        </p:nvSpPr>
        <p:spPr/>
        <p:txBody>
          <a:bodyPr/>
          <a:lstStyle/>
          <a:p>
            <a:r>
              <a:rPr lang="pl-PL" dirty="0"/>
              <a:t>Projektowanie uniwersalne</a:t>
            </a:r>
          </a:p>
        </p:txBody>
      </p:sp>
      <p:sp>
        <p:nvSpPr>
          <p:cNvPr id="3" name="Symbol zastępczy zawartości 2">
            <a:extLst>
              <a:ext uri="{FF2B5EF4-FFF2-40B4-BE49-F238E27FC236}">
                <a16:creationId xmlns:a16="http://schemas.microsoft.com/office/drawing/2014/main" id="{BC05FE11-810B-41D1-808B-92BDC6ADEB2E}"/>
              </a:ext>
            </a:extLst>
          </p:cNvPr>
          <p:cNvSpPr>
            <a:spLocks noGrp="1"/>
          </p:cNvSpPr>
          <p:nvPr>
            <p:ph idx="1"/>
          </p:nvPr>
        </p:nvSpPr>
        <p:spPr/>
        <p:txBody>
          <a:bodyPr>
            <a:normAutofit lnSpcReduction="10000"/>
          </a:bodyPr>
          <a:lstStyle/>
          <a:p>
            <a:pPr>
              <a:spcBef>
                <a:spcPts val="1200"/>
              </a:spcBef>
            </a:pPr>
            <a:r>
              <a:rPr lang="pl-PL" b="1" dirty="0">
                <a:ea typeface="Open Sans" panose="020B0606030504020204" pitchFamily="34" charset="0"/>
                <a:cs typeface="Open Sans" panose="020B0606030504020204" pitchFamily="34" charset="0"/>
              </a:rPr>
              <a:t>Projektowanie uniwersalne art. 2. Konwencji o prawach osób  niepełnosprawnościami:</a:t>
            </a:r>
          </a:p>
          <a:p>
            <a:pPr>
              <a:spcAft>
                <a:spcPts val="1200"/>
              </a:spcAft>
            </a:pPr>
            <a:r>
              <a:rPr lang="pl-PL" dirty="0">
                <a:ea typeface="Open Sans" panose="020B0606030504020204" pitchFamily="34" charset="0"/>
                <a:cs typeface="Open Sans" panose="020B0606030504020204" pitchFamily="34" charset="0"/>
              </a:rPr>
              <a:t>„Poprzez projektowanie uniwersalne należy rozumieć projektowanie produktów, środowiska, programów i usług w taki sposób, by były </a:t>
            </a:r>
            <a:r>
              <a:rPr lang="pl-PL" b="1" dirty="0">
                <a:ea typeface="Open Sans" panose="020B0606030504020204" pitchFamily="34" charset="0"/>
                <a:cs typeface="Open Sans" panose="020B0606030504020204" pitchFamily="34" charset="0"/>
              </a:rPr>
              <a:t>użyteczne dla wszystkich </a:t>
            </a:r>
            <a:r>
              <a:rPr lang="pl-PL" dirty="0">
                <a:ea typeface="Open Sans" panose="020B0606030504020204" pitchFamily="34" charset="0"/>
                <a:cs typeface="Open Sans" panose="020B0606030504020204" pitchFamily="34" charset="0"/>
              </a:rPr>
              <a:t>w możliwie największym stopniu, bez potrzeby adaptacji lub specjalistycznego projektowania”.</a:t>
            </a:r>
          </a:p>
          <a:p>
            <a:pPr>
              <a:spcAft>
                <a:spcPts val="1200"/>
              </a:spcAft>
            </a:pPr>
            <a:endParaRPr lang="pl-PL" dirty="0">
              <a:ea typeface="Open Sans" panose="020B0606030504020204" pitchFamily="34" charset="0"/>
              <a:cs typeface="Open Sans" panose="020B0606030504020204" pitchFamily="34" charset="0"/>
            </a:endParaRPr>
          </a:p>
          <a:p>
            <a:pPr>
              <a:spcAft>
                <a:spcPts val="1200"/>
              </a:spcAft>
            </a:pPr>
            <a:r>
              <a:rPr lang="pl-PL" dirty="0"/>
              <a:t>A zatem każdy i każda z nas jest użytkownikiem / użytkowniczką dostępności</a:t>
            </a:r>
          </a:p>
        </p:txBody>
      </p:sp>
    </p:spTree>
    <p:extLst>
      <p:ext uri="{BB962C8B-B14F-4D97-AF65-F5344CB8AC3E}">
        <p14:creationId xmlns:p14="http://schemas.microsoft.com/office/powerpoint/2010/main" val="12570653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B916D2-AE86-12ED-2803-73A7E3175788}"/>
              </a:ext>
            </a:extLst>
          </p:cNvPr>
          <p:cNvSpPr>
            <a:spLocks noGrp="1"/>
          </p:cNvSpPr>
          <p:nvPr>
            <p:ph type="title"/>
          </p:nvPr>
        </p:nvSpPr>
        <p:spPr/>
        <p:txBody>
          <a:bodyPr/>
          <a:lstStyle/>
          <a:p>
            <a:r>
              <a:rPr lang="pl-PL" sz="3200" b="1" dirty="0"/>
              <a:t>Technologie wspierające (pętle, systemy FM)</a:t>
            </a:r>
          </a:p>
        </p:txBody>
      </p:sp>
      <p:pic>
        <p:nvPicPr>
          <p:cNvPr id="5" name="Picture 6" descr="schemat działania pętli indukcyjnej">
            <a:extLst>
              <a:ext uri="{FF2B5EF4-FFF2-40B4-BE49-F238E27FC236}">
                <a16:creationId xmlns:a16="http://schemas.microsoft.com/office/drawing/2014/main" id="{405439CB-6781-9EF5-7212-36949BFCD7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70" b="15905"/>
          <a:stretch/>
        </p:blipFill>
        <p:spPr bwMode="auto">
          <a:xfrm>
            <a:off x="660400" y="1498600"/>
            <a:ext cx="5143649" cy="34681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Obraz 5" descr="schemat działania systemu FM">
            <a:extLst>
              <a:ext uri="{FF2B5EF4-FFF2-40B4-BE49-F238E27FC236}">
                <a16:creationId xmlns:a16="http://schemas.microsoft.com/office/drawing/2014/main" id="{D7717F5F-20D9-D59E-9E19-4F9E9C5E9F07}"/>
              </a:ext>
            </a:extLst>
          </p:cNvPr>
          <p:cNvPicPr>
            <a:picLocks noChangeAspect="1"/>
          </p:cNvPicPr>
          <p:nvPr/>
        </p:nvPicPr>
        <p:blipFill>
          <a:blip r:embed="rId4"/>
          <a:stretch>
            <a:fillRect/>
          </a:stretch>
        </p:blipFill>
        <p:spPr>
          <a:xfrm>
            <a:off x="6462081" y="2004435"/>
            <a:ext cx="4917119" cy="2435431"/>
          </a:xfrm>
          <a:prstGeom prst="rect">
            <a:avLst/>
          </a:prstGeom>
          <a:ln>
            <a:noFill/>
          </a:ln>
        </p:spPr>
      </p:pic>
      <p:pic>
        <p:nvPicPr>
          <p:cNvPr id="4" name="Obraz 3" descr="symbol pętli indukcyjnej">
            <a:extLst>
              <a:ext uri="{FF2B5EF4-FFF2-40B4-BE49-F238E27FC236}">
                <a16:creationId xmlns:a16="http://schemas.microsoft.com/office/drawing/2014/main" id="{AEEF9257-53F2-C9D6-212E-BA68D9A37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4301" y="4771517"/>
            <a:ext cx="1476883" cy="1476883"/>
          </a:xfrm>
          <a:prstGeom prst="rect">
            <a:avLst/>
          </a:prstGeom>
        </p:spPr>
      </p:pic>
    </p:spTree>
    <p:extLst>
      <p:ext uri="{BB962C8B-B14F-4D97-AF65-F5344CB8AC3E}">
        <p14:creationId xmlns:p14="http://schemas.microsoft.com/office/powerpoint/2010/main" val="18535123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EF8076-1BB0-2C8C-C2A6-109EE68B533B}"/>
              </a:ext>
            </a:extLst>
          </p:cNvPr>
          <p:cNvSpPr>
            <a:spLocks noGrp="1"/>
          </p:cNvSpPr>
          <p:nvPr>
            <p:ph type="title"/>
          </p:nvPr>
        </p:nvSpPr>
        <p:spPr/>
        <p:txBody>
          <a:bodyPr/>
          <a:lstStyle/>
          <a:p>
            <a:r>
              <a:rPr lang="pl-PL" dirty="0"/>
              <a:t>Rozwiązania – osoby Głuche</a:t>
            </a:r>
          </a:p>
        </p:txBody>
      </p:sp>
      <p:sp>
        <p:nvSpPr>
          <p:cNvPr id="3" name="Symbol zastępczy tekstu 2">
            <a:extLst>
              <a:ext uri="{FF2B5EF4-FFF2-40B4-BE49-F238E27FC236}">
                <a16:creationId xmlns:a16="http://schemas.microsoft.com/office/drawing/2014/main" id="{72E6BD6C-592E-CE9A-9369-44B044FD611C}"/>
              </a:ext>
            </a:extLst>
          </p:cNvPr>
          <p:cNvSpPr>
            <a:spLocks noGrp="1"/>
          </p:cNvSpPr>
          <p:nvPr>
            <p:ph idx="1"/>
          </p:nvPr>
        </p:nvSpPr>
        <p:spPr/>
        <p:txBody>
          <a:bodyPr/>
          <a:lstStyle/>
          <a:p>
            <a:pPr marL="0" indent="0">
              <a:spcAft>
                <a:spcPts val="800"/>
              </a:spcAft>
              <a:buNone/>
            </a:pPr>
            <a:r>
              <a:rPr lang="pl-PL" b="1" dirty="0"/>
              <a:t>Użytkownicy/</a:t>
            </a:r>
            <a:r>
              <a:rPr lang="pl-PL" b="1" dirty="0" err="1"/>
              <a:t>czki</a:t>
            </a:r>
            <a:r>
              <a:rPr lang="pl-PL" b="1" dirty="0"/>
              <a:t> języka migowego</a:t>
            </a:r>
            <a:endParaRPr lang="en-US" dirty="0"/>
          </a:p>
          <a:p>
            <a:pPr marL="304815" indent="-304815">
              <a:spcAft>
                <a:spcPts val="800"/>
              </a:spcAft>
              <a:buFont typeface="Arial" panose="020B0604020202020204" pitchFamily="34" charset="0"/>
              <a:buChar char="•"/>
            </a:pPr>
            <a:r>
              <a:rPr lang="pl-PL" dirty="0">
                <a:solidFill>
                  <a:srgbClr val="000000"/>
                </a:solidFill>
                <a:ea typeface="Microsoft YaHei" pitchFamily="2"/>
                <a:cs typeface="Lucida Sans" pitchFamily="2"/>
              </a:rPr>
              <a:t>Osoby, które straciły słuch, zanim zaczęły mówić</a:t>
            </a:r>
          </a:p>
          <a:p>
            <a:pPr marL="304815" indent="-304815">
              <a:spcAft>
                <a:spcPts val="800"/>
              </a:spcAft>
              <a:buFont typeface="Arial" panose="020B0604020202020204" pitchFamily="34" charset="0"/>
              <a:buChar char="•"/>
            </a:pPr>
            <a:r>
              <a:rPr lang="pl-PL" b="1" dirty="0">
                <a:solidFill>
                  <a:srgbClr val="000000"/>
                </a:solidFill>
                <a:ea typeface="Microsoft YaHei" pitchFamily="2"/>
                <a:cs typeface="Lucida Sans" pitchFamily="2"/>
              </a:rPr>
              <a:t>Bariera językowa </a:t>
            </a:r>
            <a:r>
              <a:rPr lang="pl-PL" dirty="0">
                <a:solidFill>
                  <a:srgbClr val="000000"/>
                </a:solidFill>
                <a:ea typeface="Microsoft YaHei" pitchFamily="2"/>
                <a:cs typeface="Lucida Sans" pitchFamily="2"/>
              </a:rPr>
              <a:t>–  język polski jest dla nich językiem obcym (brak dwujęzycznej edukacji!)</a:t>
            </a:r>
          </a:p>
          <a:p>
            <a:pPr marL="304815" indent="-304815">
              <a:spcAft>
                <a:spcPts val="800"/>
              </a:spcAft>
              <a:buFont typeface="Arial" panose="020B0604020202020204" pitchFamily="34" charset="0"/>
              <a:buChar char="•"/>
            </a:pPr>
            <a:r>
              <a:rPr lang="pl-PL" b="1" dirty="0">
                <a:solidFill>
                  <a:srgbClr val="000000"/>
                </a:solidFill>
                <a:ea typeface="Microsoft YaHei" pitchFamily="2"/>
                <a:cs typeface="Lucida Sans" pitchFamily="2"/>
              </a:rPr>
              <a:t>Rozwiązania</a:t>
            </a:r>
            <a:r>
              <a:rPr lang="pl-PL" dirty="0">
                <a:solidFill>
                  <a:srgbClr val="000000"/>
                </a:solidFill>
                <a:ea typeface="Microsoft YaHei" pitchFamily="2"/>
                <a:cs typeface="Lucida Sans" pitchFamily="2"/>
              </a:rPr>
              <a:t>: </a:t>
            </a:r>
            <a:r>
              <a:rPr lang="pl-PL" u="sng" dirty="0">
                <a:solidFill>
                  <a:srgbClr val="000000"/>
                </a:solidFill>
                <a:ea typeface="Microsoft YaHei" pitchFamily="2"/>
                <a:cs typeface="Lucida Sans" pitchFamily="2"/>
              </a:rPr>
              <a:t>tłumaczenie</a:t>
            </a:r>
            <a:r>
              <a:rPr lang="pl-PL" dirty="0">
                <a:solidFill>
                  <a:srgbClr val="000000"/>
                </a:solidFill>
                <a:ea typeface="Microsoft YaHei" pitchFamily="2"/>
                <a:cs typeface="Lucida Sans" pitchFamily="2"/>
              </a:rPr>
              <a:t> na polski język migowy, </a:t>
            </a:r>
            <a:r>
              <a:rPr lang="pl-PL" u="sng" dirty="0">
                <a:solidFill>
                  <a:srgbClr val="000000"/>
                </a:solidFill>
                <a:ea typeface="Microsoft YaHei" pitchFamily="2"/>
                <a:cs typeface="Lucida Sans" pitchFamily="2"/>
              </a:rPr>
              <a:t>język prosty </a:t>
            </a:r>
            <a:r>
              <a:rPr lang="pl-PL" dirty="0">
                <a:solidFill>
                  <a:srgbClr val="000000"/>
                </a:solidFill>
                <a:ea typeface="Microsoft YaHei" pitchFamily="2"/>
                <a:cs typeface="Lucida Sans" pitchFamily="2"/>
              </a:rPr>
              <a:t>w piśmie, napisy (nie jako alternatywa dla tłumaczenia na PJM)</a:t>
            </a:r>
          </a:p>
          <a:p>
            <a:endParaRPr lang="pl-PL" dirty="0"/>
          </a:p>
        </p:txBody>
      </p:sp>
    </p:spTree>
    <p:extLst>
      <p:ext uri="{BB962C8B-B14F-4D97-AF65-F5344CB8AC3E}">
        <p14:creationId xmlns:p14="http://schemas.microsoft.com/office/powerpoint/2010/main" val="38560700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41C1306-B8F9-0C47-D2F3-1C3C070D55C7}"/>
              </a:ext>
            </a:extLst>
          </p:cNvPr>
          <p:cNvSpPr>
            <a:spLocks noGrp="1"/>
          </p:cNvSpPr>
          <p:nvPr>
            <p:ph type="title"/>
          </p:nvPr>
        </p:nvSpPr>
        <p:spPr/>
        <p:txBody>
          <a:bodyPr/>
          <a:lstStyle/>
          <a:p>
            <a:r>
              <a:rPr lang="pl-PL" dirty="0"/>
              <a:t>Wniosek:</a:t>
            </a:r>
          </a:p>
        </p:txBody>
      </p:sp>
      <p:sp>
        <p:nvSpPr>
          <p:cNvPr id="3" name="Symbol zastępczy zawartości 2">
            <a:extLst>
              <a:ext uri="{FF2B5EF4-FFF2-40B4-BE49-F238E27FC236}">
                <a16:creationId xmlns:a16="http://schemas.microsoft.com/office/drawing/2014/main" id="{9A714866-2732-F3C5-F13B-91BB4D5E76CB}"/>
              </a:ext>
            </a:extLst>
          </p:cNvPr>
          <p:cNvSpPr>
            <a:spLocks noGrp="1"/>
          </p:cNvSpPr>
          <p:nvPr>
            <p:ph idx="1"/>
          </p:nvPr>
        </p:nvSpPr>
        <p:spPr/>
        <p:txBody>
          <a:bodyPr/>
          <a:lstStyle/>
          <a:p>
            <a:r>
              <a:rPr lang="pl-PL" dirty="0"/>
              <a:t>W prostych, nieoficjalnych sytuacjach w komunikacji z osobą Głuchą możemy wspierać się pantomimą, gestami, itp. </a:t>
            </a:r>
          </a:p>
          <a:p>
            <a:pPr lvl="1"/>
            <a:r>
              <a:rPr lang="pl-PL" dirty="0"/>
              <a:t>jak z każdą osobą obcojęzyczną</a:t>
            </a:r>
          </a:p>
          <a:p>
            <a:r>
              <a:rPr lang="pl-PL" dirty="0"/>
              <a:t>W trudnych, skomplikowanych, oficjalnych sytuacjach (np. podpisywanie umów, zapoznawanie z regulaminem) niezbędna jest obecność profesjonalnego tłumacza / tłumaczki PJM</a:t>
            </a:r>
          </a:p>
          <a:p>
            <a:pPr lvl="1"/>
            <a:r>
              <a:rPr lang="pl-PL" dirty="0"/>
              <a:t>zapewnia to komfort i poczucie bezpieczeństwa, zrozumienia obu stronom konwersacji</a:t>
            </a:r>
          </a:p>
          <a:p>
            <a:endParaRPr lang="pl-PL" dirty="0"/>
          </a:p>
        </p:txBody>
      </p:sp>
    </p:spTree>
    <p:extLst>
      <p:ext uri="{BB962C8B-B14F-4D97-AF65-F5344CB8AC3E}">
        <p14:creationId xmlns:p14="http://schemas.microsoft.com/office/powerpoint/2010/main" val="40251196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A7BF02-CDD8-4DE7-BD6B-D616BC191658}"/>
              </a:ext>
            </a:extLst>
          </p:cNvPr>
          <p:cNvSpPr>
            <a:spLocks noGrp="1"/>
          </p:cNvSpPr>
          <p:nvPr>
            <p:ph type="title"/>
          </p:nvPr>
        </p:nvSpPr>
        <p:spPr/>
        <p:txBody>
          <a:bodyPr>
            <a:normAutofit/>
          </a:bodyPr>
          <a:lstStyle/>
          <a:p>
            <a:r>
              <a:rPr lang="pl-PL" sz="3600" dirty="0"/>
              <a:t>Technologie wspierające (</a:t>
            </a:r>
            <a:r>
              <a:rPr lang="pl-PL" sz="3600" dirty="0" err="1"/>
              <a:t>wideotłumacz</a:t>
            </a:r>
            <a:r>
              <a:rPr lang="pl-PL" sz="3600" dirty="0"/>
              <a:t>)</a:t>
            </a:r>
          </a:p>
        </p:txBody>
      </p:sp>
      <p:pic>
        <p:nvPicPr>
          <p:cNvPr id="4" name="Obraz 3" descr="symbol obsługi w języku migowym">
            <a:extLst>
              <a:ext uri="{FF2B5EF4-FFF2-40B4-BE49-F238E27FC236}">
                <a16:creationId xmlns:a16="http://schemas.microsoft.com/office/drawing/2014/main" id="{ACC5A3F9-7C0C-44DB-B7C1-48663AD65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275" y="338522"/>
            <a:ext cx="1957634" cy="1957634"/>
          </a:xfrm>
          <a:prstGeom prst="rect">
            <a:avLst/>
          </a:prstGeom>
        </p:spPr>
      </p:pic>
      <p:pic>
        <p:nvPicPr>
          <p:cNvPr id="9" name="Obraz 8" descr="schemat działania systemu tłumacza online">
            <a:extLst>
              <a:ext uri="{FF2B5EF4-FFF2-40B4-BE49-F238E27FC236}">
                <a16:creationId xmlns:a16="http://schemas.microsoft.com/office/drawing/2014/main" id="{3AE1FEB2-FB77-411A-8C95-FC7C795254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487"/>
          <a:stretch/>
        </p:blipFill>
        <p:spPr>
          <a:xfrm>
            <a:off x="718313" y="1447236"/>
            <a:ext cx="8515607" cy="4932817"/>
          </a:xfrm>
          <a:prstGeom prst="rect">
            <a:avLst/>
          </a:prstGeom>
          <a:ln w="9525">
            <a:noFill/>
          </a:ln>
        </p:spPr>
      </p:pic>
    </p:spTree>
    <p:extLst>
      <p:ext uri="{BB962C8B-B14F-4D97-AF65-F5344CB8AC3E}">
        <p14:creationId xmlns:p14="http://schemas.microsoft.com/office/powerpoint/2010/main" val="35718969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8DAA20-DC60-B779-7120-CAEB9716628C}"/>
              </a:ext>
            </a:extLst>
          </p:cNvPr>
          <p:cNvSpPr>
            <a:spLocks noGrp="1"/>
          </p:cNvSpPr>
          <p:nvPr>
            <p:ph type="title"/>
          </p:nvPr>
        </p:nvSpPr>
        <p:spPr/>
        <p:txBody>
          <a:bodyPr/>
          <a:lstStyle/>
          <a:p>
            <a:r>
              <a:rPr lang="pl-PL" dirty="0"/>
              <a:t>A jeśli nie ma tłumacza PJM?</a:t>
            </a:r>
          </a:p>
        </p:txBody>
      </p:sp>
      <p:sp>
        <p:nvSpPr>
          <p:cNvPr id="3" name="Symbol zastępczy zawartości 2">
            <a:extLst>
              <a:ext uri="{FF2B5EF4-FFF2-40B4-BE49-F238E27FC236}">
                <a16:creationId xmlns:a16="http://schemas.microsoft.com/office/drawing/2014/main" id="{0B711F4B-F95F-D5DF-3518-5B1D4D1F0A70}"/>
              </a:ext>
            </a:extLst>
          </p:cNvPr>
          <p:cNvSpPr>
            <a:spLocks noGrp="1"/>
          </p:cNvSpPr>
          <p:nvPr>
            <p:ph idx="1"/>
          </p:nvPr>
        </p:nvSpPr>
        <p:spPr>
          <a:xfrm>
            <a:off x="838200" y="1825624"/>
            <a:ext cx="10515600" cy="4667251"/>
          </a:xfrm>
        </p:spPr>
        <p:txBody>
          <a:bodyPr>
            <a:normAutofit/>
          </a:bodyPr>
          <a:lstStyle/>
          <a:p>
            <a:r>
              <a:rPr lang="pl-PL" b="1" dirty="0"/>
              <a:t>Język prosty </a:t>
            </a:r>
            <a:r>
              <a:rPr lang="pl-PL" dirty="0"/>
              <a:t>jest użyteczny dla wszystkich odbiorców:</a:t>
            </a:r>
          </a:p>
          <a:p>
            <a:pPr lvl="1"/>
            <a:r>
              <a:rPr lang="pl-PL" dirty="0"/>
              <a:t>osób obcojęzycznych (w tym osoby Głuche)</a:t>
            </a:r>
          </a:p>
          <a:p>
            <a:pPr lvl="1"/>
            <a:r>
              <a:rPr lang="pl-PL" dirty="0"/>
              <a:t>bez specjalistycznego wykształcenia w danym kierunku</a:t>
            </a:r>
          </a:p>
          <a:p>
            <a:pPr lvl="1"/>
            <a:r>
              <a:rPr lang="pl-PL" dirty="0"/>
              <a:t>z trudnościami w utrzymaniu koncentracji</a:t>
            </a:r>
          </a:p>
          <a:p>
            <a:pPr lvl="1"/>
            <a:r>
              <a:rPr lang="pl-PL" dirty="0"/>
              <a:t>osób, które potrzebują informacji (bez wnikliwego studiowania)</a:t>
            </a:r>
          </a:p>
          <a:p>
            <a:pPr lvl="1"/>
            <a:r>
              <a:rPr lang="pl-PL" dirty="0"/>
              <a:t>… (czyli każdy/a?)</a:t>
            </a:r>
          </a:p>
          <a:p>
            <a:endParaRPr lang="pl-PL" dirty="0"/>
          </a:p>
        </p:txBody>
      </p:sp>
    </p:spTree>
    <p:extLst>
      <p:ext uri="{BB962C8B-B14F-4D97-AF65-F5344CB8AC3E}">
        <p14:creationId xmlns:p14="http://schemas.microsoft.com/office/powerpoint/2010/main" val="20863889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A2B3AC74-5F89-12DC-4D23-50486433A549}"/>
              </a:ext>
            </a:extLst>
          </p:cNvPr>
          <p:cNvSpPr>
            <a:spLocks noGrp="1"/>
          </p:cNvSpPr>
          <p:nvPr>
            <p:ph type="title"/>
          </p:nvPr>
        </p:nvSpPr>
        <p:spPr/>
        <p:txBody>
          <a:bodyPr/>
          <a:lstStyle/>
          <a:p>
            <a:r>
              <a:rPr lang="pl-PL" dirty="0"/>
              <a:t>Zasady języka prostego</a:t>
            </a:r>
          </a:p>
        </p:txBody>
      </p:sp>
      <p:sp>
        <p:nvSpPr>
          <p:cNvPr id="5" name="Symbol zastępczy tekstu 4">
            <a:extLst>
              <a:ext uri="{FF2B5EF4-FFF2-40B4-BE49-F238E27FC236}">
                <a16:creationId xmlns:a16="http://schemas.microsoft.com/office/drawing/2014/main" id="{F1BD524A-733A-D3F8-4602-F69C1757F064}"/>
              </a:ext>
            </a:extLst>
          </p:cNvPr>
          <p:cNvSpPr>
            <a:spLocks noGrp="1"/>
          </p:cNvSpPr>
          <p:nvPr>
            <p:ph type="body" idx="1"/>
          </p:nvPr>
        </p:nvSpPr>
        <p:spPr>
          <a:xfrm>
            <a:off x="839788" y="1681163"/>
            <a:ext cx="10512424" cy="823912"/>
          </a:xfrm>
        </p:spPr>
        <p:txBody>
          <a:bodyPr/>
          <a:lstStyle/>
          <a:p>
            <a:r>
              <a:rPr lang="pl-PL" sz="2400" dirty="0">
                <a:solidFill>
                  <a:schemeClr val="tx1"/>
                </a:solidFill>
              </a:rPr>
              <a:t>W</a:t>
            </a:r>
            <a:r>
              <a:rPr lang="pl-PL" sz="2400" i="0" baseline="0" dirty="0">
                <a:solidFill>
                  <a:schemeClr val="tx1"/>
                </a:solidFill>
              </a:rPr>
              <a:t>szystkie informacje z oryginalnej wersji są zachowane</a:t>
            </a:r>
            <a:endParaRPr lang="en-US" sz="2400" dirty="0">
              <a:solidFill>
                <a:schemeClr val="tx1"/>
              </a:solidFill>
            </a:endParaRPr>
          </a:p>
        </p:txBody>
      </p:sp>
      <p:sp>
        <p:nvSpPr>
          <p:cNvPr id="6" name="Symbol zastępczy zawartości 5">
            <a:extLst>
              <a:ext uri="{FF2B5EF4-FFF2-40B4-BE49-F238E27FC236}">
                <a16:creationId xmlns:a16="http://schemas.microsoft.com/office/drawing/2014/main" id="{B5E22602-BDCB-8D1E-76FE-4A7FCC814627}"/>
              </a:ext>
            </a:extLst>
          </p:cNvPr>
          <p:cNvSpPr>
            <a:spLocks noGrp="1"/>
          </p:cNvSpPr>
          <p:nvPr>
            <p:ph sz="half" idx="2"/>
          </p:nvPr>
        </p:nvSpPr>
        <p:spPr>
          <a:xfrm>
            <a:off x="839788" y="2956635"/>
            <a:ext cx="5157787" cy="2687812"/>
          </a:xfrm>
        </p:spPr>
        <p:txBody>
          <a:bodyPr/>
          <a:lstStyle/>
          <a:p>
            <a:pPr marL="0" indent="0">
              <a:buNone/>
            </a:pPr>
            <a:r>
              <a:rPr lang="pl-PL" sz="2400" dirty="0">
                <a:solidFill>
                  <a:schemeClr val="tx1"/>
                </a:solidFill>
              </a:rPr>
              <a:t>Zmiany dotyczą: </a:t>
            </a:r>
          </a:p>
          <a:p>
            <a:r>
              <a:rPr lang="pl-PL" sz="2400" dirty="0">
                <a:solidFill>
                  <a:schemeClr val="tx1"/>
                </a:solidFill>
              </a:rPr>
              <a:t>struktury tekstu, </a:t>
            </a:r>
          </a:p>
          <a:p>
            <a:r>
              <a:rPr lang="pl-PL" sz="2400" dirty="0">
                <a:solidFill>
                  <a:schemeClr val="tx1"/>
                </a:solidFill>
              </a:rPr>
              <a:t>frazowania i gramatyki, </a:t>
            </a:r>
          </a:p>
          <a:p>
            <a:r>
              <a:rPr lang="pl-PL" sz="2400" dirty="0">
                <a:solidFill>
                  <a:schemeClr val="tx1"/>
                </a:solidFill>
              </a:rPr>
              <a:t>relacji interpersonalnych</a:t>
            </a:r>
          </a:p>
        </p:txBody>
      </p:sp>
      <p:sp>
        <p:nvSpPr>
          <p:cNvPr id="8" name="Symbol zastępczy zawartości 7">
            <a:extLst>
              <a:ext uri="{FF2B5EF4-FFF2-40B4-BE49-F238E27FC236}">
                <a16:creationId xmlns:a16="http://schemas.microsoft.com/office/drawing/2014/main" id="{57DDF906-18F0-8CD7-9E2D-22AA26F0F148}"/>
              </a:ext>
            </a:extLst>
          </p:cNvPr>
          <p:cNvSpPr>
            <a:spLocks noGrp="1"/>
          </p:cNvSpPr>
          <p:nvPr>
            <p:ph sz="quarter" idx="4"/>
          </p:nvPr>
        </p:nvSpPr>
        <p:spPr>
          <a:xfrm>
            <a:off x="6172200" y="2956635"/>
            <a:ext cx="5183188" cy="3082923"/>
          </a:xfrm>
        </p:spPr>
        <p:txBody>
          <a:bodyPr/>
          <a:lstStyle/>
          <a:p>
            <a:pPr marL="0" indent="0">
              <a:buNone/>
            </a:pPr>
            <a:r>
              <a:rPr lang="pl-PL" dirty="0"/>
              <a:t>Informację można szybciej:</a:t>
            </a:r>
          </a:p>
          <a:p>
            <a:pPr lvl="1"/>
            <a:r>
              <a:rPr lang="pl-PL" dirty="0"/>
              <a:t>Znaleźć	</a:t>
            </a:r>
          </a:p>
          <a:p>
            <a:pPr lvl="1"/>
            <a:r>
              <a:rPr lang="pl-PL" dirty="0"/>
              <a:t>Zrozumieć</a:t>
            </a:r>
          </a:p>
          <a:p>
            <a:pPr lvl="1"/>
            <a:r>
              <a:rPr lang="pl-PL" dirty="0"/>
              <a:t>Zapamiętać</a:t>
            </a:r>
          </a:p>
          <a:p>
            <a:pPr lvl="1"/>
            <a:r>
              <a:rPr lang="pl-PL" dirty="0"/>
              <a:t>Zastosować </a:t>
            </a:r>
          </a:p>
        </p:txBody>
      </p:sp>
    </p:spTree>
    <p:extLst>
      <p:ext uri="{BB962C8B-B14F-4D97-AF65-F5344CB8AC3E}">
        <p14:creationId xmlns:p14="http://schemas.microsoft.com/office/powerpoint/2010/main" val="30260385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0C0F5C-AD1B-BDC2-3FC5-DB6A7AB96251}"/>
              </a:ext>
            </a:extLst>
          </p:cNvPr>
          <p:cNvSpPr>
            <a:spLocks noGrp="1"/>
          </p:cNvSpPr>
          <p:nvPr>
            <p:ph type="title"/>
          </p:nvPr>
        </p:nvSpPr>
        <p:spPr/>
        <p:txBody>
          <a:bodyPr/>
          <a:lstStyle/>
          <a:p>
            <a:r>
              <a:rPr lang="pl-PL" dirty="0"/>
              <a:t>Język prosty – dla osób Głuchych (1)</a:t>
            </a:r>
          </a:p>
        </p:txBody>
      </p:sp>
      <p:sp>
        <p:nvSpPr>
          <p:cNvPr id="3" name="Symbol zastępczy zawartości 2">
            <a:extLst>
              <a:ext uri="{FF2B5EF4-FFF2-40B4-BE49-F238E27FC236}">
                <a16:creationId xmlns:a16="http://schemas.microsoft.com/office/drawing/2014/main" id="{E7695FE9-A67D-403C-CE24-91B75E21DE5B}"/>
              </a:ext>
            </a:extLst>
          </p:cNvPr>
          <p:cNvSpPr>
            <a:spLocks noGrp="1"/>
          </p:cNvSpPr>
          <p:nvPr>
            <p:ph idx="1"/>
          </p:nvPr>
        </p:nvSpPr>
        <p:spPr/>
        <p:txBody>
          <a:bodyPr>
            <a:normAutofit/>
          </a:bodyPr>
          <a:lstStyle/>
          <a:p>
            <a:r>
              <a:rPr lang="pl-PL" dirty="0"/>
              <a:t>Dla Głuchych język polski jest językiem obcym (PJM – pierwszy)</a:t>
            </a:r>
          </a:p>
          <a:p>
            <a:r>
              <a:rPr lang="pl-PL" dirty="0"/>
              <a:t>W polskich szkołach Głuche dzieci są uczone języka polskiego jako ojczystego (co nie prowadzi do jego znajomości)</a:t>
            </a:r>
          </a:p>
          <a:p>
            <a:pPr lvl="1"/>
            <a:r>
              <a:rPr lang="pl-PL" dirty="0"/>
              <a:t>brakuje dwujęzycznego modelu nauczania</a:t>
            </a:r>
          </a:p>
          <a:p>
            <a:pPr lvl="1"/>
            <a:r>
              <a:rPr lang="pl-PL" dirty="0"/>
              <a:t>wiele osób Głuchych posługuje się językiem polskim na poziomie komunikatywnym (A2)</a:t>
            </a:r>
          </a:p>
          <a:p>
            <a:pPr lvl="1"/>
            <a:r>
              <a:rPr lang="pl-PL" dirty="0"/>
              <a:t>Język polski powinien być nauczany jako obcy (metody glottodydaktyczne)</a:t>
            </a:r>
          </a:p>
          <a:p>
            <a:pPr lvl="1"/>
            <a:endParaRPr lang="pl-PL" dirty="0"/>
          </a:p>
          <a:p>
            <a:endParaRPr lang="pl-PL" dirty="0"/>
          </a:p>
        </p:txBody>
      </p:sp>
    </p:spTree>
    <p:extLst>
      <p:ext uri="{BB962C8B-B14F-4D97-AF65-F5344CB8AC3E}">
        <p14:creationId xmlns:p14="http://schemas.microsoft.com/office/powerpoint/2010/main" val="9391890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9155C0-21EC-7974-E6EB-17A8EE2FB1BE}"/>
              </a:ext>
            </a:extLst>
          </p:cNvPr>
          <p:cNvSpPr>
            <a:spLocks noGrp="1"/>
          </p:cNvSpPr>
          <p:nvPr>
            <p:ph type="title"/>
          </p:nvPr>
        </p:nvSpPr>
        <p:spPr/>
        <p:txBody>
          <a:bodyPr/>
          <a:lstStyle/>
          <a:p>
            <a:r>
              <a:rPr lang="pl-PL" dirty="0"/>
              <a:t>Język prosty – dla osób Głuchych (2)</a:t>
            </a:r>
          </a:p>
        </p:txBody>
      </p:sp>
      <p:sp>
        <p:nvSpPr>
          <p:cNvPr id="3" name="Symbol zastępczy zawartości 2">
            <a:extLst>
              <a:ext uri="{FF2B5EF4-FFF2-40B4-BE49-F238E27FC236}">
                <a16:creationId xmlns:a16="http://schemas.microsoft.com/office/drawing/2014/main" id="{311B3F4B-D113-F0D9-C5CB-69B4899AC180}"/>
              </a:ext>
            </a:extLst>
          </p:cNvPr>
          <p:cNvSpPr>
            <a:spLocks noGrp="1"/>
          </p:cNvSpPr>
          <p:nvPr>
            <p:ph idx="1"/>
          </p:nvPr>
        </p:nvSpPr>
        <p:spPr/>
        <p:txBody>
          <a:bodyPr>
            <a:normAutofit/>
          </a:bodyPr>
          <a:lstStyle/>
          <a:p>
            <a:r>
              <a:rPr lang="pl-PL" dirty="0"/>
              <a:t>Osoby Głuche pisząc w języku polskim, często popełniają błędy takie jak osoby obcojęzyczne uczące się języka polskiego, np.:</a:t>
            </a:r>
          </a:p>
          <a:p>
            <a:pPr lvl="1"/>
            <a:r>
              <a:rPr lang="pl-PL" dirty="0"/>
              <a:t>stosowanie szyku zdaniowego PJM: </a:t>
            </a:r>
            <a:br>
              <a:rPr lang="pl-PL" dirty="0"/>
            </a:br>
            <a:r>
              <a:rPr lang="pl-PL" dirty="0"/>
              <a:t>„Internet oglądałem obraz samochody” </a:t>
            </a:r>
          </a:p>
          <a:p>
            <a:pPr lvl="1"/>
            <a:r>
              <a:rPr lang="pl-PL" dirty="0"/>
              <a:t>stosowanie pojedynczego przeczenia: Nic zrobiłam</a:t>
            </a:r>
          </a:p>
          <a:p>
            <a:pPr lvl="1"/>
            <a:r>
              <a:rPr lang="pl-PL" dirty="0"/>
              <a:t>błędne stosowanie odmiany: </a:t>
            </a:r>
            <a:br>
              <a:rPr lang="pl-PL" dirty="0"/>
            </a:br>
            <a:r>
              <a:rPr lang="pl-PL" dirty="0"/>
              <a:t>„Uczyłem się </a:t>
            </a:r>
            <a:r>
              <a:rPr lang="pl-PL" dirty="0" err="1"/>
              <a:t>językiego</a:t>
            </a:r>
            <a:r>
              <a:rPr lang="pl-PL" dirty="0"/>
              <a:t> polskiego; jem – </a:t>
            </a:r>
            <a:r>
              <a:rPr lang="pl-PL" dirty="0" err="1"/>
              <a:t>jedłem</a:t>
            </a:r>
            <a:r>
              <a:rPr lang="pl-PL" dirty="0"/>
              <a:t>”</a:t>
            </a:r>
          </a:p>
          <a:p>
            <a:endParaRPr lang="pl-PL" dirty="0"/>
          </a:p>
        </p:txBody>
      </p:sp>
    </p:spTree>
    <p:extLst>
      <p:ext uri="{BB962C8B-B14F-4D97-AF65-F5344CB8AC3E}">
        <p14:creationId xmlns:p14="http://schemas.microsoft.com/office/powerpoint/2010/main" val="22507009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9155C0-21EC-7974-E6EB-17A8EE2FB1BE}"/>
              </a:ext>
            </a:extLst>
          </p:cNvPr>
          <p:cNvSpPr>
            <a:spLocks noGrp="1"/>
          </p:cNvSpPr>
          <p:nvPr>
            <p:ph type="title"/>
          </p:nvPr>
        </p:nvSpPr>
        <p:spPr/>
        <p:txBody>
          <a:bodyPr/>
          <a:lstStyle/>
          <a:p>
            <a:r>
              <a:rPr lang="pl-PL" dirty="0"/>
              <a:t>Język prosty – dla osób Głuchych (3)</a:t>
            </a:r>
          </a:p>
        </p:txBody>
      </p:sp>
      <p:sp>
        <p:nvSpPr>
          <p:cNvPr id="3" name="Symbol zastępczy zawartości 2">
            <a:extLst>
              <a:ext uri="{FF2B5EF4-FFF2-40B4-BE49-F238E27FC236}">
                <a16:creationId xmlns:a16="http://schemas.microsoft.com/office/drawing/2014/main" id="{311B3F4B-D113-F0D9-C5CB-69B4899AC180}"/>
              </a:ext>
            </a:extLst>
          </p:cNvPr>
          <p:cNvSpPr>
            <a:spLocks noGrp="1"/>
          </p:cNvSpPr>
          <p:nvPr>
            <p:ph idx="1"/>
          </p:nvPr>
        </p:nvSpPr>
        <p:spPr>
          <a:xfrm>
            <a:off x="838200" y="1825625"/>
            <a:ext cx="10515600" cy="4667250"/>
          </a:xfrm>
        </p:spPr>
        <p:txBody>
          <a:bodyPr>
            <a:normAutofit/>
          </a:bodyPr>
          <a:lstStyle/>
          <a:p>
            <a:pPr marL="522900" lvl="1" indent="-342900"/>
            <a:r>
              <a:rPr lang="pl-PL" kern="1200" dirty="0">
                <a:latin typeface="+mn-lt"/>
                <a:ea typeface="+mn-ea"/>
                <a:cs typeface="+mn-cs"/>
              </a:rPr>
              <a:t>nieadekwatne użycie przyimków i zaimków: </a:t>
            </a:r>
            <a:br>
              <a:rPr lang="pl-PL" kern="1200" dirty="0">
                <a:latin typeface="+mn-lt"/>
                <a:ea typeface="+mn-ea"/>
                <a:cs typeface="+mn-cs"/>
              </a:rPr>
            </a:br>
            <a:r>
              <a:rPr lang="pl-PL" kern="1200" dirty="0">
                <a:latin typeface="+mn-lt"/>
                <a:ea typeface="+mn-ea"/>
                <a:cs typeface="+mn-cs"/>
              </a:rPr>
              <a:t>„Spakowałam z torbą”; „Śpię się” </a:t>
            </a:r>
          </a:p>
          <a:p>
            <a:pPr marL="522900" lvl="1" indent="-342900"/>
            <a:r>
              <a:rPr lang="pl-PL" kern="1200" dirty="0">
                <a:latin typeface="+mn-lt"/>
                <a:ea typeface="+mn-ea"/>
                <a:cs typeface="+mn-cs"/>
              </a:rPr>
              <a:t>mylenie wyrazów podobnych graficznie: </a:t>
            </a:r>
            <a:br>
              <a:rPr lang="pl-PL" kern="1200" dirty="0">
                <a:latin typeface="+mn-lt"/>
                <a:ea typeface="+mn-ea"/>
                <a:cs typeface="+mn-cs"/>
              </a:rPr>
            </a:br>
            <a:r>
              <a:rPr lang="pl-PL" kern="1200" dirty="0">
                <a:latin typeface="+mn-lt"/>
                <a:ea typeface="+mn-ea"/>
                <a:cs typeface="+mn-cs"/>
              </a:rPr>
              <a:t>„żeby – zęby”, „łzy – zły”, „ocean – ocena”</a:t>
            </a:r>
            <a:endParaRPr lang="pl-PL" b="1" kern="1200" dirty="0">
              <a:latin typeface="+mn-lt"/>
              <a:ea typeface="+mn-ea"/>
              <a:cs typeface="+mn-cs"/>
            </a:endParaRPr>
          </a:p>
          <a:p>
            <a:pPr marL="180000" lvl="1" indent="0">
              <a:spcBef>
                <a:spcPts val="3600"/>
              </a:spcBef>
              <a:buNone/>
            </a:pPr>
            <a:r>
              <a:rPr lang="pl-PL" b="1" kern="1200" dirty="0">
                <a:solidFill>
                  <a:srgbClr val="C00000"/>
                </a:solidFill>
                <a:latin typeface="+mn-lt"/>
                <a:ea typeface="+mn-ea"/>
                <a:cs typeface="+mn-cs"/>
              </a:rPr>
              <a:t>Ważne</a:t>
            </a:r>
            <a:r>
              <a:rPr lang="pl-PL" b="1" dirty="0">
                <a:solidFill>
                  <a:srgbClr val="C00000"/>
                </a:solidFill>
              </a:rPr>
              <a:t>! Poziom z</a:t>
            </a:r>
            <a:r>
              <a:rPr lang="pl-PL" b="1" kern="1200" dirty="0">
                <a:solidFill>
                  <a:srgbClr val="C00000"/>
                </a:solidFill>
                <a:latin typeface="+mn-lt"/>
                <a:ea typeface="+mn-ea"/>
                <a:cs typeface="+mn-cs"/>
              </a:rPr>
              <a:t>najomości języka polskiego NIE ŚWIADCZY </a:t>
            </a:r>
            <a:br>
              <a:rPr lang="pl-PL" b="1" kern="1200" dirty="0">
                <a:solidFill>
                  <a:srgbClr val="C00000"/>
                </a:solidFill>
                <a:latin typeface="+mn-lt"/>
                <a:ea typeface="+mn-ea"/>
                <a:cs typeface="+mn-cs"/>
              </a:rPr>
            </a:br>
            <a:r>
              <a:rPr lang="pl-PL" b="1" kern="1200" dirty="0">
                <a:solidFill>
                  <a:srgbClr val="C00000"/>
                </a:solidFill>
                <a:latin typeface="+mn-lt"/>
                <a:ea typeface="+mn-ea"/>
                <a:cs typeface="+mn-cs"/>
              </a:rPr>
              <a:t>o inteligencji osoby Głuchej! Świadczy to o błędach w edukacji!</a:t>
            </a:r>
            <a:endParaRPr lang="pl-PL" dirty="0">
              <a:solidFill>
                <a:srgbClr val="C00000"/>
              </a:solidFill>
            </a:endParaRPr>
          </a:p>
          <a:p>
            <a:endParaRPr lang="pl-PL" dirty="0"/>
          </a:p>
        </p:txBody>
      </p:sp>
    </p:spTree>
    <p:extLst>
      <p:ext uri="{BB962C8B-B14F-4D97-AF65-F5344CB8AC3E}">
        <p14:creationId xmlns:p14="http://schemas.microsoft.com/office/powerpoint/2010/main" val="7709594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397296-5908-4819-97B2-176342A59C13}"/>
              </a:ext>
            </a:extLst>
          </p:cNvPr>
          <p:cNvSpPr>
            <a:spLocks noGrp="1"/>
          </p:cNvSpPr>
          <p:nvPr>
            <p:ph type="title"/>
          </p:nvPr>
        </p:nvSpPr>
        <p:spPr/>
        <p:txBody>
          <a:bodyPr/>
          <a:lstStyle/>
          <a:p>
            <a:r>
              <a:rPr lang="pl-PL" dirty="0"/>
              <a:t>Przydatne narzędzia – </a:t>
            </a:r>
            <a:r>
              <a:rPr lang="pl-PL" dirty="0" err="1">
                <a:hlinkClick r:id="rId3"/>
              </a:rPr>
              <a:t>logios</a:t>
            </a:r>
            <a:r>
              <a:rPr lang="pl-PL" dirty="0"/>
              <a:t> i </a:t>
            </a:r>
            <a:r>
              <a:rPr lang="pl-PL" dirty="0" err="1">
                <a:hlinkClick r:id="rId4"/>
              </a:rPr>
              <a:t>jasnopis</a:t>
            </a:r>
            <a:endParaRPr lang="pl-PL" dirty="0"/>
          </a:p>
        </p:txBody>
      </p:sp>
      <p:pic>
        <p:nvPicPr>
          <p:cNvPr id="8" name="Obraz 7" descr="wyniki analizy tekstu Logiosem">
            <a:extLst>
              <a:ext uri="{FF2B5EF4-FFF2-40B4-BE49-F238E27FC236}">
                <a16:creationId xmlns:a16="http://schemas.microsoft.com/office/drawing/2014/main" id="{D0D08D3F-4590-42F7-94C6-BB5A06DB9BA0}"/>
              </a:ext>
            </a:extLst>
          </p:cNvPr>
          <p:cNvPicPr>
            <a:picLocks noChangeAspect="1"/>
          </p:cNvPicPr>
          <p:nvPr/>
        </p:nvPicPr>
        <p:blipFill>
          <a:blip r:embed="rId5"/>
          <a:srcRect l="59161"/>
          <a:stretch/>
        </p:blipFill>
        <p:spPr>
          <a:xfrm>
            <a:off x="838200" y="1888271"/>
            <a:ext cx="4881754" cy="3767462"/>
          </a:xfrm>
          <a:prstGeom prst="rect">
            <a:avLst/>
          </a:prstGeom>
          <a:ln w="19050">
            <a:solidFill>
              <a:schemeClr val="tx1"/>
            </a:solidFill>
          </a:ln>
        </p:spPr>
      </p:pic>
      <p:pic>
        <p:nvPicPr>
          <p:cNvPr id="9" name="Obraz 8" descr="wyniki analizy tekstu Jasnopisem">
            <a:extLst>
              <a:ext uri="{FF2B5EF4-FFF2-40B4-BE49-F238E27FC236}">
                <a16:creationId xmlns:a16="http://schemas.microsoft.com/office/drawing/2014/main" id="{65DFD494-BBE0-13F3-0CE3-2137675B21A4}"/>
              </a:ext>
            </a:extLst>
          </p:cNvPr>
          <p:cNvPicPr>
            <a:picLocks noChangeAspect="1"/>
          </p:cNvPicPr>
          <p:nvPr/>
        </p:nvPicPr>
        <p:blipFill>
          <a:blip r:embed="rId6"/>
          <a:srcRect r="68222"/>
          <a:stretch/>
        </p:blipFill>
        <p:spPr>
          <a:xfrm>
            <a:off x="6095999" y="1888271"/>
            <a:ext cx="5037227" cy="3767462"/>
          </a:xfrm>
          <a:prstGeom prst="rect">
            <a:avLst/>
          </a:prstGeom>
          <a:ln w="19050">
            <a:solidFill>
              <a:schemeClr val="tx1"/>
            </a:solidFill>
          </a:ln>
        </p:spPr>
      </p:pic>
    </p:spTree>
    <p:extLst>
      <p:ext uri="{BB962C8B-B14F-4D97-AF65-F5344CB8AC3E}">
        <p14:creationId xmlns:p14="http://schemas.microsoft.com/office/powerpoint/2010/main" val="4283301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EBF86A-459C-BE94-FA94-B1F007A717A3}"/>
              </a:ext>
            </a:extLst>
          </p:cNvPr>
          <p:cNvSpPr>
            <a:spLocks noGrp="1"/>
          </p:cNvSpPr>
          <p:nvPr>
            <p:ph type="title"/>
          </p:nvPr>
        </p:nvSpPr>
        <p:spPr/>
        <p:txBody>
          <a:bodyPr/>
          <a:lstStyle/>
          <a:p>
            <a:r>
              <a:rPr lang="pl-PL" dirty="0"/>
              <a:t>Zasady projektowania uniwersalnego</a:t>
            </a:r>
          </a:p>
        </p:txBody>
      </p:sp>
      <p:sp>
        <p:nvSpPr>
          <p:cNvPr id="3" name="Symbol zastępczy zawartości 2">
            <a:extLst>
              <a:ext uri="{FF2B5EF4-FFF2-40B4-BE49-F238E27FC236}">
                <a16:creationId xmlns:a16="http://schemas.microsoft.com/office/drawing/2014/main" id="{406D9C73-A287-5ED4-31D2-ECED89625551}"/>
              </a:ext>
            </a:extLst>
          </p:cNvPr>
          <p:cNvSpPr>
            <a:spLocks noGrp="1"/>
          </p:cNvSpPr>
          <p:nvPr>
            <p:ph sz="half" idx="1"/>
          </p:nvPr>
        </p:nvSpPr>
        <p:spPr/>
        <p:txBody>
          <a:bodyPr/>
          <a:lstStyle/>
          <a:p>
            <a:r>
              <a:rPr lang="pl-PL" dirty="0"/>
              <a:t>Identyczne zastosowanie</a:t>
            </a:r>
          </a:p>
          <a:p>
            <a:r>
              <a:rPr lang="pl-PL" dirty="0"/>
              <a:t>Elastyczność użycia</a:t>
            </a:r>
          </a:p>
          <a:p>
            <a:r>
              <a:rPr lang="pl-PL" dirty="0"/>
              <a:t>Prosta i intuicyjna obsługa</a:t>
            </a:r>
          </a:p>
          <a:p>
            <a:r>
              <a:rPr lang="pl-PL" dirty="0"/>
              <a:t>Zauważalna informacja</a:t>
            </a:r>
          </a:p>
          <a:p>
            <a:endParaRPr lang="pl-PL" dirty="0"/>
          </a:p>
        </p:txBody>
      </p:sp>
      <p:sp>
        <p:nvSpPr>
          <p:cNvPr id="4" name="Symbol zastępczy zawartości 3">
            <a:extLst>
              <a:ext uri="{FF2B5EF4-FFF2-40B4-BE49-F238E27FC236}">
                <a16:creationId xmlns:a16="http://schemas.microsoft.com/office/drawing/2014/main" id="{B53F53E5-4E73-3D8E-BED9-39A27431DB03}"/>
              </a:ext>
            </a:extLst>
          </p:cNvPr>
          <p:cNvSpPr>
            <a:spLocks noGrp="1"/>
          </p:cNvSpPr>
          <p:nvPr>
            <p:ph sz="half" idx="2"/>
          </p:nvPr>
        </p:nvSpPr>
        <p:spPr/>
        <p:txBody>
          <a:bodyPr/>
          <a:lstStyle/>
          <a:p>
            <a:r>
              <a:rPr lang="pl-PL" dirty="0"/>
              <a:t>Tolerancja dla błędów</a:t>
            </a:r>
          </a:p>
          <a:p>
            <a:r>
              <a:rPr lang="pl-PL" dirty="0"/>
              <a:t>Niski poziom wysiłku</a:t>
            </a:r>
          </a:p>
          <a:p>
            <a:r>
              <a:rPr lang="pl-PL" dirty="0"/>
              <a:t>Wymiary i przestrzeń dla podejścia i użycia</a:t>
            </a:r>
          </a:p>
          <a:p>
            <a:r>
              <a:rPr lang="pl-PL" dirty="0"/>
              <a:t>Percepcja równości</a:t>
            </a:r>
          </a:p>
          <a:p>
            <a:endParaRPr lang="pl-PL" dirty="0"/>
          </a:p>
        </p:txBody>
      </p:sp>
      <p:sp>
        <p:nvSpPr>
          <p:cNvPr id="5" name="Symbol zastępczy tekstu 2">
            <a:extLst>
              <a:ext uri="{FF2B5EF4-FFF2-40B4-BE49-F238E27FC236}">
                <a16:creationId xmlns:a16="http://schemas.microsoft.com/office/drawing/2014/main" id="{22FA1C12-69C9-0036-5861-E5F702797802}"/>
              </a:ext>
            </a:extLst>
          </p:cNvPr>
          <p:cNvSpPr txBox="1">
            <a:spLocks/>
          </p:cNvSpPr>
          <p:nvPr/>
        </p:nvSpPr>
        <p:spPr>
          <a:xfrm>
            <a:off x="838200" y="5146784"/>
            <a:ext cx="11023600" cy="660400"/>
          </a:xfrm>
          <a:prstGeom prst="rect">
            <a:avLst/>
          </a:prstGeom>
        </p:spPr>
        <p:txBody>
          <a:bodyPr vert="horz" lIns="60960" tIns="30480" rIns="60960" bIns="30480" rtlCol="0">
            <a:normAutofit/>
          </a:bodyPr>
          <a:lstStyle>
            <a:lvl1pPr marL="0" indent="0" algn="l" defTabSz="914400" rtl="0" eaLnBrk="1" latinLnBrk="0" hangingPunct="1">
              <a:lnSpc>
                <a:spcPct val="150000"/>
              </a:lnSpc>
              <a:spcBef>
                <a:spcPct val="20000"/>
              </a:spcBef>
              <a:buFont typeface="Arial" pitchFamily="34" charset="0"/>
              <a:buNone/>
              <a:defRPr lang="pl-PL" sz="3200" b="0" i="0" kern="1200" dirty="0" smtClean="0">
                <a:solidFill>
                  <a:schemeClr val="tx1"/>
                </a:solidFill>
                <a:latin typeface="Open Sans" panose="020B0606030504020204" pitchFamily="34" charset="0"/>
                <a:ea typeface="+mn-ea"/>
                <a:cs typeface="+mn-cs"/>
              </a:defRPr>
            </a:lvl1pPr>
            <a:lvl2pPr marL="342900" indent="-342900" algn="l" defTabSz="914400" rtl="0" eaLnBrk="1" latinLnBrk="0" hangingPunct="1">
              <a:lnSpc>
                <a:spcPct val="150000"/>
              </a:lnSpc>
              <a:spcBef>
                <a:spcPct val="20000"/>
              </a:spcBef>
              <a:buFont typeface="Arial" pitchFamily="34" charset="0"/>
              <a:buNone/>
              <a:defRPr lang="pl-PL" sz="1800" b="0" i="0" kern="0" dirty="0" smtClean="0">
                <a:solidFill>
                  <a:schemeClr val="tx1"/>
                </a:solidFill>
                <a:effectLst/>
                <a:latin typeface="Aptos" panose="020B0004020202020204" pitchFamily="34" charset="0"/>
                <a:ea typeface="Aptos" panose="020B0004020202020204" pitchFamily="34" charset="0"/>
                <a:cs typeface="Times New Roman" panose="02020603050405020304" pitchFamily="18" charset="0"/>
              </a:defRPr>
            </a:lvl2pPr>
            <a:lvl3pPr marL="1143000" indent="-228600" algn="l" defTabSz="914400" rtl="0" eaLnBrk="1" latinLnBrk="0" hangingPunct="1">
              <a:lnSpc>
                <a:spcPct val="150000"/>
              </a:lnSpc>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2400" dirty="0">
                <a:latin typeface="+mn-lt"/>
              </a:rPr>
              <a:t>Zasady te są wobec siebie równorzędne (nie ma hierarchii między nimi)</a:t>
            </a:r>
          </a:p>
        </p:txBody>
      </p:sp>
    </p:spTree>
    <p:extLst>
      <p:ext uri="{BB962C8B-B14F-4D97-AF65-F5344CB8AC3E}">
        <p14:creationId xmlns:p14="http://schemas.microsoft.com/office/powerpoint/2010/main" val="29965939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164AFD8D-E181-B2EB-0E0A-D1CA3CD2C8CB}"/>
              </a:ext>
            </a:extLst>
          </p:cNvPr>
          <p:cNvSpPr>
            <a:spLocks noGrp="1"/>
          </p:cNvSpPr>
          <p:nvPr>
            <p:ph type="title"/>
          </p:nvPr>
        </p:nvSpPr>
        <p:spPr/>
        <p:txBody>
          <a:bodyPr/>
          <a:lstStyle/>
          <a:p>
            <a:r>
              <a:rPr lang="pl-PL" dirty="0"/>
              <a:t>Napisy w materiałach multimedialnych</a:t>
            </a:r>
          </a:p>
        </p:txBody>
      </p:sp>
      <p:sp>
        <p:nvSpPr>
          <p:cNvPr id="5" name="Symbol zastępczy tekstu 4">
            <a:extLst>
              <a:ext uri="{FF2B5EF4-FFF2-40B4-BE49-F238E27FC236}">
                <a16:creationId xmlns:a16="http://schemas.microsoft.com/office/drawing/2014/main" id="{68FE876D-50E8-1AFA-EA8B-2FA0E1CA65B6}"/>
              </a:ext>
            </a:extLst>
          </p:cNvPr>
          <p:cNvSpPr>
            <a:spLocks noGrp="1"/>
          </p:cNvSpPr>
          <p:nvPr>
            <p:ph idx="1"/>
          </p:nvPr>
        </p:nvSpPr>
        <p:spPr/>
        <p:txBody>
          <a:bodyPr>
            <a:normAutofit/>
          </a:bodyPr>
          <a:lstStyle/>
          <a:p>
            <a:r>
              <a:rPr lang="pl-PL" sz="2667" b="1" dirty="0"/>
              <a:t>Rodzaje napisów:</a:t>
            </a:r>
            <a:endParaRPr lang="pl-PL" sz="2400" dirty="0"/>
          </a:p>
          <a:p>
            <a:r>
              <a:rPr lang="pl-PL" sz="2400" dirty="0"/>
              <a:t>» Dialogowe 		 » </a:t>
            </a:r>
            <a:r>
              <a:rPr lang="pl-PL" sz="2400" b="1" dirty="0"/>
              <a:t>Rozszerzone</a:t>
            </a:r>
            <a:r>
              <a:rPr lang="pl-PL" sz="2400" dirty="0"/>
              <a:t> </a:t>
            </a:r>
          </a:p>
          <a:p>
            <a:endParaRPr lang="pl-PL" sz="2400" dirty="0"/>
          </a:p>
          <a:p>
            <a:r>
              <a:rPr lang="pl-PL" sz="2400" dirty="0"/>
              <a:t>» Dosłowne 		 » </a:t>
            </a:r>
            <a:r>
              <a:rPr lang="pl-PL" sz="2400" b="1" dirty="0"/>
              <a:t>Standardowe</a:t>
            </a:r>
            <a:r>
              <a:rPr lang="pl-PL" sz="2400" dirty="0"/>
              <a:t> 		 » Uproszczone </a:t>
            </a:r>
          </a:p>
          <a:p>
            <a:endParaRPr lang="pl-PL" sz="2400" dirty="0"/>
          </a:p>
          <a:p>
            <a:r>
              <a:rPr lang="pl-PL" sz="2400" dirty="0"/>
              <a:t>» Otwarte 			 » </a:t>
            </a:r>
            <a:r>
              <a:rPr lang="pl-PL" sz="2400" b="1" dirty="0"/>
              <a:t>Zamknięte</a:t>
            </a:r>
            <a:r>
              <a:rPr lang="pl-PL" sz="2400" dirty="0"/>
              <a:t>	</a:t>
            </a:r>
          </a:p>
        </p:txBody>
      </p:sp>
    </p:spTree>
    <p:extLst>
      <p:ext uri="{BB962C8B-B14F-4D97-AF65-F5344CB8AC3E}">
        <p14:creationId xmlns:p14="http://schemas.microsoft.com/office/powerpoint/2010/main" val="8406439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9886F24-DD18-1794-2FEB-E1EECA5B1A6C}"/>
              </a:ext>
            </a:extLst>
          </p:cNvPr>
          <p:cNvSpPr>
            <a:spLocks noGrp="1"/>
          </p:cNvSpPr>
          <p:nvPr>
            <p:ph type="title"/>
          </p:nvPr>
        </p:nvSpPr>
        <p:spPr/>
        <p:txBody>
          <a:bodyPr>
            <a:normAutofit/>
          </a:bodyPr>
          <a:lstStyle/>
          <a:p>
            <a:r>
              <a:rPr lang="pl-PL" sz="3200" dirty="0"/>
              <a:t>Tłumaczenie PJM w materiałach multimedialnych</a:t>
            </a:r>
          </a:p>
        </p:txBody>
      </p:sp>
      <p:sp>
        <p:nvSpPr>
          <p:cNvPr id="3" name="Symbol zastępczy zawartości 2">
            <a:extLst>
              <a:ext uri="{FF2B5EF4-FFF2-40B4-BE49-F238E27FC236}">
                <a16:creationId xmlns:a16="http://schemas.microsoft.com/office/drawing/2014/main" id="{8C5001F0-EAB2-BE81-6DCE-8E6ACEA5354B}"/>
              </a:ext>
            </a:extLst>
          </p:cNvPr>
          <p:cNvSpPr>
            <a:spLocks noGrp="1"/>
          </p:cNvSpPr>
          <p:nvPr>
            <p:ph idx="1"/>
          </p:nvPr>
        </p:nvSpPr>
        <p:spPr/>
        <p:txBody>
          <a:bodyPr/>
          <a:lstStyle/>
          <a:p>
            <a:r>
              <a:rPr lang="pl-PL" sz="2400" dirty="0"/>
              <a:t>Kadrowanie tłumacza 1/8 (dla 16:9)</a:t>
            </a:r>
          </a:p>
          <a:p>
            <a:r>
              <a:rPr lang="pl-PL" sz="2400" b="1" dirty="0">
                <a:solidFill>
                  <a:srgbClr val="C00000"/>
                </a:solidFill>
              </a:rPr>
              <a:t>WAŻNE: Tłumaczenie nie jest alternatywą dla napisów!</a:t>
            </a:r>
          </a:p>
          <a:p>
            <a:r>
              <a:rPr lang="pl-PL" sz="2400" dirty="0"/>
              <a:t>Tłumaczenie na język migowy służy osobom Głuchym, które nie znają biegle języka polskiego</a:t>
            </a:r>
          </a:p>
          <a:p>
            <a:pPr marL="363774" lvl="1" indent="0"/>
            <a:endParaRPr lang="pl-PL" dirty="0"/>
          </a:p>
          <a:p>
            <a:endParaRPr lang="pl-PL" dirty="0"/>
          </a:p>
        </p:txBody>
      </p:sp>
      <p:pic>
        <p:nvPicPr>
          <p:cNvPr id="4" name="Obraz 3" descr="schemat przedstawiający poprawną wielkość tłumacza na ekranie">
            <a:extLst>
              <a:ext uri="{FF2B5EF4-FFF2-40B4-BE49-F238E27FC236}">
                <a16:creationId xmlns:a16="http://schemas.microsoft.com/office/drawing/2014/main" id="{4A0D21ED-ED5F-C472-889D-50B03E3C6889}"/>
              </a:ext>
            </a:extLst>
          </p:cNvPr>
          <p:cNvPicPr>
            <a:picLocks noChangeAspect="1"/>
          </p:cNvPicPr>
          <p:nvPr/>
        </p:nvPicPr>
        <p:blipFill rotWithShape="1">
          <a:blip r:embed="rId2"/>
          <a:srcRect l="11837" t="22226" r="10996" b="12774"/>
          <a:stretch/>
        </p:blipFill>
        <p:spPr>
          <a:xfrm>
            <a:off x="5625297" y="3549092"/>
            <a:ext cx="4780345" cy="2919295"/>
          </a:xfrm>
          <a:prstGeom prst="rect">
            <a:avLst/>
          </a:prstGeom>
        </p:spPr>
      </p:pic>
    </p:spTree>
    <p:extLst>
      <p:ext uri="{BB962C8B-B14F-4D97-AF65-F5344CB8AC3E}">
        <p14:creationId xmlns:p14="http://schemas.microsoft.com/office/powerpoint/2010/main" val="8840482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071CBA-1608-455E-AB26-AB03D81E5869}"/>
              </a:ext>
            </a:extLst>
          </p:cNvPr>
          <p:cNvSpPr>
            <a:spLocks noGrp="1"/>
          </p:cNvSpPr>
          <p:nvPr>
            <p:ph type="title"/>
          </p:nvPr>
        </p:nvSpPr>
        <p:spPr/>
        <p:txBody>
          <a:bodyPr/>
          <a:lstStyle/>
          <a:p>
            <a:r>
              <a:rPr lang="pl-PL" dirty="0"/>
              <a:t>Osoby g/Głuche i słabosłyszące – zasady komunikacji</a:t>
            </a:r>
          </a:p>
        </p:txBody>
      </p:sp>
      <p:sp>
        <p:nvSpPr>
          <p:cNvPr id="3" name="Symbol zastępczy zawartości 2">
            <a:extLst>
              <a:ext uri="{FF2B5EF4-FFF2-40B4-BE49-F238E27FC236}">
                <a16:creationId xmlns:a16="http://schemas.microsoft.com/office/drawing/2014/main" id="{13675AF3-E233-451E-B6E1-FE575952B592}"/>
              </a:ext>
            </a:extLst>
          </p:cNvPr>
          <p:cNvSpPr>
            <a:spLocks noGrp="1"/>
          </p:cNvSpPr>
          <p:nvPr>
            <p:ph idx="1"/>
          </p:nvPr>
        </p:nvSpPr>
        <p:spPr>
          <a:xfrm>
            <a:off x="838200" y="1825625"/>
            <a:ext cx="10515600" cy="4667250"/>
          </a:xfrm>
        </p:spPr>
        <p:txBody>
          <a:bodyPr>
            <a:normAutofit/>
          </a:bodyPr>
          <a:lstStyle/>
          <a:p>
            <a:pPr>
              <a:lnSpc>
                <a:spcPct val="140000"/>
              </a:lnSpc>
              <a:spcBef>
                <a:spcPts val="600"/>
              </a:spcBef>
            </a:pPr>
            <a:r>
              <a:rPr lang="pl-PL" dirty="0">
                <a:latin typeface="+mn-lt"/>
                <a:cs typeface="Calibri" panose="020F0502020204030204" pitchFamily="34" charset="0"/>
              </a:rPr>
              <a:t>Pamiętaj, żeby stać z twarzą zwróconą do rozmówcy, </a:t>
            </a:r>
          </a:p>
          <a:p>
            <a:pPr>
              <a:lnSpc>
                <a:spcPct val="140000"/>
              </a:lnSpc>
              <a:spcBef>
                <a:spcPts val="600"/>
              </a:spcBef>
            </a:pPr>
            <a:r>
              <a:rPr lang="pl-PL" dirty="0">
                <a:cs typeface="Calibri" panose="020F0502020204030204" pitchFamily="34" charset="0"/>
              </a:rPr>
              <a:t>Twarz widoczna – ułatwia postrzeganie mimiki, wspomaganie się odczytywanie z ruchu ust (osoby słabosłyszące)</a:t>
            </a:r>
          </a:p>
          <a:p>
            <a:pPr>
              <a:lnSpc>
                <a:spcPct val="140000"/>
              </a:lnSpc>
              <a:spcBef>
                <a:spcPts val="600"/>
              </a:spcBef>
            </a:pPr>
            <a:r>
              <a:rPr lang="pl-PL" altLang="pl-PL" dirty="0">
                <a:latin typeface="+mn-lt"/>
                <a:cs typeface="Calibri" panose="020F0502020204030204" pitchFamily="34" charset="0"/>
              </a:rPr>
              <a:t>Mów w naturalnym tempie (nie zwalniaj sztucznie mowy)</a:t>
            </a:r>
          </a:p>
          <a:p>
            <a:pPr>
              <a:lnSpc>
                <a:spcPct val="140000"/>
              </a:lnSpc>
              <a:spcBef>
                <a:spcPts val="600"/>
              </a:spcBef>
            </a:pPr>
            <a:r>
              <a:rPr lang="pl-PL" altLang="pl-PL" dirty="0">
                <a:latin typeface="+mn-lt"/>
                <a:cs typeface="Calibri" panose="020F0502020204030204" pitchFamily="34" charset="0"/>
              </a:rPr>
              <a:t>Mów z naturalną dykcją, artykulacją (przesadna utrudnia rozumienie)</a:t>
            </a:r>
          </a:p>
          <a:p>
            <a:pPr>
              <a:lnSpc>
                <a:spcPct val="140000"/>
              </a:lnSpc>
              <a:spcBef>
                <a:spcPts val="600"/>
              </a:spcBef>
            </a:pPr>
            <a:r>
              <a:rPr lang="pl-PL" altLang="pl-PL" dirty="0">
                <a:cs typeface="Calibri" panose="020F0502020204030204" pitchFamily="34" charset="0"/>
              </a:rPr>
              <a:t>N</a:t>
            </a:r>
            <a:r>
              <a:rPr lang="pl-PL" altLang="pl-PL" dirty="0">
                <a:latin typeface="+mn-lt"/>
                <a:cs typeface="Calibri" panose="020F0502020204030204" pitchFamily="34" charset="0"/>
              </a:rPr>
              <a:t>ie krzycz (nie pomaga, utrudnia komunikację</a:t>
            </a:r>
            <a:r>
              <a:rPr lang="pl-PL" altLang="pl-PL" dirty="0">
                <a:cs typeface="Calibri" panose="020F0502020204030204" pitchFamily="34" charset="0"/>
              </a:rPr>
              <a:t> i jest zwyczajnie </a:t>
            </a:r>
            <a:r>
              <a:rPr lang="pl-PL" altLang="pl-PL" dirty="0">
                <a:latin typeface="+mn-lt"/>
                <a:cs typeface="Calibri" panose="020F0502020204030204" pitchFamily="34" charset="0"/>
              </a:rPr>
              <a:t>krępujące)</a:t>
            </a:r>
            <a:endParaRPr lang="pl-PL" dirty="0">
              <a:latin typeface="+mn-lt"/>
              <a:cs typeface="Calibri" panose="020F0502020204030204" pitchFamily="34" charset="0"/>
            </a:endParaRPr>
          </a:p>
        </p:txBody>
      </p:sp>
    </p:spTree>
    <p:extLst>
      <p:ext uri="{BB962C8B-B14F-4D97-AF65-F5344CB8AC3E}">
        <p14:creationId xmlns:p14="http://schemas.microsoft.com/office/powerpoint/2010/main" val="6530798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FCB475-3DD5-27A7-2BDE-E0C005420BB8}"/>
              </a:ext>
            </a:extLst>
          </p:cNvPr>
          <p:cNvSpPr>
            <a:spLocks noGrp="1"/>
          </p:cNvSpPr>
          <p:nvPr>
            <p:ph type="title"/>
          </p:nvPr>
        </p:nvSpPr>
        <p:spPr/>
        <p:txBody>
          <a:bodyPr/>
          <a:lstStyle/>
          <a:p>
            <a:r>
              <a:rPr lang="pl-PL" dirty="0"/>
              <a:t>Komunikacja z osobami Głuchymi (1)</a:t>
            </a:r>
          </a:p>
        </p:txBody>
      </p:sp>
      <p:sp>
        <p:nvSpPr>
          <p:cNvPr id="3" name="Symbol zastępczy zawartości 2">
            <a:extLst>
              <a:ext uri="{FF2B5EF4-FFF2-40B4-BE49-F238E27FC236}">
                <a16:creationId xmlns:a16="http://schemas.microsoft.com/office/drawing/2014/main" id="{F23BF6C5-6232-4E66-48A3-19914F04D116}"/>
              </a:ext>
            </a:extLst>
          </p:cNvPr>
          <p:cNvSpPr>
            <a:spLocks noGrp="1"/>
          </p:cNvSpPr>
          <p:nvPr>
            <p:ph idx="1"/>
          </p:nvPr>
        </p:nvSpPr>
        <p:spPr/>
        <p:txBody>
          <a:bodyPr>
            <a:normAutofit/>
          </a:bodyPr>
          <a:lstStyle/>
          <a:p>
            <a:r>
              <a:rPr lang="pl-PL" dirty="0"/>
              <a:t>Podczas komunikacji przy pomocy tłumacza </a:t>
            </a:r>
            <a:r>
              <a:rPr lang="pl-PL" dirty="0" err="1"/>
              <a:t>PJM</a:t>
            </a:r>
            <a:r>
              <a:rPr lang="pl-PL" dirty="0"/>
              <a:t>, zwracaj się bezpośrednio do rozmówcy, nie do tłumacza</a:t>
            </a:r>
          </a:p>
          <a:p>
            <a:r>
              <a:rPr lang="pl-PL" dirty="0"/>
              <a:t>Pamiętaj o mówieniu /  pisaniu stosując zasady prostego języka</a:t>
            </a:r>
          </a:p>
          <a:p>
            <a:r>
              <a:rPr lang="pl-PL" dirty="0"/>
              <a:t>Jeśli Głuchy będzie pisał – pamiętaj, że może pisać w gramatyce PJM</a:t>
            </a:r>
          </a:p>
          <a:p>
            <a:r>
              <a:rPr lang="pl-PL" dirty="0"/>
              <a:t>Nie oczekuj, że osoba Głucha będzie odczytywała mowę z ust (stereotyp)</a:t>
            </a:r>
          </a:p>
          <a:p>
            <a:endParaRPr lang="pl-PL" b="1" dirty="0"/>
          </a:p>
          <a:p>
            <a:endParaRPr lang="pl-PL" dirty="0"/>
          </a:p>
        </p:txBody>
      </p:sp>
    </p:spTree>
    <p:extLst>
      <p:ext uri="{BB962C8B-B14F-4D97-AF65-F5344CB8AC3E}">
        <p14:creationId xmlns:p14="http://schemas.microsoft.com/office/powerpoint/2010/main" val="36070576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06ED-274A-877C-F396-83F9AD47AA2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6F1A09D-7D1D-8CD7-EF69-875D43D484EE}"/>
              </a:ext>
            </a:extLst>
          </p:cNvPr>
          <p:cNvSpPr>
            <a:spLocks noGrp="1"/>
          </p:cNvSpPr>
          <p:nvPr>
            <p:ph type="title"/>
          </p:nvPr>
        </p:nvSpPr>
        <p:spPr/>
        <p:txBody>
          <a:bodyPr/>
          <a:lstStyle/>
          <a:p>
            <a:r>
              <a:rPr lang="pl-PL" dirty="0"/>
              <a:t>Komunikacja z osobami Głuchymi (2)</a:t>
            </a:r>
          </a:p>
        </p:txBody>
      </p:sp>
      <p:sp>
        <p:nvSpPr>
          <p:cNvPr id="3" name="Symbol zastępczy zawartości 2">
            <a:extLst>
              <a:ext uri="{FF2B5EF4-FFF2-40B4-BE49-F238E27FC236}">
                <a16:creationId xmlns:a16="http://schemas.microsoft.com/office/drawing/2014/main" id="{CEBE6D00-4132-A42E-02CF-8D886071BE1A}"/>
              </a:ext>
            </a:extLst>
          </p:cNvPr>
          <p:cNvSpPr>
            <a:spLocks noGrp="1"/>
          </p:cNvSpPr>
          <p:nvPr>
            <p:ph idx="1"/>
          </p:nvPr>
        </p:nvSpPr>
        <p:spPr/>
        <p:txBody>
          <a:bodyPr>
            <a:normAutofit/>
          </a:bodyPr>
          <a:lstStyle/>
          <a:p>
            <a:r>
              <a:rPr lang="pl-PL" dirty="0"/>
              <a:t>Jeśli osoba Głucha będzie mówić, okaż rozmówcy szacunek i cierpliwość</a:t>
            </a:r>
          </a:p>
          <a:p>
            <a:r>
              <a:rPr lang="pl-PL" dirty="0"/>
              <a:t>Pamiętaj o </a:t>
            </a:r>
            <a:r>
              <a:rPr lang="pl-PL" b="1" dirty="0"/>
              <a:t>pułapce jednostronnej komunikacji </a:t>
            </a:r>
            <a:br>
              <a:rPr lang="pl-PL" b="1" dirty="0"/>
            </a:br>
            <a:r>
              <a:rPr lang="pl-PL" dirty="0"/>
              <a:t>(„mogę mówić, ale wciąż cię nie słyszę”)</a:t>
            </a:r>
          </a:p>
          <a:p>
            <a:r>
              <a:rPr lang="pl-PL" dirty="0"/>
              <a:t>Postaraj się skupić na mowie ciała rozmówcy i swojej</a:t>
            </a:r>
          </a:p>
          <a:p>
            <a:r>
              <a:rPr lang="pl-PL" dirty="0">
                <a:cs typeface="Calibri" panose="020F0502020204030204" pitchFamily="34" charset="0"/>
              </a:rPr>
              <a:t>Pokaż otwartość i zainteresowanie swoją postawą, mimiką </a:t>
            </a:r>
            <a:r>
              <a:rPr lang="pl-PL" dirty="0">
                <a:cs typeface="Calibri" panose="020F0502020204030204" pitchFamily="34" charset="0"/>
                <a:sym typeface="Wingdings" panose="05000000000000000000" pitchFamily="2" charset="2"/>
              </a:rPr>
              <a:t> </a:t>
            </a:r>
          </a:p>
          <a:p>
            <a:pPr marL="0" indent="0">
              <a:buNone/>
            </a:pPr>
            <a:endParaRPr lang="pl-PL" dirty="0"/>
          </a:p>
          <a:p>
            <a:endParaRPr lang="pl-PL" dirty="0">
              <a:cs typeface="Calibri" panose="020F0502020204030204" pitchFamily="34" charset="0"/>
            </a:endParaRPr>
          </a:p>
          <a:p>
            <a:endParaRPr lang="pl-PL" dirty="0"/>
          </a:p>
          <a:p>
            <a:endParaRPr lang="pl-PL" b="1" dirty="0"/>
          </a:p>
          <a:p>
            <a:endParaRPr lang="pl-PL" dirty="0"/>
          </a:p>
        </p:txBody>
      </p:sp>
    </p:spTree>
    <p:extLst>
      <p:ext uri="{BB962C8B-B14F-4D97-AF65-F5344CB8AC3E}">
        <p14:creationId xmlns:p14="http://schemas.microsoft.com/office/powerpoint/2010/main" val="1290406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9A0B7B-84E1-42B7-94FD-2CEAF6D05D15}"/>
              </a:ext>
            </a:extLst>
          </p:cNvPr>
          <p:cNvSpPr>
            <a:spLocks noGrp="1"/>
          </p:cNvSpPr>
          <p:nvPr>
            <p:ph type="title"/>
          </p:nvPr>
        </p:nvSpPr>
        <p:spPr/>
        <p:txBody>
          <a:bodyPr>
            <a:normAutofit/>
          </a:bodyPr>
          <a:lstStyle/>
          <a:p>
            <a:r>
              <a:rPr lang="pl-PL" dirty="0"/>
              <a:t>Komunikacja z osobami Głuchymi (3)</a:t>
            </a:r>
          </a:p>
        </p:txBody>
      </p:sp>
      <p:sp>
        <p:nvSpPr>
          <p:cNvPr id="3" name="Symbol zastępczy zawartości 2">
            <a:extLst>
              <a:ext uri="{FF2B5EF4-FFF2-40B4-BE49-F238E27FC236}">
                <a16:creationId xmlns:a16="http://schemas.microsoft.com/office/drawing/2014/main" id="{3423BCE0-0C1E-419A-B0AC-940EC48B2A3B}"/>
              </a:ext>
            </a:extLst>
          </p:cNvPr>
          <p:cNvSpPr>
            <a:spLocks noGrp="1"/>
          </p:cNvSpPr>
          <p:nvPr>
            <p:ph idx="1"/>
          </p:nvPr>
        </p:nvSpPr>
        <p:spPr/>
        <p:txBody>
          <a:bodyPr>
            <a:normAutofit/>
          </a:bodyPr>
          <a:lstStyle/>
          <a:p>
            <a:pPr>
              <a:lnSpc>
                <a:spcPct val="120000"/>
              </a:lnSpc>
              <a:spcBef>
                <a:spcPts val="600"/>
              </a:spcBef>
            </a:pPr>
            <a:r>
              <a:rPr lang="pl-PL" dirty="0">
                <a:latin typeface="+mn-lt"/>
                <a:cs typeface="Calibri" panose="020F0502020204030204" pitchFamily="34" charset="0"/>
              </a:rPr>
              <a:t>Jeśli rozmówca Cię nie rozumie, nie powtarzaj tego samego – ujmij treść w inny sposób (w zakresie </a:t>
            </a:r>
            <a:r>
              <a:rPr lang="pl-PL" dirty="0">
                <a:cs typeface="Calibri" panose="020F0502020204030204" pitchFamily="34" charset="0"/>
              </a:rPr>
              <a:t>gramatyki, </a:t>
            </a:r>
            <a:r>
              <a:rPr lang="pl-PL" dirty="0">
                <a:latin typeface="+mn-lt"/>
                <a:cs typeface="Calibri" panose="020F0502020204030204" pitchFamily="34" charset="0"/>
              </a:rPr>
              <a:t>słownictwa)</a:t>
            </a:r>
          </a:p>
          <a:p>
            <a:pPr>
              <a:lnSpc>
                <a:spcPct val="120000"/>
              </a:lnSpc>
              <a:spcBef>
                <a:spcPts val="600"/>
              </a:spcBef>
            </a:pPr>
            <a:r>
              <a:rPr lang="pl-PL" dirty="0">
                <a:latin typeface="+mn-lt"/>
                <a:cs typeface="Calibri" panose="020F0502020204030204" pitchFamily="34" charset="0"/>
              </a:rPr>
              <a:t>Podczas rozmowy, możesz pytać czy jesteś rozumiany; </a:t>
            </a:r>
            <a:r>
              <a:rPr lang="pl-PL" dirty="0">
                <a:cs typeface="Calibri" panose="020F0502020204030204" pitchFamily="34" charset="0"/>
              </a:rPr>
              <a:t>j</a:t>
            </a:r>
            <a:r>
              <a:rPr lang="pl-PL" dirty="0">
                <a:latin typeface="+mn-lt"/>
                <a:cs typeface="Calibri" panose="020F0502020204030204" pitchFamily="34" charset="0"/>
              </a:rPr>
              <a:t>eśli Ty nie rozumiesz, sygnalizuj, proś o powtórzenie</a:t>
            </a:r>
            <a:endParaRPr lang="pl-PL" dirty="0">
              <a:cs typeface="Calibri" panose="020F0502020204030204" pitchFamily="34" charset="0"/>
            </a:endParaRPr>
          </a:p>
          <a:p>
            <a:pPr>
              <a:lnSpc>
                <a:spcPct val="120000"/>
              </a:lnSpc>
              <a:spcBef>
                <a:spcPts val="600"/>
              </a:spcBef>
            </a:pPr>
            <a:r>
              <a:rPr lang="pl-PL" dirty="0">
                <a:latin typeface="+mn-lt"/>
                <a:cs typeface="Calibri" panose="020F0502020204030204" pitchFamily="34" charset="0"/>
              </a:rPr>
              <a:t>Traktuj osobę Głuchą, jak każdą inną osobę obcojęzyczną</a:t>
            </a:r>
          </a:p>
          <a:p>
            <a:endParaRPr lang="pl-PL" dirty="0"/>
          </a:p>
        </p:txBody>
      </p:sp>
    </p:spTree>
    <p:extLst>
      <p:ext uri="{BB962C8B-B14F-4D97-AF65-F5344CB8AC3E}">
        <p14:creationId xmlns:p14="http://schemas.microsoft.com/office/powerpoint/2010/main" val="15125049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639849-278F-47AA-A212-8772D2808FEB}"/>
              </a:ext>
            </a:extLst>
          </p:cNvPr>
          <p:cNvSpPr>
            <a:spLocks noGrp="1"/>
          </p:cNvSpPr>
          <p:nvPr>
            <p:ph type="title"/>
          </p:nvPr>
        </p:nvSpPr>
        <p:spPr/>
        <p:txBody>
          <a:bodyPr>
            <a:normAutofit/>
          </a:bodyPr>
          <a:lstStyle/>
          <a:p>
            <a:r>
              <a:rPr lang="pl-PL" dirty="0"/>
              <a:t>Savoir vivre w Kulturze Głuchych</a:t>
            </a:r>
          </a:p>
        </p:txBody>
      </p:sp>
      <p:sp>
        <p:nvSpPr>
          <p:cNvPr id="3" name="Symbol zastępczy zawartości 2">
            <a:extLst>
              <a:ext uri="{FF2B5EF4-FFF2-40B4-BE49-F238E27FC236}">
                <a16:creationId xmlns:a16="http://schemas.microsoft.com/office/drawing/2014/main" id="{DAECD89D-A55B-424E-8460-87C0697A5234}"/>
              </a:ext>
            </a:extLst>
          </p:cNvPr>
          <p:cNvSpPr>
            <a:spLocks noGrp="1"/>
          </p:cNvSpPr>
          <p:nvPr>
            <p:ph idx="1"/>
          </p:nvPr>
        </p:nvSpPr>
        <p:spPr/>
        <p:txBody>
          <a:bodyPr>
            <a:noAutofit/>
          </a:bodyPr>
          <a:lstStyle/>
          <a:p>
            <a:pPr marL="0" indent="0">
              <a:lnSpc>
                <a:spcPct val="140000"/>
              </a:lnSpc>
              <a:spcBef>
                <a:spcPts val="0"/>
              </a:spcBef>
              <a:buNone/>
            </a:pPr>
            <a:r>
              <a:rPr lang="pl-PL" b="1" dirty="0"/>
              <a:t>Rozpoczęcie rozmowy z osobą Głuchą:</a:t>
            </a:r>
            <a:endParaRPr lang="pl-PL" altLang="pl-PL" b="1" dirty="0">
              <a:latin typeface="+mn-lt"/>
              <a:cs typeface="Calibri" panose="020F0502020204030204" pitchFamily="34" charset="0"/>
            </a:endParaRPr>
          </a:p>
          <a:p>
            <a:pPr>
              <a:lnSpc>
                <a:spcPct val="140000"/>
              </a:lnSpc>
              <a:spcBef>
                <a:spcPts val="0"/>
              </a:spcBef>
            </a:pPr>
            <a:r>
              <a:rPr lang="pl-PL" altLang="pl-PL" dirty="0">
                <a:latin typeface="+mn-lt"/>
                <a:cs typeface="Calibri" panose="020F0502020204030204" pitchFamily="34" charset="0"/>
              </a:rPr>
              <a:t>wskazanie palcem</a:t>
            </a:r>
          </a:p>
          <a:p>
            <a:pPr>
              <a:lnSpc>
                <a:spcPct val="140000"/>
              </a:lnSpc>
              <a:spcBef>
                <a:spcPts val="0"/>
              </a:spcBef>
            </a:pPr>
            <a:r>
              <a:rPr lang="pl-PL" altLang="pl-PL" dirty="0">
                <a:latin typeface="+mn-lt"/>
                <a:cs typeface="Calibri" panose="020F0502020204030204" pitchFamily="34" charset="0"/>
              </a:rPr>
              <a:t>machanie ręką</a:t>
            </a:r>
          </a:p>
          <a:p>
            <a:pPr>
              <a:lnSpc>
                <a:spcPct val="140000"/>
              </a:lnSpc>
              <a:spcBef>
                <a:spcPts val="0"/>
              </a:spcBef>
            </a:pPr>
            <a:r>
              <a:rPr lang="pl-PL" altLang="pl-PL" dirty="0">
                <a:latin typeface="+mn-lt"/>
                <a:cs typeface="Calibri" panose="020F0502020204030204" pitchFamily="34" charset="0"/>
              </a:rPr>
              <a:t>lekkie klepnięcie w ramię </a:t>
            </a:r>
          </a:p>
          <a:p>
            <a:pPr>
              <a:lnSpc>
                <a:spcPct val="140000"/>
              </a:lnSpc>
              <a:spcBef>
                <a:spcPts val="0"/>
              </a:spcBef>
            </a:pPr>
            <a:r>
              <a:rPr lang="pl-PL" altLang="pl-PL" dirty="0">
                <a:latin typeface="+mn-lt"/>
                <a:cs typeface="Calibri" panose="020F0502020204030204" pitchFamily="34" charset="0"/>
              </a:rPr>
              <a:t>lekkie uderzenie otwartą dłonią w stół</a:t>
            </a:r>
          </a:p>
          <a:p>
            <a:pPr>
              <a:lnSpc>
                <a:spcPct val="140000"/>
              </a:lnSpc>
              <a:spcBef>
                <a:spcPts val="0"/>
              </a:spcBef>
            </a:pPr>
            <a:r>
              <a:rPr lang="pl-PL" altLang="pl-PL" dirty="0">
                <a:latin typeface="+mn-lt"/>
                <a:cs typeface="Calibri" panose="020F0502020204030204" pitchFamily="34" charset="0"/>
              </a:rPr>
              <a:t>tupanie</a:t>
            </a:r>
          </a:p>
          <a:p>
            <a:pPr>
              <a:lnSpc>
                <a:spcPct val="140000"/>
              </a:lnSpc>
              <a:spcBef>
                <a:spcPts val="0"/>
              </a:spcBef>
            </a:pPr>
            <a:r>
              <a:rPr lang="pl-PL" altLang="pl-PL" dirty="0">
                <a:latin typeface="+mn-lt"/>
                <a:cs typeface="Calibri" panose="020F0502020204030204" pitchFamily="34" charset="0"/>
              </a:rPr>
              <a:t>miganie światłem</a:t>
            </a:r>
          </a:p>
        </p:txBody>
      </p:sp>
    </p:spTree>
    <p:extLst>
      <p:ext uri="{BB962C8B-B14F-4D97-AF65-F5344CB8AC3E}">
        <p14:creationId xmlns:p14="http://schemas.microsoft.com/office/powerpoint/2010/main" val="5785380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639849-278F-47AA-A212-8772D2808FEB}"/>
              </a:ext>
            </a:extLst>
          </p:cNvPr>
          <p:cNvSpPr>
            <a:spLocks noGrp="1"/>
          </p:cNvSpPr>
          <p:nvPr>
            <p:ph type="title"/>
          </p:nvPr>
        </p:nvSpPr>
        <p:spPr/>
        <p:txBody>
          <a:bodyPr>
            <a:normAutofit/>
          </a:bodyPr>
          <a:lstStyle/>
          <a:p>
            <a:r>
              <a:rPr lang="pl-PL" dirty="0"/>
              <a:t>Savoir vivre w Kulturze Głuchych (2) </a:t>
            </a:r>
          </a:p>
        </p:txBody>
      </p:sp>
      <p:sp>
        <p:nvSpPr>
          <p:cNvPr id="6" name="Symbol zastępczy zawartości 5">
            <a:extLst>
              <a:ext uri="{FF2B5EF4-FFF2-40B4-BE49-F238E27FC236}">
                <a16:creationId xmlns:a16="http://schemas.microsoft.com/office/drawing/2014/main" id="{7D58D09C-6005-45B5-90C4-C24350F1F92C}"/>
              </a:ext>
            </a:extLst>
          </p:cNvPr>
          <p:cNvSpPr>
            <a:spLocks noGrp="1"/>
          </p:cNvSpPr>
          <p:nvPr>
            <p:ph idx="1"/>
          </p:nvPr>
        </p:nvSpPr>
        <p:spPr/>
        <p:txBody>
          <a:bodyPr>
            <a:normAutofit/>
          </a:bodyPr>
          <a:lstStyle/>
          <a:p>
            <a:pPr marL="0" indent="0">
              <a:buNone/>
            </a:pPr>
            <a:r>
              <a:rPr lang="pl-PL" b="1" dirty="0"/>
              <a:t>Podczas rozmowy:</a:t>
            </a:r>
          </a:p>
          <a:p>
            <a:r>
              <a:rPr lang="pl-PL" altLang="pl-PL" dirty="0">
                <a:latin typeface="+mn-lt"/>
                <a:cs typeface="Calibri" panose="020F0502020204030204" pitchFamily="34" charset="0"/>
              </a:rPr>
              <a:t>nie przechodź między dwoma migającymi osobami</a:t>
            </a:r>
          </a:p>
          <a:p>
            <a:r>
              <a:rPr lang="pl-PL" altLang="pl-PL" dirty="0">
                <a:latin typeface="+mn-lt"/>
                <a:cs typeface="Calibri" panose="020F0502020204030204" pitchFamily="34" charset="0"/>
              </a:rPr>
              <a:t>utrzymuj kontakt wzrokowy: nie wpatruj się w dłonie, nie błądź wzrokiem </a:t>
            </a:r>
          </a:p>
          <a:p>
            <a:r>
              <a:rPr lang="pl-PL" altLang="pl-PL" dirty="0">
                <a:latin typeface="+mn-lt"/>
                <a:cs typeface="Calibri" panose="020F0502020204030204" pitchFamily="34" charset="0"/>
              </a:rPr>
              <a:t>nie zajmuj się inną czynnością</a:t>
            </a:r>
          </a:p>
          <a:p>
            <a:r>
              <a:rPr lang="pl-PL" altLang="pl-PL" dirty="0">
                <a:cs typeface="Calibri" panose="020F0502020204030204" pitchFamily="34" charset="0"/>
              </a:rPr>
              <a:t>Głusi często używają zwrotu „Ty” zamiast „Pan/ Pani” – wynika to z kwestii językowych, nie braku szacunku </a:t>
            </a:r>
          </a:p>
          <a:p>
            <a:pPr marL="0" indent="0">
              <a:lnSpc>
                <a:spcPct val="140000"/>
              </a:lnSpc>
              <a:buNone/>
            </a:pPr>
            <a:endParaRPr lang="pl-PL" dirty="0"/>
          </a:p>
          <a:p>
            <a:endParaRPr lang="pl-PL" dirty="0"/>
          </a:p>
        </p:txBody>
      </p:sp>
    </p:spTree>
    <p:extLst>
      <p:ext uri="{BB962C8B-B14F-4D97-AF65-F5344CB8AC3E}">
        <p14:creationId xmlns:p14="http://schemas.microsoft.com/office/powerpoint/2010/main" val="2457945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639849-278F-47AA-A212-8772D2808FEB}"/>
              </a:ext>
            </a:extLst>
          </p:cNvPr>
          <p:cNvSpPr>
            <a:spLocks noGrp="1"/>
          </p:cNvSpPr>
          <p:nvPr>
            <p:ph type="title"/>
          </p:nvPr>
        </p:nvSpPr>
        <p:spPr/>
        <p:txBody>
          <a:bodyPr>
            <a:normAutofit/>
          </a:bodyPr>
          <a:lstStyle/>
          <a:p>
            <a:r>
              <a:rPr lang="pl-PL" sz="3200" dirty="0"/>
              <a:t>Słownik PJM</a:t>
            </a:r>
            <a:endParaRPr lang="pl-PL" sz="3600" dirty="0"/>
          </a:p>
        </p:txBody>
      </p:sp>
      <p:sp>
        <p:nvSpPr>
          <p:cNvPr id="3" name="Symbol zastępczy zawartości 2">
            <a:extLst>
              <a:ext uri="{FF2B5EF4-FFF2-40B4-BE49-F238E27FC236}">
                <a16:creationId xmlns:a16="http://schemas.microsoft.com/office/drawing/2014/main" id="{DAECD89D-A55B-424E-8460-87C0697A5234}"/>
              </a:ext>
            </a:extLst>
          </p:cNvPr>
          <p:cNvSpPr>
            <a:spLocks noGrp="1"/>
          </p:cNvSpPr>
          <p:nvPr>
            <p:ph idx="1"/>
          </p:nvPr>
        </p:nvSpPr>
        <p:spPr>
          <a:xfrm>
            <a:off x="838200" y="1825625"/>
            <a:ext cx="10515600" cy="3259559"/>
          </a:xfrm>
        </p:spPr>
        <p:txBody>
          <a:bodyPr>
            <a:noAutofit/>
          </a:bodyPr>
          <a:lstStyle/>
          <a:p>
            <a:r>
              <a:rPr lang="pl-PL" dirty="0"/>
              <a:t>warto nauczyć się kilku podstawowych znaków w języku migowym, </a:t>
            </a:r>
            <a:br>
              <a:rPr lang="pl-PL" dirty="0"/>
            </a:br>
            <a:r>
              <a:rPr lang="pl-PL" dirty="0"/>
              <a:t>np. proszę, dziękuję, przepraszam, dzień dobry i do widzenia</a:t>
            </a:r>
          </a:p>
          <a:p>
            <a:pPr marL="0" indent="0">
              <a:lnSpc>
                <a:spcPct val="140000"/>
              </a:lnSpc>
              <a:spcBef>
                <a:spcPts val="2400"/>
              </a:spcBef>
              <a:buNone/>
            </a:pPr>
            <a:r>
              <a:rPr lang="pl-PL" sz="2400" b="0" i="0" dirty="0" err="1">
                <a:effectLst/>
                <a:hlinkClick r:id="rId3"/>
              </a:rPr>
              <a:t>Spreadthesign</a:t>
            </a:r>
            <a:r>
              <a:rPr lang="pl-PL" sz="2400" b="0" i="0" dirty="0">
                <a:effectLst/>
              </a:rPr>
              <a:t> to międzynarodowy słownik online dla różnych języków migowych na świecie. </a:t>
            </a:r>
            <a:endParaRPr lang="pl-PL" sz="2400" dirty="0"/>
          </a:p>
          <a:p>
            <a:pPr marL="0" indent="0">
              <a:lnSpc>
                <a:spcPct val="140000"/>
              </a:lnSpc>
              <a:spcBef>
                <a:spcPts val="0"/>
              </a:spcBef>
              <a:buNone/>
            </a:pPr>
            <a:r>
              <a:rPr lang="pl-PL" sz="2400" dirty="0"/>
              <a:t>Aplikacja dostępna jest również na telefony komórkowe </a:t>
            </a:r>
          </a:p>
          <a:p>
            <a:endParaRPr lang="pl-PL" dirty="0">
              <a:cs typeface="Calibri" panose="020F0502020204030204" pitchFamily="34" charset="0"/>
            </a:endParaRPr>
          </a:p>
          <a:p>
            <a:pPr marL="0" indent="0">
              <a:lnSpc>
                <a:spcPct val="140000"/>
              </a:lnSpc>
              <a:spcBef>
                <a:spcPts val="0"/>
              </a:spcBef>
              <a:buNone/>
            </a:pPr>
            <a:endParaRPr lang="pl-PL" sz="2000" dirty="0"/>
          </a:p>
          <a:p>
            <a:pPr marL="0" indent="0">
              <a:lnSpc>
                <a:spcPct val="140000"/>
              </a:lnSpc>
              <a:spcBef>
                <a:spcPts val="0"/>
              </a:spcBef>
              <a:buNone/>
            </a:pPr>
            <a:endParaRPr lang="pl-PL" sz="2000" dirty="0"/>
          </a:p>
        </p:txBody>
      </p:sp>
      <p:pic>
        <p:nvPicPr>
          <p:cNvPr id="4" name="Picture 4" descr="logo internetowego słownika  języka migowego. Na żółtym tle napis   SpreadTheSign">
            <a:extLst>
              <a:ext uri="{FF2B5EF4-FFF2-40B4-BE49-F238E27FC236}">
                <a16:creationId xmlns:a16="http://schemas.microsoft.com/office/drawing/2014/main" id="{E6F2F088-794B-5AC2-0B19-68E252D60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9260" y="4372126"/>
            <a:ext cx="2429774" cy="1996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372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5D7F-4B5F-22B5-CED3-E48CE98F504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68E1FB5-B102-35F0-526E-A28BCD9FC228}"/>
              </a:ext>
            </a:extLst>
          </p:cNvPr>
          <p:cNvSpPr>
            <a:spLocks noGrp="1"/>
          </p:cNvSpPr>
          <p:nvPr>
            <p:ph type="title"/>
          </p:nvPr>
        </p:nvSpPr>
        <p:spPr/>
        <p:txBody>
          <a:bodyPr>
            <a:normAutofit/>
          </a:bodyPr>
          <a:lstStyle/>
          <a:p>
            <a:r>
              <a:rPr lang="pl-PL" dirty="0"/>
              <a:t>Osoby g/Głuche i słabosłyszące – inne rozwiązania</a:t>
            </a:r>
          </a:p>
        </p:txBody>
      </p:sp>
      <p:sp>
        <p:nvSpPr>
          <p:cNvPr id="3" name="Symbol zastępczy zawartości 2">
            <a:extLst>
              <a:ext uri="{FF2B5EF4-FFF2-40B4-BE49-F238E27FC236}">
                <a16:creationId xmlns:a16="http://schemas.microsoft.com/office/drawing/2014/main" id="{D2461170-9C63-E94A-5B08-A9D5C0EE887D}"/>
              </a:ext>
            </a:extLst>
          </p:cNvPr>
          <p:cNvSpPr>
            <a:spLocks noGrp="1"/>
          </p:cNvSpPr>
          <p:nvPr>
            <p:ph idx="1"/>
          </p:nvPr>
        </p:nvSpPr>
        <p:spPr/>
        <p:txBody>
          <a:bodyPr>
            <a:normAutofit/>
          </a:bodyPr>
          <a:lstStyle/>
          <a:p>
            <a:pPr marL="0" indent="0">
              <a:buNone/>
            </a:pPr>
            <a:r>
              <a:rPr lang="pl-PL" b="1" dirty="0"/>
              <a:t>Architektoniczne</a:t>
            </a:r>
          </a:p>
          <a:p>
            <a:r>
              <a:rPr lang="pl-PL" dirty="0"/>
              <a:t>odpowiednie oświetlenie</a:t>
            </a:r>
          </a:p>
          <a:p>
            <a:r>
              <a:rPr lang="pl-PL" dirty="0"/>
              <a:t>korzystna akustyka</a:t>
            </a:r>
          </a:p>
          <a:p>
            <a:r>
              <a:rPr lang="pl-PL" dirty="0"/>
              <a:t>sygnalizacja wizualna (np. światło ostrzegające o pożarze)</a:t>
            </a:r>
          </a:p>
          <a:p>
            <a:pPr marL="0" indent="0">
              <a:buNone/>
            </a:pPr>
            <a:r>
              <a:rPr lang="pl-PL" b="1" dirty="0"/>
              <a:t>Cyfrowe</a:t>
            </a:r>
          </a:p>
          <a:p>
            <a:r>
              <a:rPr lang="pl-PL" dirty="0"/>
              <a:t>napisy w filmach, transkrypcje dla podcastów</a:t>
            </a:r>
          </a:p>
          <a:p>
            <a:r>
              <a:rPr lang="pl-PL" dirty="0"/>
              <a:t>tłumaczenie PJM w filmach</a:t>
            </a:r>
          </a:p>
        </p:txBody>
      </p:sp>
    </p:spTree>
    <p:extLst>
      <p:ext uri="{BB962C8B-B14F-4D97-AF65-F5344CB8AC3E}">
        <p14:creationId xmlns:p14="http://schemas.microsoft.com/office/powerpoint/2010/main" val="1344614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B94CDE-C89E-FE94-C4FA-AF32F6F633C9}"/>
              </a:ext>
            </a:extLst>
          </p:cNvPr>
          <p:cNvSpPr>
            <a:spLocks noGrp="1"/>
          </p:cNvSpPr>
          <p:nvPr>
            <p:ph type="title"/>
          </p:nvPr>
        </p:nvSpPr>
        <p:spPr/>
        <p:txBody>
          <a:bodyPr/>
          <a:lstStyle/>
          <a:p>
            <a:r>
              <a:rPr lang="pl-PL" dirty="0"/>
              <a:t>Identyczne zastosowanie</a:t>
            </a:r>
          </a:p>
        </p:txBody>
      </p:sp>
      <p:sp>
        <p:nvSpPr>
          <p:cNvPr id="3" name="Symbol zastępczy zawartości 2">
            <a:extLst>
              <a:ext uri="{FF2B5EF4-FFF2-40B4-BE49-F238E27FC236}">
                <a16:creationId xmlns:a16="http://schemas.microsoft.com/office/drawing/2014/main" id="{036AA215-9742-9AB2-942B-38FFF8C767DD}"/>
              </a:ext>
            </a:extLst>
          </p:cNvPr>
          <p:cNvSpPr>
            <a:spLocks noGrp="1"/>
          </p:cNvSpPr>
          <p:nvPr>
            <p:ph idx="1"/>
          </p:nvPr>
        </p:nvSpPr>
        <p:spPr>
          <a:xfrm>
            <a:off x="838200" y="1825625"/>
            <a:ext cx="5257800" cy="4351338"/>
          </a:xfrm>
        </p:spPr>
        <p:txBody>
          <a:bodyPr/>
          <a:lstStyle/>
          <a:p>
            <a:pPr marL="304815" indent="-304815"/>
            <a:r>
              <a:rPr lang="pl-PL" dirty="0"/>
              <a:t>każdy powinien mieć równy dostęp do przestrzeni fizycznej i cyfrowej </a:t>
            </a:r>
          </a:p>
          <a:p>
            <a:pPr marL="304815" indent="-304815"/>
            <a:r>
              <a:rPr lang="pl-PL" dirty="0"/>
              <a:t>bez potrzeby spełniania jakichkolwiek dodatkowych warunków</a:t>
            </a:r>
          </a:p>
          <a:p>
            <a:r>
              <a:rPr lang="pl-PL" dirty="0"/>
              <a:t>Na zdjęciu: wejście dostępne dla każdego (automatycznie otwierane, szerokie drzwi, brak progu)</a:t>
            </a:r>
          </a:p>
          <a:p>
            <a:endParaRPr lang="pl-PL" dirty="0"/>
          </a:p>
        </p:txBody>
      </p:sp>
      <p:pic>
        <p:nvPicPr>
          <p:cNvPr id="4" name="Obraz 3" descr="dostępne wejście - szerokie, bez progów, oznaczone kontrastowo, drzwi rozsuwają się automatycznie">
            <a:extLst>
              <a:ext uri="{FF2B5EF4-FFF2-40B4-BE49-F238E27FC236}">
                <a16:creationId xmlns:a16="http://schemas.microsoft.com/office/drawing/2014/main" id="{0903F2CB-AB74-BF2C-C74D-5233690CC1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200" y="568287"/>
            <a:ext cx="3490098" cy="5869710"/>
          </a:xfrm>
          <a:prstGeom prst="rect">
            <a:avLst/>
          </a:prstGeom>
          <a:ln>
            <a:solidFill>
              <a:schemeClr val="tx1"/>
            </a:solidFill>
          </a:ln>
        </p:spPr>
      </p:pic>
    </p:spTree>
    <p:extLst>
      <p:ext uri="{BB962C8B-B14F-4D97-AF65-F5344CB8AC3E}">
        <p14:creationId xmlns:p14="http://schemas.microsoft.com/office/powerpoint/2010/main" val="34218734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BEBA8B3D-9362-6844-EB29-BDD510EC756A}"/>
              </a:ext>
            </a:extLst>
          </p:cNvPr>
          <p:cNvSpPr>
            <a:spLocks noGrp="1"/>
          </p:cNvSpPr>
          <p:nvPr>
            <p:ph type="title"/>
          </p:nvPr>
        </p:nvSpPr>
        <p:spPr/>
        <p:txBody>
          <a:bodyPr/>
          <a:lstStyle/>
          <a:p>
            <a:r>
              <a:rPr lang="pl-PL" dirty="0"/>
              <a:t>Osoby w spektrum autyzmu</a:t>
            </a:r>
          </a:p>
        </p:txBody>
      </p:sp>
      <p:sp>
        <p:nvSpPr>
          <p:cNvPr id="5" name="Symbol zastępczy tekstu 4">
            <a:extLst>
              <a:ext uri="{FF2B5EF4-FFF2-40B4-BE49-F238E27FC236}">
                <a16:creationId xmlns:a16="http://schemas.microsoft.com/office/drawing/2014/main" id="{6E901D7F-8982-E139-7598-F72C7CEDBBB3}"/>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29609685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1265E8-9A3E-ECDB-3E1F-180AE6CF3973}"/>
              </a:ext>
            </a:extLst>
          </p:cNvPr>
          <p:cNvSpPr>
            <a:spLocks noGrp="1"/>
          </p:cNvSpPr>
          <p:nvPr>
            <p:ph type="title"/>
          </p:nvPr>
        </p:nvSpPr>
        <p:spPr/>
        <p:txBody>
          <a:bodyPr/>
          <a:lstStyle/>
          <a:p>
            <a:r>
              <a:rPr lang="pl-PL" dirty="0"/>
              <a:t>Neuroróżnorodność</a:t>
            </a:r>
          </a:p>
        </p:txBody>
      </p:sp>
      <p:sp>
        <p:nvSpPr>
          <p:cNvPr id="3" name="Symbol zastępczy tekstu 2">
            <a:extLst>
              <a:ext uri="{FF2B5EF4-FFF2-40B4-BE49-F238E27FC236}">
                <a16:creationId xmlns:a16="http://schemas.microsoft.com/office/drawing/2014/main" id="{A9209395-2246-2EDC-4480-D0EA66BD05C4}"/>
              </a:ext>
            </a:extLst>
          </p:cNvPr>
          <p:cNvSpPr>
            <a:spLocks noGrp="1"/>
          </p:cNvSpPr>
          <p:nvPr>
            <p:ph idx="1"/>
          </p:nvPr>
        </p:nvSpPr>
        <p:spPr/>
        <p:txBody>
          <a:bodyPr>
            <a:normAutofit lnSpcReduction="10000"/>
          </a:bodyPr>
          <a:lstStyle/>
          <a:p>
            <a:pPr marL="304815" indent="-304815">
              <a:spcAft>
                <a:spcPts val="800"/>
              </a:spcAft>
            </a:pPr>
            <a:r>
              <a:rPr lang="pl-PL" b="1" dirty="0">
                <a:ea typeface="Calibri" panose="020F0502020204030204" pitchFamily="34" charset="0"/>
                <a:cs typeface="Times New Roman" panose="02020603050405020304" pitchFamily="18" charset="0"/>
              </a:rPr>
              <a:t>Neuroatypowość</a:t>
            </a:r>
            <a:r>
              <a:rPr lang="pl-PL" dirty="0">
                <a:ea typeface="Calibri" panose="020F0502020204030204" pitchFamily="34" charset="0"/>
                <a:cs typeface="Times New Roman" panose="02020603050405020304" pitchFamily="18" charset="0"/>
              </a:rPr>
              <a:t>, neuroróżnorodność – odmienny od typowego sposób rozwoju neurologicznego człowieka</a:t>
            </a:r>
          </a:p>
          <a:p>
            <a:pPr marL="304815" indent="-304815">
              <a:spcAft>
                <a:spcPts val="800"/>
              </a:spcAft>
            </a:pPr>
            <a:r>
              <a:rPr lang="pl-PL" dirty="0">
                <a:ea typeface="Calibri" panose="020F0502020204030204" pitchFamily="34" charset="0"/>
                <a:cs typeface="Times New Roman" panose="02020603050405020304" pitchFamily="18" charset="0"/>
              </a:rPr>
              <a:t>Przykłady osób neuroatypowych to osoby m.in:</a:t>
            </a:r>
          </a:p>
          <a:p>
            <a:pPr marL="762015" lvl="1" indent="-304815">
              <a:spcAft>
                <a:spcPts val="800"/>
              </a:spcAft>
            </a:pPr>
            <a:r>
              <a:rPr lang="pl-PL" dirty="0">
                <a:ea typeface="Calibri" panose="020F0502020204030204" pitchFamily="34" charset="0"/>
                <a:cs typeface="Times New Roman" panose="02020603050405020304" pitchFamily="18" charset="0"/>
              </a:rPr>
              <a:t>w spektrum autyzmu</a:t>
            </a:r>
          </a:p>
          <a:p>
            <a:pPr marL="762015" lvl="1" indent="-304815">
              <a:spcAft>
                <a:spcPts val="800"/>
              </a:spcAft>
            </a:pPr>
            <a:r>
              <a:rPr lang="pl-PL" dirty="0">
                <a:ea typeface="Calibri" panose="020F0502020204030204" pitchFamily="34" charset="0"/>
                <a:cs typeface="Times New Roman" panose="02020603050405020304" pitchFamily="18" charset="0"/>
              </a:rPr>
              <a:t>w spektrum </a:t>
            </a:r>
            <a:r>
              <a:rPr lang="pl-PL" dirty="0" err="1">
                <a:ea typeface="Calibri" panose="020F0502020204030204" pitchFamily="34" charset="0"/>
                <a:cs typeface="Times New Roman" panose="02020603050405020304" pitchFamily="18" charset="0"/>
              </a:rPr>
              <a:t>ADHD</a:t>
            </a:r>
            <a:endParaRPr lang="pl-PL" dirty="0">
              <a:ea typeface="Calibri" panose="020F0502020204030204" pitchFamily="34" charset="0"/>
              <a:cs typeface="Times New Roman" panose="02020603050405020304" pitchFamily="18" charset="0"/>
            </a:endParaRPr>
          </a:p>
          <a:p>
            <a:pPr marL="762015" lvl="1" indent="-304815">
              <a:spcAft>
                <a:spcPts val="800"/>
              </a:spcAft>
            </a:pPr>
            <a:r>
              <a:rPr lang="pl-PL" dirty="0">
                <a:ea typeface="Calibri" panose="020F0502020204030204" pitchFamily="34" charset="0"/>
                <a:cs typeface="Times New Roman" panose="02020603050405020304" pitchFamily="18" charset="0"/>
              </a:rPr>
              <a:t>z diagnozą </a:t>
            </a:r>
            <a:r>
              <a:rPr lang="pl-PL" dirty="0" err="1">
                <a:ea typeface="Calibri" panose="020F0502020204030204" pitchFamily="34" charset="0"/>
                <a:cs typeface="Times New Roman" panose="02020603050405020304" pitchFamily="18" charset="0"/>
              </a:rPr>
              <a:t>AUDHD</a:t>
            </a:r>
            <a:endParaRPr lang="pl-PL" dirty="0">
              <a:ea typeface="Calibri" panose="020F0502020204030204" pitchFamily="34" charset="0"/>
              <a:cs typeface="Times New Roman" panose="02020603050405020304" pitchFamily="18" charset="0"/>
            </a:endParaRPr>
          </a:p>
          <a:p>
            <a:pPr marL="762015" lvl="1" indent="-304815">
              <a:spcAft>
                <a:spcPts val="800"/>
              </a:spcAft>
            </a:pPr>
            <a:r>
              <a:rPr lang="pl-PL" dirty="0">
                <a:ea typeface="Calibri" panose="020F0502020204030204" pitchFamily="34" charset="0"/>
                <a:cs typeface="Times New Roman" panose="02020603050405020304" pitchFamily="18" charset="0"/>
              </a:rPr>
              <a:t>z dysleksją, dyskalkulią, dysgrafią </a:t>
            </a:r>
            <a:r>
              <a:rPr lang="pl-PL">
                <a:ea typeface="Calibri" panose="020F0502020204030204" pitchFamily="34" charset="0"/>
                <a:cs typeface="Times New Roman" panose="02020603050405020304" pitchFamily="18" charset="0"/>
              </a:rPr>
              <a:t>i innymi </a:t>
            </a:r>
            <a:r>
              <a:rPr lang="pl-PL" dirty="0">
                <a:ea typeface="Calibri" panose="020F0502020204030204" pitchFamily="34" charset="0"/>
                <a:cs typeface="Times New Roman" panose="02020603050405020304" pitchFamily="18" charset="0"/>
              </a:rPr>
              <a:t>trudnościami w uczeniu się</a:t>
            </a:r>
          </a:p>
          <a:p>
            <a:pPr marL="762015" lvl="1" indent="-304815">
              <a:spcAft>
                <a:spcPts val="800"/>
              </a:spcAft>
            </a:pPr>
            <a:r>
              <a:rPr lang="pl-PL" dirty="0">
                <a:ea typeface="Calibri" panose="020F0502020204030204" pitchFamily="34" charset="0"/>
                <a:cs typeface="Times New Roman" panose="02020603050405020304" pitchFamily="18" charset="0"/>
              </a:rPr>
              <a:t>z </a:t>
            </a:r>
            <a:r>
              <a:rPr lang="pl-PL" dirty="0" err="1">
                <a:ea typeface="Calibri" panose="020F0502020204030204" pitchFamily="34" charset="0"/>
                <a:cs typeface="Times New Roman" panose="02020603050405020304" pitchFamily="18" charset="0"/>
              </a:rPr>
              <a:t>dyspraksją</a:t>
            </a:r>
            <a:r>
              <a:rPr lang="pl-PL"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6790596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DE5E31-75B1-35B5-F5E1-771BA7CE25EC}"/>
              </a:ext>
            </a:extLst>
          </p:cNvPr>
          <p:cNvSpPr>
            <a:spLocks noGrp="1"/>
          </p:cNvSpPr>
          <p:nvPr>
            <p:ph type="title"/>
          </p:nvPr>
        </p:nvSpPr>
        <p:spPr/>
        <p:txBody>
          <a:bodyPr/>
          <a:lstStyle/>
          <a:p>
            <a:r>
              <a:rPr lang="pl-PL" dirty="0"/>
              <a:t>Osoby w spektrum autyzmu (1)</a:t>
            </a:r>
          </a:p>
        </p:txBody>
      </p:sp>
      <p:sp>
        <p:nvSpPr>
          <p:cNvPr id="3" name="Symbol zastępczy tekstu 2">
            <a:extLst>
              <a:ext uri="{FF2B5EF4-FFF2-40B4-BE49-F238E27FC236}">
                <a16:creationId xmlns:a16="http://schemas.microsoft.com/office/drawing/2014/main" id="{5D258F63-2CBA-BE52-1461-99F3A4FA9F5E}"/>
              </a:ext>
            </a:extLst>
          </p:cNvPr>
          <p:cNvSpPr>
            <a:spLocks noGrp="1"/>
          </p:cNvSpPr>
          <p:nvPr>
            <p:ph idx="1"/>
          </p:nvPr>
        </p:nvSpPr>
        <p:spPr/>
        <p:txBody>
          <a:bodyPr/>
          <a:lstStyle/>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Osoby te doświadczają czasem trudności w funkcjonowaniu w otaczającym świecie. </a:t>
            </a:r>
          </a:p>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Wynika to stąd, że mózg osoby z autyzmem odmiennie odbiera bodźce (różna wrażliwość na dźwięki, zapachy, światło, dotyk, temperaturę) oraz inaczej interpretuje informacje.</a:t>
            </a:r>
            <a:endParaRPr lang="pl-PL" kern="0" dirty="0">
              <a:ea typeface="Microsoft YaHei" pitchFamily="2"/>
              <a:cs typeface="Calibri" pitchFamily="34"/>
            </a:endParaRPr>
          </a:p>
          <a:p>
            <a:pPr marL="304815" indent="-304815">
              <a:lnSpc>
                <a:spcPct val="120000"/>
              </a:lnSpc>
              <a:spcAft>
                <a:spcPts val="800"/>
              </a:spcAft>
              <a:buFont typeface="Arial" panose="020B0604020202020204" pitchFamily="34" charset="0"/>
              <a:buChar char="•"/>
            </a:pPr>
            <a:r>
              <a:rPr lang="pl-PL" kern="0" dirty="0">
                <a:ea typeface="Microsoft YaHei" pitchFamily="2"/>
                <a:cs typeface="Calibri" pitchFamily="34"/>
              </a:rPr>
              <a:t>Istnieje wiele możliwości różnego funkcjonowania zmysłów – dlatego mówimy o </a:t>
            </a:r>
            <a:r>
              <a:rPr lang="pl-PL" b="1" kern="0" dirty="0">
                <a:ea typeface="Microsoft YaHei" pitchFamily="2"/>
                <a:cs typeface="Calibri" pitchFamily="34"/>
              </a:rPr>
              <a:t>spektrum autyzmu</a:t>
            </a:r>
            <a:r>
              <a:rPr lang="pl-PL" kern="0" dirty="0">
                <a:ea typeface="Microsoft YaHei" pitchFamily="2"/>
                <a:cs typeface="Calibri" pitchFamily="34"/>
              </a:rPr>
              <a:t>. </a:t>
            </a:r>
          </a:p>
          <a:p>
            <a:endParaRPr lang="pl-PL" dirty="0"/>
          </a:p>
        </p:txBody>
      </p:sp>
    </p:spTree>
    <p:extLst>
      <p:ext uri="{BB962C8B-B14F-4D97-AF65-F5344CB8AC3E}">
        <p14:creationId xmlns:p14="http://schemas.microsoft.com/office/powerpoint/2010/main" val="11856318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56D81B-1C1E-CBF4-71A6-4BCD8D68EE1C}"/>
              </a:ext>
            </a:extLst>
          </p:cNvPr>
          <p:cNvSpPr>
            <a:spLocks noGrp="1"/>
          </p:cNvSpPr>
          <p:nvPr>
            <p:ph type="title"/>
          </p:nvPr>
        </p:nvSpPr>
        <p:spPr/>
        <p:txBody>
          <a:bodyPr/>
          <a:lstStyle/>
          <a:p>
            <a:r>
              <a:rPr lang="pl-PL" dirty="0"/>
              <a:t>Osoby w spektrum autyzmu (2)</a:t>
            </a:r>
          </a:p>
        </p:txBody>
      </p:sp>
      <p:sp>
        <p:nvSpPr>
          <p:cNvPr id="3" name="Symbol zastępczy tekstu 2">
            <a:extLst>
              <a:ext uri="{FF2B5EF4-FFF2-40B4-BE49-F238E27FC236}">
                <a16:creationId xmlns:a16="http://schemas.microsoft.com/office/drawing/2014/main" id="{C0C0713C-79BE-F074-FE08-6AD3771FE034}"/>
              </a:ext>
            </a:extLst>
          </p:cNvPr>
          <p:cNvSpPr>
            <a:spLocks noGrp="1"/>
          </p:cNvSpPr>
          <p:nvPr>
            <p:ph idx="1"/>
          </p:nvPr>
        </p:nvSpPr>
        <p:spPr/>
        <p:txBody>
          <a:bodyPr/>
          <a:lstStyle/>
          <a:p>
            <a:r>
              <a:rPr lang="pl-PL" dirty="0"/>
              <a:t>Pamiętaj o różnorodności grupy</a:t>
            </a:r>
          </a:p>
          <a:p>
            <a:pPr marL="304815" indent="-304815">
              <a:buFont typeface="Arial" panose="020B0604020202020204" pitchFamily="34" charset="0"/>
              <a:buChar char="•"/>
            </a:pPr>
            <a:r>
              <a:rPr lang="pl-PL" dirty="0"/>
              <a:t>„jak znasz jedną osobę w spektrum, to znasz jedną osobę w spektrum”</a:t>
            </a:r>
          </a:p>
          <a:p>
            <a:pPr marL="304815" indent="-304815">
              <a:buFont typeface="Arial" panose="020B0604020202020204" pitchFamily="34" charset="0"/>
              <a:buChar char="•"/>
            </a:pPr>
            <a:r>
              <a:rPr lang="pl-PL" dirty="0"/>
              <a:t>nie przekładaj tego doświadczenia na inne osoby w spektrum autyzmu</a:t>
            </a:r>
          </a:p>
          <a:p>
            <a:endParaRPr lang="pl-PL" dirty="0"/>
          </a:p>
        </p:txBody>
      </p:sp>
    </p:spTree>
    <p:extLst>
      <p:ext uri="{BB962C8B-B14F-4D97-AF65-F5344CB8AC3E}">
        <p14:creationId xmlns:p14="http://schemas.microsoft.com/office/powerpoint/2010/main" val="8630241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4EB968-55F0-21B1-D312-23BCE3D448BC}"/>
              </a:ext>
            </a:extLst>
          </p:cNvPr>
          <p:cNvSpPr>
            <a:spLocks noGrp="1"/>
          </p:cNvSpPr>
          <p:nvPr>
            <p:ph type="title"/>
          </p:nvPr>
        </p:nvSpPr>
        <p:spPr/>
        <p:txBody>
          <a:bodyPr/>
          <a:lstStyle/>
          <a:p>
            <a:r>
              <a:rPr lang="pl-PL" dirty="0"/>
              <a:t>Osoby w spektrum autyzmu (3)</a:t>
            </a:r>
          </a:p>
        </p:txBody>
      </p:sp>
      <p:sp>
        <p:nvSpPr>
          <p:cNvPr id="3" name="Symbol zastępczy tekstu 2">
            <a:extLst>
              <a:ext uri="{FF2B5EF4-FFF2-40B4-BE49-F238E27FC236}">
                <a16:creationId xmlns:a16="http://schemas.microsoft.com/office/drawing/2014/main" id="{ACD59DFA-3C9A-902F-558D-A4EF7423FD8F}"/>
              </a:ext>
            </a:extLst>
          </p:cNvPr>
          <p:cNvSpPr>
            <a:spLocks noGrp="1"/>
          </p:cNvSpPr>
          <p:nvPr>
            <p:ph idx="1"/>
          </p:nvPr>
        </p:nvSpPr>
        <p:spPr/>
        <p:txBody>
          <a:bodyPr/>
          <a:lstStyle/>
          <a:p>
            <a:pPr>
              <a:lnSpc>
                <a:spcPct val="140000"/>
              </a:lnSpc>
            </a:pPr>
            <a:r>
              <a:rPr lang="pl-PL" dirty="0"/>
              <a:t>Przejawy funkcjonowania osoby w spektrum autyzmu mogą dotyczyć:</a:t>
            </a:r>
          </a:p>
          <a:p>
            <a:pPr marL="304815" indent="-304815">
              <a:lnSpc>
                <a:spcPct val="140000"/>
              </a:lnSpc>
              <a:buFont typeface="Arial" panose="020B0604020202020204" pitchFamily="34" charset="0"/>
              <a:buChar char="•"/>
            </a:pPr>
            <a:r>
              <a:rPr lang="pl-PL" b="1" dirty="0"/>
              <a:t>relacji i kontaktów społecznych </a:t>
            </a:r>
            <a:r>
              <a:rPr lang="pl-PL" dirty="0"/>
              <a:t>(np. trudności w utrzymaniu kontaktu wzrokowego, w zainicjowaniu kontaktu)</a:t>
            </a:r>
          </a:p>
          <a:p>
            <a:pPr marL="304815" indent="-304815">
              <a:lnSpc>
                <a:spcPct val="140000"/>
              </a:lnSpc>
              <a:buFont typeface="Arial" panose="020B0604020202020204" pitchFamily="34" charset="0"/>
              <a:buChar char="•"/>
            </a:pPr>
            <a:r>
              <a:rPr lang="pl-PL" b="1" dirty="0"/>
              <a:t>porozumiewania się </a:t>
            </a:r>
            <a:r>
              <a:rPr lang="pl-PL" dirty="0"/>
              <a:t>(np. echolalia, trudności w używaniu zaimków </a:t>
            </a:r>
            <a:br>
              <a:rPr lang="pl-PL" dirty="0"/>
            </a:br>
            <a:r>
              <a:rPr lang="pl-PL" dirty="0"/>
              <a:t>ja-ty, problemy z prowadzeniem dialogu)</a:t>
            </a:r>
          </a:p>
          <a:p>
            <a:pPr marL="304815" indent="-304815">
              <a:lnSpc>
                <a:spcPct val="140000"/>
              </a:lnSpc>
              <a:buFont typeface="Arial" panose="020B0604020202020204" pitchFamily="34" charset="0"/>
              <a:buChar char="•"/>
            </a:pPr>
            <a:r>
              <a:rPr lang="pl-PL" b="1" dirty="0"/>
              <a:t>zachowań, zainteresowań i aktywności </a:t>
            </a:r>
            <a:r>
              <a:rPr lang="pl-PL" dirty="0"/>
              <a:t>(np. powtarzanie tych samych ruchów, koncentracja na wybranym temacie / aktywności)</a:t>
            </a:r>
          </a:p>
          <a:p>
            <a:endParaRPr lang="pl-PL" dirty="0"/>
          </a:p>
        </p:txBody>
      </p:sp>
    </p:spTree>
    <p:extLst>
      <p:ext uri="{BB962C8B-B14F-4D97-AF65-F5344CB8AC3E}">
        <p14:creationId xmlns:p14="http://schemas.microsoft.com/office/powerpoint/2010/main" val="41576244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C62D388-0920-8468-4442-95FC2E1E7196}"/>
              </a:ext>
            </a:extLst>
          </p:cNvPr>
          <p:cNvSpPr>
            <a:spLocks noGrp="1"/>
          </p:cNvSpPr>
          <p:nvPr>
            <p:ph type="title"/>
          </p:nvPr>
        </p:nvSpPr>
        <p:spPr/>
        <p:txBody>
          <a:bodyPr/>
          <a:lstStyle/>
          <a:p>
            <a:r>
              <a:rPr lang="pl-PL" dirty="0"/>
              <a:t>Warto obejrzeć (1)</a:t>
            </a:r>
          </a:p>
        </p:txBody>
      </p:sp>
      <p:sp>
        <p:nvSpPr>
          <p:cNvPr id="3" name="Symbol zastępczy zawartości 2">
            <a:extLst>
              <a:ext uri="{FF2B5EF4-FFF2-40B4-BE49-F238E27FC236}">
                <a16:creationId xmlns:a16="http://schemas.microsoft.com/office/drawing/2014/main" id="{B219A8FE-5AEF-2523-97B6-ED67F24C777D}"/>
              </a:ext>
            </a:extLst>
          </p:cNvPr>
          <p:cNvSpPr>
            <a:spLocks noGrp="1"/>
          </p:cNvSpPr>
          <p:nvPr>
            <p:ph idx="1"/>
          </p:nvPr>
        </p:nvSpPr>
        <p:spPr/>
        <p:txBody>
          <a:bodyPr/>
          <a:lstStyle/>
          <a:p>
            <a:pPr marL="0" indent="0">
              <a:buNone/>
            </a:pPr>
            <a:r>
              <a:rPr lang="pl-PL" dirty="0">
                <a:hlinkClick r:id="rId3"/>
              </a:rPr>
              <a:t>Dostosowanie instytucji publicznych do potrzeb osób w spektrum autyzmu</a:t>
            </a:r>
            <a:endParaRPr lang="pl-PL" dirty="0"/>
          </a:p>
          <a:p>
            <a:pPr marL="0" indent="0">
              <a:buNone/>
            </a:pPr>
            <a:endParaRPr lang="pl-PL" dirty="0"/>
          </a:p>
        </p:txBody>
      </p:sp>
      <p:pic>
        <p:nvPicPr>
          <p:cNvPr id="7" name="Obraz 6">
            <a:extLst>
              <a:ext uri="{FF2B5EF4-FFF2-40B4-BE49-F238E27FC236}">
                <a16:creationId xmlns:a16="http://schemas.microsoft.com/office/drawing/2014/main" id="{CFBDAFA5-5148-951A-2D5D-E4923FAECBB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2545307"/>
            <a:ext cx="7364533" cy="3766593"/>
          </a:xfrm>
          <a:prstGeom prst="rect">
            <a:avLst/>
          </a:prstGeom>
        </p:spPr>
      </p:pic>
    </p:spTree>
    <p:extLst>
      <p:ext uri="{BB962C8B-B14F-4D97-AF65-F5344CB8AC3E}">
        <p14:creationId xmlns:p14="http://schemas.microsoft.com/office/powerpoint/2010/main" val="34170020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5E17DDD-C7A4-7E70-E86E-E24BBA4FAD26}"/>
              </a:ext>
            </a:extLst>
          </p:cNvPr>
          <p:cNvSpPr>
            <a:spLocks noGrp="1"/>
          </p:cNvSpPr>
          <p:nvPr>
            <p:ph type="title"/>
          </p:nvPr>
        </p:nvSpPr>
        <p:spPr/>
        <p:txBody>
          <a:bodyPr/>
          <a:lstStyle/>
          <a:p>
            <a:r>
              <a:rPr lang="pl-PL" dirty="0"/>
              <a:t>Warto obejrzeć (2)</a:t>
            </a:r>
          </a:p>
        </p:txBody>
      </p:sp>
      <p:sp>
        <p:nvSpPr>
          <p:cNvPr id="3" name="Symbol zastępczy zawartości 2">
            <a:extLst>
              <a:ext uri="{FF2B5EF4-FFF2-40B4-BE49-F238E27FC236}">
                <a16:creationId xmlns:a16="http://schemas.microsoft.com/office/drawing/2014/main" id="{14566908-039B-4EF1-9DDE-122430413E71}"/>
              </a:ext>
            </a:extLst>
          </p:cNvPr>
          <p:cNvSpPr>
            <a:spLocks noGrp="1"/>
          </p:cNvSpPr>
          <p:nvPr>
            <p:ph idx="1"/>
          </p:nvPr>
        </p:nvSpPr>
        <p:spPr/>
        <p:txBody>
          <a:bodyPr/>
          <a:lstStyle/>
          <a:p>
            <a:r>
              <a:rPr lang="pl-PL" u="sng" dirty="0">
                <a:hlinkClick r:id="rId2"/>
              </a:rPr>
              <a:t>Autyzm wprowadza zmysły w błąd - Zachowania</a:t>
            </a:r>
            <a:r>
              <a:rPr lang="pl-PL" dirty="0"/>
              <a:t> (czas trwania 3:28)</a:t>
            </a:r>
          </a:p>
          <a:p>
            <a:r>
              <a:rPr lang="pl-PL" u="sng" dirty="0">
                <a:hlinkClick r:id="rId3"/>
              </a:rPr>
              <a:t>Autyzm wprowadza zmysły w błąd – Zmysły</a:t>
            </a:r>
            <a:r>
              <a:rPr lang="pl-PL" dirty="0"/>
              <a:t> (czas trwania 2:00)</a:t>
            </a:r>
          </a:p>
          <a:p>
            <a:endParaRPr lang="pl-PL" dirty="0"/>
          </a:p>
        </p:txBody>
      </p:sp>
    </p:spTree>
    <p:extLst>
      <p:ext uri="{BB962C8B-B14F-4D97-AF65-F5344CB8AC3E}">
        <p14:creationId xmlns:p14="http://schemas.microsoft.com/office/powerpoint/2010/main" val="16599731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F71613-6AA7-6C5B-369F-C71F5F8CDE57}"/>
              </a:ext>
            </a:extLst>
          </p:cNvPr>
          <p:cNvSpPr>
            <a:spLocks noGrp="1"/>
          </p:cNvSpPr>
          <p:nvPr>
            <p:ph type="title"/>
          </p:nvPr>
        </p:nvSpPr>
        <p:spPr/>
        <p:txBody>
          <a:bodyPr/>
          <a:lstStyle/>
          <a:p>
            <a:r>
              <a:rPr lang="pl-PL" dirty="0"/>
              <a:t>Wskazówki do komunikacji (1)</a:t>
            </a:r>
          </a:p>
        </p:txBody>
      </p:sp>
      <p:sp>
        <p:nvSpPr>
          <p:cNvPr id="3" name="Symbol zastępczy zawartości 2">
            <a:extLst>
              <a:ext uri="{FF2B5EF4-FFF2-40B4-BE49-F238E27FC236}">
                <a16:creationId xmlns:a16="http://schemas.microsoft.com/office/drawing/2014/main" id="{A6079E46-73DB-503F-4AA1-B9C26E364AA9}"/>
              </a:ext>
            </a:extLst>
          </p:cNvPr>
          <p:cNvSpPr>
            <a:spLocks noGrp="1"/>
          </p:cNvSpPr>
          <p:nvPr>
            <p:ph idx="1"/>
          </p:nvPr>
        </p:nvSpPr>
        <p:spPr/>
        <p:txBody>
          <a:bodyPr>
            <a:noAutofit/>
          </a:bodyPr>
          <a:lstStyle/>
          <a:p>
            <a:pPr>
              <a:lnSpc>
                <a:spcPct val="140000"/>
              </a:lnSpc>
            </a:pPr>
            <a:r>
              <a:rPr lang="pl-PL" dirty="0"/>
              <a:t>Zadbaj o miejsce przyjazne sensorycznie (pokój cichej obsługi)</a:t>
            </a:r>
          </a:p>
          <a:p>
            <a:pPr lvl="1">
              <a:lnSpc>
                <a:spcPct val="140000"/>
              </a:lnSpc>
            </a:pPr>
            <a:r>
              <a:rPr lang="pl-PL" dirty="0"/>
              <a:t>brak hałasu, tłoku, intensywnego światła, zapachów, itp.</a:t>
            </a:r>
          </a:p>
          <a:p>
            <a:pPr>
              <a:lnSpc>
                <a:spcPct val="140000"/>
              </a:lnSpc>
            </a:pPr>
            <a:r>
              <a:rPr lang="pl-PL" dirty="0"/>
              <a:t>Gdy wystąpią problemy w komunikacji (szybkie mówienie, wybiórczość tematyczna):</a:t>
            </a:r>
          </a:p>
          <a:p>
            <a:pPr lvl="1">
              <a:lnSpc>
                <a:spcPct val="140000"/>
              </a:lnSpc>
            </a:pPr>
            <a:r>
              <a:rPr lang="pl-PL" dirty="0"/>
              <a:t>nie reaguj nerwowo, nie nakładaj presji czasowej</a:t>
            </a:r>
          </a:p>
          <a:p>
            <a:pPr lvl="1">
              <a:lnSpc>
                <a:spcPct val="140000"/>
              </a:lnSpc>
            </a:pPr>
            <a:r>
              <a:rPr lang="pl-PL" dirty="0"/>
              <a:t>pozwól na uspokojenie się, wyciszenie</a:t>
            </a:r>
          </a:p>
        </p:txBody>
      </p:sp>
    </p:spTree>
    <p:extLst>
      <p:ext uri="{BB962C8B-B14F-4D97-AF65-F5344CB8AC3E}">
        <p14:creationId xmlns:p14="http://schemas.microsoft.com/office/powerpoint/2010/main" val="18665449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F71613-6AA7-6C5B-369F-C71F5F8CDE57}"/>
              </a:ext>
            </a:extLst>
          </p:cNvPr>
          <p:cNvSpPr>
            <a:spLocks noGrp="1"/>
          </p:cNvSpPr>
          <p:nvPr>
            <p:ph type="title"/>
          </p:nvPr>
        </p:nvSpPr>
        <p:spPr/>
        <p:txBody>
          <a:bodyPr/>
          <a:lstStyle/>
          <a:p>
            <a:r>
              <a:rPr lang="pl-PL" dirty="0"/>
              <a:t>Wskazówki do komunikacji</a:t>
            </a:r>
          </a:p>
        </p:txBody>
      </p:sp>
      <p:sp>
        <p:nvSpPr>
          <p:cNvPr id="3" name="Symbol zastępczy zawartości 2">
            <a:extLst>
              <a:ext uri="{FF2B5EF4-FFF2-40B4-BE49-F238E27FC236}">
                <a16:creationId xmlns:a16="http://schemas.microsoft.com/office/drawing/2014/main" id="{A6079E46-73DB-503F-4AA1-B9C26E364AA9}"/>
              </a:ext>
            </a:extLst>
          </p:cNvPr>
          <p:cNvSpPr>
            <a:spLocks noGrp="1"/>
          </p:cNvSpPr>
          <p:nvPr>
            <p:ph idx="1"/>
          </p:nvPr>
        </p:nvSpPr>
        <p:spPr/>
        <p:txBody>
          <a:bodyPr>
            <a:noAutofit/>
          </a:bodyPr>
          <a:lstStyle/>
          <a:p>
            <a:pPr>
              <a:lnSpc>
                <a:spcPct val="140000"/>
              </a:lnSpc>
            </a:pPr>
            <a:r>
              <a:rPr lang="pl-PL" dirty="0"/>
              <a:t>U niektórych osób mogą pojawić się problemy ze zrozumieniem rozbudowanej wypowiedzi</a:t>
            </a:r>
          </a:p>
          <a:p>
            <a:pPr lvl="1">
              <a:lnSpc>
                <a:spcPct val="140000"/>
              </a:lnSpc>
            </a:pPr>
            <a:r>
              <a:rPr lang="pl-PL" dirty="0"/>
              <a:t>Używaj konkretnych objaśnień, logicznego i precyzyjnego języka, krótkich zdań</a:t>
            </a:r>
          </a:p>
          <a:p>
            <a:pPr>
              <a:lnSpc>
                <a:spcPct val="140000"/>
              </a:lnSpc>
            </a:pPr>
            <a:r>
              <a:rPr lang="pl-PL" dirty="0"/>
              <a:t>Unikaj metafor i przenośni – wiele osób w spektrum może rozumieć słowa dosłownie</a:t>
            </a:r>
          </a:p>
          <a:p>
            <a:pPr>
              <a:lnSpc>
                <a:spcPct val="140000"/>
              </a:lnSpc>
            </a:pPr>
            <a:r>
              <a:rPr lang="pl-PL" dirty="0"/>
              <a:t>Stosuj zasady prostego języka w mowie i piśmie</a:t>
            </a:r>
          </a:p>
        </p:txBody>
      </p:sp>
    </p:spTree>
    <p:extLst>
      <p:ext uri="{BB962C8B-B14F-4D97-AF65-F5344CB8AC3E}">
        <p14:creationId xmlns:p14="http://schemas.microsoft.com/office/powerpoint/2010/main" val="26499664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87F855-593A-CC67-2616-42C16632686E}"/>
              </a:ext>
            </a:extLst>
          </p:cNvPr>
          <p:cNvSpPr>
            <a:spLocks noGrp="1"/>
          </p:cNvSpPr>
          <p:nvPr>
            <p:ph type="title"/>
          </p:nvPr>
        </p:nvSpPr>
        <p:spPr/>
        <p:txBody>
          <a:bodyPr/>
          <a:lstStyle/>
          <a:p>
            <a:r>
              <a:rPr lang="pl-PL" dirty="0"/>
              <a:t>Przykładowe rozwiązania</a:t>
            </a:r>
          </a:p>
        </p:txBody>
      </p:sp>
      <p:sp>
        <p:nvSpPr>
          <p:cNvPr id="3" name="Symbol zastępczy tekstu 2">
            <a:extLst>
              <a:ext uri="{FF2B5EF4-FFF2-40B4-BE49-F238E27FC236}">
                <a16:creationId xmlns:a16="http://schemas.microsoft.com/office/drawing/2014/main" id="{ADB2C028-C546-C42D-CDC1-596BE3E9F337}"/>
              </a:ext>
            </a:extLst>
          </p:cNvPr>
          <p:cNvSpPr>
            <a:spLocks noGrp="1"/>
          </p:cNvSpPr>
          <p:nvPr>
            <p:ph idx="1"/>
          </p:nvPr>
        </p:nvSpPr>
        <p:spPr/>
        <p:txBody>
          <a:bodyPr/>
          <a:lstStyle/>
          <a:p>
            <a:pPr marL="304815" indent="-304815">
              <a:buFont typeface="Arial" panose="020B0604020202020204" pitchFamily="34" charset="0"/>
              <a:buChar char="•"/>
            </a:pPr>
            <a:r>
              <a:rPr lang="pl-PL" dirty="0"/>
              <a:t>Dla osoby w spektrum ważne może być poczucie bezpieczeństwa, dlatego warto zapewnić na stronie tzw. przedprzewodnik </a:t>
            </a:r>
          </a:p>
          <a:p>
            <a:pPr marL="762015" lvl="1" indent="-304815"/>
            <a:r>
              <a:rPr lang="pl-PL" dirty="0"/>
              <a:t>Poruszanie się po uczelni</a:t>
            </a:r>
          </a:p>
          <a:p>
            <a:pPr marL="762015" lvl="1" indent="-304815"/>
            <a:r>
              <a:rPr lang="pl-PL" dirty="0"/>
              <a:t>Wydarzenia </a:t>
            </a:r>
          </a:p>
          <a:p>
            <a:pPr marL="304815" indent="-304815">
              <a:buFont typeface="Arial" panose="020B0604020202020204" pitchFamily="34" charset="0"/>
              <a:buChar char="•"/>
            </a:pPr>
            <a:r>
              <a:rPr lang="pl-PL" dirty="0"/>
              <a:t>Pokój / miejsce wyciszenia </a:t>
            </a:r>
          </a:p>
        </p:txBody>
      </p:sp>
    </p:spTree>
    <p:extLst>
      <p:ext uri="{BB962C8B-B14F-4D97-AF65-F5344CB8AC3E}">
        <p14:creationId xmlns:p14="http://schemas.microsoft.com/office/powerpoint/2010/main" val="2616304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2245F5-BEA8-366E-C096-223E7089361A}"/>
              </a:ext>
            </a:extLst>
          </p:cNvPr>
          <p:cNvSpPr>
            <a:spLocks noGrp="1"/>
          </p:cNvSpPr>
          <p:nvPr>
            <p:ph type="title"/>
          </p:nvPr>
        </p:nvSpPr>
        <p:spPr/>
        <p:txBody>
          <a:bodyPr/>
          <a:lstStyle/>
          <a:p>
            <a:r>
              <a:rPr lang="pl-PL" dirty="0"/>
              <a:t>Elastyczność użycia</a:t>
            </a:r>
          </a:p>
        </p:txBody>
      </p:sp>
      <p:sp>
        <p:nvSpPr>
          <p:cNvPr id="3" name="Symbol zastępczy zawartości 2">
            <a:extLst>
              <a:ext uri="{FF2B5EF4-FFF2-40B4-BE49-F238E27FC236}">
                <a16:creationId xmlns:a16="http://schemas.microsoft.com/office/drawing/2014/main" id="{099FEC03-CB01-73A9-40BC-B40D2560316F}"/>
              </a:ext>
            </a:extLst>
          </p:cNvPr>
          <p:cNvSpPr>
            <a:spLocks noGrp="1"/>
          </p:cNvSpPr>
          <p:nvPr>
            <p:ph idx="1"/>
          </p:nvPr>
        </p:nvSpPr>
        <p:spPr>
          <a:xfrm>
            <a:off x="838200" y="1825625"/>
            <a:ext cx="4721352" cy="4351338"/>
          </a:xfrm>
        </p:spPr>
        <p:txBody>
          <a:bodyPr>
            <a:normAutofit fontScale="92500"/>
          </a:bodyPr>
          <a:lstStyle/>
          <a:p>
            <a:pPr>
              <a:lnSpc>
                <a:spcPct val="120000"/>
              </a:lnSpc>
            </a:pPr>
            <a:r>
              <a:rPr lang="pl-PL" sz="2400" dirty="0"/>
              <a:t>dostarczane rozwiązania powinny być użyteczne dla możliwie najszerszej grupy odbiorców </a:t>
            </a:r>
          </a:p>
          <a:p>
            <a:pPr>
              <a:lnSpc>
                <a:spcPct val="120000"/>
              </a:lnSpc>
            </a:pPr>
            <a:r>
              <a:rPr lang="pl-PL" sz="2400" dirty="0"/>
              <a:t>oraz umożliwiać wybór</a:t>
            </a:r>
          </a:p>
          <a:p>
            <a:r>
              <a:rPr lang="pl-PL" dirty="0"/>
              <a:t>Na zdjęciu: pulpity są przewidziane tylko dla osób praworęcznych, potrzeby osób leworęcznych nie zostały uwzględnione.</a:t>
            </a:r>
          </a:p>
          <a:p>
            <a:pPr>
              <a:lnSpc>
                <a:spcPct val="120000"/>
              </a:lnSpc>
            </a:pPr>
            <a:endParaRPr lang="pl-PL" sz="2400" dirty="0"/>
          </a:p>
        </p:txBody>
      </p:sp>
      <p:pic>
        <p:nvPicPr>
          <p:cNvPr id="4" name="Obraz 3" descr="Aula wykładowa wszystkie pulpity są dla osób leworęcznych">
            <a:extLst>
              <a:ext uri="{FF2B5EF4-FFF2-40B4-BE49-F238E27FC236}">
                <a16:creationId xmlns:a16="http://schemas.microsoft.com/office/drawing/2014/main" id="{281BD49C-F9D5-CBDF-0762-8F29E71B66A2}"/>
              </a:ext>
            </a:extLst>
          </p:cNvPr>
          <p:cNvPicPr>
            <a:picLocks noChangeAspect="1"/>
          </p:cNvPicPr>
          <p:nvPr/>
        </p:nvPicPr>
        <p:blipFill>
          <a:blip r:embed="rId3"/>
          <a:stretch>
            <a:fillRect/>
          </a:stretch>
        </p:blipFill>
        <p:spPr>
          <a:xfrm>
            <a:off x="5864352" y="1877743"/>
            <a:ext cx="5908309" cy="4434157"/>
          </a:xfrm>
          <a:prstGeom prst="rect">
            <a:avLst/>
          </a:prstGeom>
          <a:ln w="19050">
            <a:solidFill>
              <a:schemeClr val="tx1"/>
            </a:solidFill>
          </a:ln>
        </p:spPr>
      </p:pic>
    </p:spTree>
    <p:extLst>
      <p:ext uri="{BB962C8B-B14F-4D97-AF65-F5344CB8AC3E}">
        <p14:creationId xmlns:p14="http://schemas.microsoft.com/office/powerpoint/2010/main" val="179144720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6B1C02F0-8752-0DFC-26B6-12794A8357B3}"/>
              </a:ext>
            </a:extLst>
          </p:cNvPr>
          <p:cNvSpPr>
            <a:spLocks noGrp="1"/>
          </p:cNvSpPr>
          <p:nvPr>
            <p:ph type="title"/>
          </p:nvPr>
        </p:nvSpPr>
        <p:spPr/>
        <p:txBody>
          <a:bodyPr/>
          <a:lstStyle/>
          <a:p>
            <a:pPr>
              <a:lnSpc>
                <a:spcPct val="120000"/>
              </a:lnSpc>
            </a:pPr>
            <a:r>
              <a:rPr lang="pl-PL" dirty="0"/>
              <a:t>Osoby z doświadczeniem kryzysu psychicznego</a:t>
            </a:r>
          </a:p>
        </p:txBody>
      </p:sp>
      <p:sp>
        <p:nvSpPr>
          <p:cNvPr id="5" name="Symbol zastępczy tekstu 4">
            <a:extLst>
              <a:ext uri="{FF2B5EF4-FFF2-40B4-BE49-F238E27FC236}">
                <a16:creationId xmlns:a16="http://schemas.microsoft.com/office/drawing/2014/main" id="{577061CE-09CA-5D15-DE72-389640BFD87A}"/>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169716935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8C4F52-8205-FDDE-7CC5-44338C1C931F}"/>
              </a:ext>
            </a:extLst>
          </p:cNvPr>
          <p:cNvSpPr>
            <a:spLocks noGrp="1"/>
          </p:cNvSpPr>
          <p:nvPr>
            <p:ph type="title"/>
          </p:nvPr>
        </p:nvSpPr>
        <p:spPr/>
        <p:txBody>
          <a:bodyPr/>
          <a:lstStyle/>
          <a:p>
            <a:r>
              <a:rPr lang="pl-PL" dirty="0"/>
              <a:t>Osoby z doświadczeniem kryzysu psychicznego (1)</a:t>
            </a:r>
          </a:p>
        </p:txBody>
      </p:sp>
      <p:sp>
        <p:nvSpPr>
          <p:cNvPr id="3" name="Symbol zastępczy zawartości 2">
            <a:extLst>
              <a:ext uri="{FF2B5EF4-FFF2-40B4-BE49-F238E27FC236}">
                <a16:creationId xmlns:a16="http://schemas.microsoft.com/office/drawing/2014/main" id="{2F1ED514-8E02-CD73-A0B1-2BF97E4376D8}"/>
              </a:ext>
            </a:extLst>
          </p:cNvPr>
          <p:cNvSpPr>
            <a:spLocks noGrp="1"/>
          </p:cNvSpPr>
          <p:nvPr>
            <p:ph idx="1"/>
          </p:nvPr>
        </p:nvSpPr>
        <p:spPr/>
        <p:txBody>
          <a:bodyPr>
            <a:normAutofit/>
          </a:bodyPr>
          <a:lstStyle/>
          <a:p>
            <a:pPr>
              <a:lnSpc>
                <a:spcPct val="120000"/>
              </a:lnSpc>
              <a:spcBef>
                <a:spcPts val="600"/>
              </a:spcBef>
              <a:spcAft>
                <a:spcPts val="600"/>
              </a:spcAft>
            </a:pPr>
            <a:r>
              <a:rPr lang="pl-PL" dirty="0"/>
              <a:t>Problemy zdrowia psychicznego to szeroka grupa zjawisk. </a:t>
            </a:r>
          </a:p>
          <a:p>
            <a:pPr>
              <a:lnSpc>
                <a:spcPct val="120000"/>
              </a:lnSpc>
              <a:spcBef>
                <a:spcPts val="600"/>
              </a:spcBef>
              <a:spcAft>
                <a:spcPts val="600"/>
              </a:spcAft>
            </a:pPr>
            <a:r>
              <a:rPr lang="pl-PL" dirty="0">
                <a:solidFill>
                  <a:schemeClr val="tx1"/>
                </a:solidFill>
                <a:effectLst/>
                <a:latin typeface="+mn-lt"/>
                <a:ea typeface="Calibri" panose="020F0502020204030204" pitchFamily="34" charset="0"/>
                <a:cs typeface="Calibri" panose="020F0502020204030204" pitchFamily="34" charset="0"/>
              </a:rPr>
              <a:t>Ważne jest, aby pamiętać, że zaburzenia psychiczne to stany pogorszenia zdrowia, a nie wady charakteru. </a:t>
            </a:r>
          </a:p>
          <a:p>
            <a:pPr>
              <a:lnSpc>
                <a:spcPct val="120000"/>
              </a:lnSpc>
              <a:spcBef>
                <a:spcPts val="600"/>
              </a:spcBef>
              <a:spcAft>
                <a:spcPts val="600"/>
              </a:spcAft>
            </a:pPr>
            <a:r>
              <a:rPr lang="pl-PL" dirty="0">
                <a:solidFill>
                  <a:schemeClr val="tx1"/>
                </a:solidFill>
                <a:effectLst/>
                <a:latin typeface="+mn-lt"/>
                <a:ea typeface="Calibri" panose="020F0502020204030204" pitchFamily="34" charset="0"/>
                <a:cs typeface="Calibri" panose="020F0502020204030204" pitchFamily="34" charset="0"/>
              </a:rPr>
              <a:t>Podobnie jak inne problemy zdrowotne, mogą wymagać opieki medycznej lub psychologicznej</a:t>
            </a:r>
            <a:r>
              <a:rPr lang="pl-PL" dirty="0">
                <a:ea typeface="Calibri" panose="020F0502020204030204" pitchFamily="34" charset="0"/>
                <a:cs typeface="Calibri" panose="020F0502020204030204" pitchFamily="34" charset="0"/>
              </a:rPr>
              <a:t> </a:t>
            </a:r>
            <a:r>
              <a:rPr lang="pl-PL" dirty="0">
                <a:solidFill>
                  <a:schemeClr val="tx1"/>
                </a:solidFill>
                <a:effectLst/>
                <a:latin typeface="+mn-lt"/>
                <a:ea typeface="Calibri" panose="020F0502020204030204" pitchFamily="34" charset="0"/>
                <a:cs typeface="Calibri" panose="020F0502020204030204" pitchFamily="34" charset="0"/>
              </a:rPr>
              <a:t>i poddają się leczeniu.</a:t>
            </a:r>
            <a:endParaRPr lang="pl-PL" dirty="0"/>
          </a:p>
          <a:p>
            <a:endParaRPr lang="pl-PL" dirty="0"/>
          </a:p>
        </p:txBody>
      </p:sp>
    </p:spTree>
    <p:extLst>
      <p:ext uri="{BB962C8B-B14F-4D97-AF65-F5344CB8AC3E}">
        <p14:creationId xmlns:p14="http://schemas.microsoft.com/office/powerpoint/2010/main" val="409600460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3C20FE-491C-01E4-CA7A-F7E3E01E6215}"/>
              </a:ext>
            </a:extLst>
          </p:cNvPr>
          <p:cNvSpPr>
            <a:spLocks noGrp="1"/>
          </p:cNvSpPr>
          <p:nvPr>
            <p:ph type="title"/>
          </p:nvPr>
        </p:nvSpPr>
        <p:spPr/>
        <p:txBody>
          <a:bodyPr/>
          <a:lstStyle/>
          <a:p>
            <a:r>
              <a:rPr lang="pl-PL" sz="3200" dirty="0"/>
              <a:t>Osoby z doświadczeniem kryzysu psychicznego (2)</a:t>
            </a:r>
          </a:p>
        </p:txBody>
      </p:sp>
      <p:sp>
        <p:nvSpPr>
          <p:cNvPr id="3" name="Symbol zastępczy tekstu 2">
            <a:extLst>
              <a:ext uri="{FF2B5EF4-FFF2-40B4-BE49-F238E27FC236}">
                <a16:creationId xmlns:a16="http://schemas.microsoft.com/office/drawing/2014/main" id="{43B84097-2AFA-C893-55F6-CAEFDE0F2BC8}"/>
              </a:ext>
            </a:extLst>
          </p:cNvPr>
          <p:cNvSpPr>
            <a:spLocks noGrp="1"/>
          </p:cNvSpPr>
          <p:nvPr>
            <p:ph idx="1"/>
          </p:nvPr>
        </p:nvSpPr>
        <p:spPr/>
        <p:txBody>
          <a:bodyPr>
            <a:normAutofit fontScale="92500"/>
          </a:bodyPr>
          <a:lstStyle/>
          <a:p>
            <a:pPr marL="0" indent="0">
              <a:buNone/>
            </a:pPr>
            <a:r>
              <a:rPr lang="pl-PL" dirty="0"/>
              <a:t>Przykładowe trudności:</a:t>
            </a:r>
          </a:p>
          <a:p>
            <a:pPr marL="304815" indent="-304815">
              <a:buFont typeface="Arial" panose="020B0604020202020204" pitchFamily="34" charset="0"/>
              <a:buChar char="•"/>
            </a:pPr>
            <a:r>
              <a:rPr lang="pl-PL" dirty="0"/>
              <a:t>zatłoczone pomieszczenie (lęk, niepokój), hałas</a:t>
            </a:r>
          </a:p>
          <a:p>
            <a:pPr marL="304815" indent="-304815">
              <a:buFont typeface="Arial" panose="020B0604020202020204" pitchFamily="34" charset="0"/>
              <a:buChar char="•"/>
            </a:pPr>
            <a:r>
              <a:rPr lang="pl-PL" dirty="0"/>
              <a:t>na stronie www za trudny język, nieuporządkowane informacje, za dużo grafiki</a:t>
            </a:r>
          </a:p>
          <a:p>
            <a:pPr marL="304815" indent="-304815">
              <a:buFont typeface="Arial" panose="020B0604020202020204" pitchFamily="34" charset="0"/>
              <a:buChar char="•"/>
            </a:pPr>
            <a:r>
              <a:rPr lang="pl-PL" dirty="0"/>
              <a:t> brak możliwości załatwienia formalności / spraw on-line</a:t>
            </a:r>
          </a:p>
          <a:p>
            <a:pPr marL="304815" indent="-304815">
              <a:buFont typeface="Arial" panose="020B0604020202020204" pitchFamily="34" charset="0"/>
              <a:buChar char="•"/>
            </a:pPr>
            <a:r>
              <a:rPr lang="pl-PL" dirty="0"/>
              <a:t>brak / niejednoznacznie oznakowane miejsca (np. o wyjściu ewakuacyjnym), </a:t>
            </a:r>
          </a:p>
          <a:p>
            <a:pPr marL="304815" indent="-304815">
              <a:buFont typeface="Arial" panose="020B0604020202020204" pitchFamily="34" charset="0"/>
              <a:buChar char="•"/>
            </a:pPr>
            <a:r>
              <a:rPr lang="pl-PL" dirty="0"/>
              <a:t>brak jasnych instrukcji (np. wypełnienia formularzy), </a:t>
            </a:r>
          </a:p>
          <a:p>
            <a:pPr marL="304815" indent="-304815">
              <a:buFont typeface="Arial" panose="020B0604020202020204" pitchFamily="34" charset="0"/>
              <a:buChar char="•"/>
            </a:pPr>
            <a:r>
              <a:rPr lang="pl-PL" dirty="0"/>
              <a:t>brak wsparcia ze strony personelu</a:t>
            </a:r>
          </a:p>
          <a:p>
            <a:endParaRPr lang="pl-PL" dirty="0"/>
          </a:p>
        </p:txBody>
      </p:sp>
    </p:spTree>
    <p:extLst>
      <p:ext uri="{BB962C8B-B14F-4D97-AF65-F5344CB8AC3E}">
        <p14:creationId xmlns:p14="http://schemas.microsoft.com/office/powerpoint/2010/main" val="252473519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F5AB989-C639-C766-57FB-72776E94AECE}"/>
              </a:ext>
            </a:extLst>
          </p:cNvPr>
          <p:cNvSpPr>
            <a:spLocks noGrp="1"/>
          </p:cNvSpPr>
          <p:nvPr>
            <p:ph type="title"/>
          </p:nvPr>
        </p:nvSpPr>
        <p:spPr>
          <a:xfrm>
            <a:off x="304799" y="183092"/>
            <a:ext cx="11049001" cy="762000"/>
          </a:xfrm>
        </p:spPr>
        <p:txBody>
          <a:bodyPr/>
          <a:lstStyle/>
          <a:p>
            <a:pPr algn="l"/>
            <a:r>
              <a:rPr lang="pl-PL" dirty="0"/>
              <a:t>Warto obejrzeć (3)</a:t>
            </a:r>
          </a:p>
        </p:txBody>
      </p:sp>
      <p:sp>
        <p:nvSpPr>
          <p:cNvPr id="3" name="Symbol zastępczy zawartości 2">
            <a:extLst>
              <a:ext uri="{FF2B5EF4-FFF2-40B4-BE49-F238E27FC236}">
                <a16:creationId xmlns:a16="http://schemas.microsoft.com/office/drawing/2014/main" id="{FB3FC6CC-4CE0-8964-B835-608EBE7FE06E}"/>
              </a:ext>
            </a:extLst>
          </p:cNvPr>
          <p:cNvSpPr>
            <a:spLocks noGrp="1"/>
          </p:cNvSpPr>
          <p:nvPr>
            <p:ph idx="1"/>
          </p:nvPr>
        </p:nvSpPr>
        <p:spPr>
          <a:xfrm>
            <a:off x="304800" y="1066801"/>
            <a:ext cx="11049000" cy="1346200"/>
          </a:xfrm>
        </p:spPr>
        <p:txBody>
          <a:bodyPr/>
          <a:lstStyle/>
          <a:p>
            <a:pPr marL="0" indent="0">
              <a:buNone/>
            </a:pPr>
            <a:r>
              <a:rPr lang="pl-PL" dirty="0">
                <a:hlinkClick r:id="rId3"/>
              </a:rPr>
              <a:t>Dostosowanie instytucji do potrzeb osób doświadczających kryzysów psychicznych</a:t>
            </a:r>
            <a:endParaRPr lang="pl-PL" dirty="0"/>
          </a:p>
          <a:p>
            <a:pPr marL="0" indent="0">
              <a:buNone/>
            </a:pPr>
            <a:endParaRPr lang="pl-PL" dirty="0"/>
          </a:p>
        </p:txBody>
      </p:sp>
      <p:pic>
        <p:nvPicPr>
          <p:cNvPr id="5" name="Obraz 4">
            <a:extLst>
              <a:ext uri="{FF2B5EF4-FFF2-40B4-BE49-F238E27FC236}">
                <a16:creationId xmlns:a16="http://schemas.microsoft.com/office/drawing/2014/main" id="{A345CE20-76E6-26E2-6198-74B3896B659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4266" y="2684586"/>
            <a:ext cx="6919535" cy="3492378"/>
          </a:xfrm>
          <a:prstGeom prst="rect">
            <a:avLst/>
          </a:prstGeom>
        </p:spPr>
      </p:pic>
    </p:spTree>
    <p:extLst>
      <p:ext uri="{BB962C8B-B14F-4D97-AF65-F5344CB8AC3E}">
        <p14:creationId xmlns:p14="http://schemas.microsoft.com/office/powerpoint/2010/main" val="230925757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50E76F-C165-55D9-DCAE-74A40E0D4B3C}"/>
              </a:ext>
            </a:extLst>
          </p:cNvPr>
          <p:cNvSpPr>
            <a:spLocks noGrp="1"/>
          </p:cNvSpPr>
          <p:nvPr>
            <p:ph type="title"/>
          </p:nvPr>
        </p:nvSpPr>
        <p:spPr/>
        <p:txBody>
          <a:bodyPr/>
          <a:lstStyle/>
          <a:p>
            <a:r>
              <a:rPr lang="pl-PL" dirty="0"/>
              <a:t>Rozwiązania przykładowe (1)</a:t>
            </a:r>
          </a:p>
        </p:txBody>
      </p:sp>
      <p:sp>
        <p:nvSpPr>
          <p:cNvPr id="3" name="Symbol zastępczy zawartości 2">
            <a:extLst>
              <a:ext uri="{FF2B5EF4-FFF2-40B4-BE49-F238E27FC236}">
                <a16:creationId xmlns:a16="http://schemas.microsoft.com/office/drawing/2014/main" id="{A9FC9A8C-DAB3-5373-53D3-7054A8ED336C}"/>
              </a:ext>
            </a:extLst>
          </p:cNvPr>
          <p:cNvSpPr>
            <a:spLocks noGrp="1"/>
          </p:cNvSpPr>
          <p:nvPr>
            <p:ph idx="1"/>
          </p:nvPr>
        </p:nvSpPr>
        <p:spPr>
          <a:xfrm>
            <a:off x="838200" y="1825625"/>
            <a:ext cx="10515600" cy="4667250"/>
          </a:xfrm>
        </p:spPr>
        <p:txBody>
          <a:bodyPr>
            <a:normAutofit/>
          </a:bodyPr>
          <a:lstStyle/>
          <a:p>
            <a:pPr>
              <a:lnSpc>
                <a:spcPct val="140000"/>
              </a:lnSpc>
            </a:pPr>
            <a:r>
              <a:rPr lang="pl-PL" dirty="0"/>
              <a:t>zapewnienie miejsca, w którym osoby potrzebujące ciszy i spokoju będą mogły załatwić sprawę (pokój cichej obsługi)</a:t>
            </a:r>
          </a:p>
          <a:p>
            <a:pPr>
              <a:lnSpc>
                <a:spcPct val="140000"/>
              </a:lnSpc>
            </a:pPr>
            <a:r>
              <a:rPr lang="pl-PL" dirty="0"/>
              <a:t>umożliwienie załatwienia spraw w sposób zdalny (online, telefonicznie, mailowo) </a:t>
            </a:r>
          </a:p>
          <a:p>
            <a:pPr>
              <a:lnSpc>
                <a:spcPct val="140000"/>
              </a:lnSpc>
            </a:pPr>
            <a:r>
              <a:rPr lang="pl-PL" dirty="0"/>
              <a:t>prosty i zrozumiały język informacji (np. jasne komunikaty, krótkie zdania)</a:t>
            </a:r>
          </a:p>
          <a:p>
            <a:pPr marL="0" indent="0">
              <a:lnSpc>
                <a:spcPct val="140000"/>
              </a:lnSpc>
              <a:buNone/>
            </a:pPr>
            <a:endParaRPr lang="pl-PL" dirty="0"/>
          </a:p>
        </p:txBody>
      </p:sp>
    </p:spTree>
    <p:extLst>
      <p:ext uri="{BB962C8B-B14F-4D97-AF65-F5344CB8AC3E}">
        <p14:creationId xmlns:p14="http://schemas.microsoft.com/office/powerpoint/2010/main" val="24289140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50E76F-C165-55D9-DCAE-74A40E0D4B3C}"/>
              </a:ext>
            </a:extLst>
          </p:cNvPr>
          <p:cNvSpPr>
            <a:spLocks noGrp="1"/>
          </p:cNvSpPr>
          <p:nvPr>
            <p:ph type="title"/>
          </p:nvPr>
        </p:nvSpPr>
        <p:spPr/>
        <p:txBody>
          <a:bodyPr/>
          <a:lstStyle/>
          <a:p>
            <a:r>
              <a:rPr lang="pl-PL" dirty="0"/>
              <a:t>Rozwiązania przykładowe (2)</a:t>
            </a:r>
          </a:p>
        </p:txBody>
      </p:sp>
      <p:sp>
        <p:nvSpPr>
          <p:cNvPr id="3" name="Symbol zastępczy zawartości 2">
            <a:extLst>
              <a:ext uri="{FF2B5EF4-FFF2-40B4-BE49-F238E27FC236}">
                <a16:creationId xmlns:a16="http://schemas.microsoft.com/office/drawing/2014/main" id="{A9FC9A8C-DAB3-5373-53D3-7054A8ED336C}"/>
              </a:ext>
            </a:extLst>
          </p:cNvPr>
          <p:cNvSpPr>
            <a:spLocks noGrp="1"/>
          </p:cNvSpPr>
          <p:nvPr>
            <p:ph idx="1"/>
          </p:nvPr>
        </p:nvSpPr>
        <p:spPr>
          <a:xfrm>
            <a:off x="838200" y="1825625"/>
            <a:ext cx="10515600" cy="4667250"/>
          </a:xfrm>
        </p:spPr>
        <p:txBody>
          <a:bodyPr>
            <a:normAutofit/>
          </a:bodyPr>
          <a:lstStyle/>
          <a:p>
            <a:pPr>
              <a:lnSpc>
                <a:spcPct val="140000"/>
              </a:lnSpc>
            </a:pPr>
            <a:r>
              <a:rPr lang="pl-PL" dirty="0"/>
              <a:t>wizualna pomoc w odnajdywaniu drogi  (jasne duże znaki oparte na kodach – oznakowanie musi być stosowanie konsekwentnie; bez natłoku) </a:t>
            </a:r>
          </a:p>
          <a:p>
            <a:pPr>
              <a:lnSpc>
                <a:spcPct val="140000"/>
              </a:lnSpc>
            </a:pPr>
            <a:r>
              <a:rPr lang="pl-PL" dirty="0"/>
              <a:t>odpowiednia obsługa (brak oceniania, czas na wyjaśnienie sprawy, cierpliwość, wsparcie) </a:t>
            </a:r>
          </a:p>
          <a:p>
            <a:pPr>
              <a:lnSpc>
                <a:spcPct val="140000"/>
              </a:lnSpc>
            </a:pPr>
            <a:endParaRPr lang="pl-PL" dirty="0"/>
          </a:p>
        </p:txBody>
      </p:sp>
    </p:spTree>
    <p:extLst>
      <p:ext uri="{BB962C8B-B14F-4D97-AF65-F5344CB8AC3E}">
        <p14:creationId xmlns:p14="http://schemas.microsoft.com/office/powerpoint/2010/main" val="131659534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0736AB-708B-448C-BB08-03ACD5711038}"/>
              </a:ext>
            </a:extLst>
          </p:cNvPr>
          <p:cNvSpPr>
            <a:spLocks noGrp="1"/>
          </p:cNvSpPr>
          <p:nvPr>
            <p:ph type="title"/>
          </p:nvPr>
        </p:nvSpPr>
        <p:spPr/>
        <p:txBody>
          <a:bodyPr/>
          <a:lstStyle/>
          <a:p>
            <a:r>
              <a:rPr lang="pl-PL" dirty="0"/>
              <a:t>Podsumowanie szkolenia</a:t>
            </a:r>
          </a:p>
        </p:txBody>
      </p:sp>
      <p:sp>
        <p:nvSpPr>
          <p:cNvPr id="3" name="Symbol zastępczy zawartości 2">
            <a:extLst>
              <a:ext uri="{FF2B5EF4-FFF2-40B4-BE49-F238E27FC236}">
                <a16:creationId xmlns:a16="http://schemas.microsoft.com/office/drawing/2014/main" id="{DD34159D-0A37-402A-9785-5698626CDD71}"/>
              </a:ext>
            </a:extLst>
          </p:cNvPr>
          <p:cNvSpPr>
            <a:spLocks noGrp="1"/>
          </p:cNvSpPr>
          <p:nvPr>
            <p:ph idx="1"/>
          </p:nvPr>
        </p:nvSpPr>
        <p:spPr>
          <a:xfrm>
            <a:off x="838199" y="1825625"/>
            <a:ext cx="10747443" cy="4351338"/>
          </a:xfrm>
        </p:spPr>
        <p:txBody>
          <a:bodyPr>
            <a:normAutofit lnSpcReduction="10000"/>
          </a:bodyPr>
          <a:lstStyle/>
          <a:p>
            <a:r>
              <a:rPr lang="pl-PL" dirty="0"/>
              <a:t>Dostępność to prawo człowieka</a:t>
            </a:r>
          </a:p>
          <a:p>
            <a:r>
              <a:rPr lang="pl-PL" dirty="0"/>
              <a:t>Projektowanie uniwersalne, racjonalne usprawnienia </a:t>
            </a:r>
            <a:r>
              <a:rPr lang="pl-PL" dirty="0">
                <a:sym typeface="Symbol" panose="05050102010706020507" pitchFamily="18" charset="2"/>
              </a:rPr>
              <a:t> dostęp alternatywny</a:t>
            </a:r>
          </a:p>
          <a:p>
            <a:r>
              <a:rPr lang="pl-PL" dirty="0"/>
              <a:t>Trzy obszary dostępności: architektoniczna, cyfrowa, informacyjno-komunikacyjna</a:t>
            </a:r>
          </a:p>
          <a:p>
            <a:r>
              <a:rPr lang="pl-PL" dirty="0"/>
              <a:t>Model medyczny vs model społeczny (bariery po stronie otoczenia)</a:t>
            </a:r>
          </a:p>
          <a:p>
            <a:r>
              <a:rPr lang="pl-PL" dirty="0"/>
              <a:t>Język inkluzywny (osoba z niepełnosprawnością)</a:t>
            </a:r>
          </a:p>
          <a:p>
            <a:r>
              <a:rPr lang="pl-PL" dirty="0"/>
              <a:t>Osoby z różnorodnymi potrzebami </a:t>
            </a:r>
          </a:p>
          <a:p>
            <a:pPr lvl="1"/>
            <a:r>
              <a:rPr lang="pl-PL" dirty="0"/>
              <a:t>Różne potrzeby, możliwości i rozwiązania (technologie wspomagające)</a:t>
            </a:r>
          </a:p>
        </p:txBody>
      </p:sp>
    </p:spTree>
    <p:extLst>
      <p:ext uri="{BB962C8B-B14F-4D97-AF65-F5344CB8AC3E}">
        <p14:creationId xmlns:p14="http://schemas.microsoft.com/office/powerpoint/2010/main" val="6338590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12A357-4574-401A-9341-483F5F3B1352}"/>
              </a:ext>
            </a:extLst>
          </p:cNvPr>
          <p:cNvSpPr>
            <a:spLocks noGrp="1"/>
          </p:cNvSpPr>
          <p:nvPr>
            <p:ph type="title"/>
          </p:nvPr>
        </p:nvSpPr>
        <p:spPr/>
        <p:txBody>
          <a:bodyPr>
            <a:normAutofit/>
          </a:bodyPr>
          <a:lstStyle/>
          <a:p>
            <a:r>
              <a:rPr lang="pl-PL" dirty="0"/>
              <a:t>Materiały źródłowe</a:t>
            </a:r>
          </a:p>
        </p:txBody>
      </p:sp>
      <p:sp>
        <p:nvSpPr>
          <p:cNvPr id="3" name="Symbol zastępczy zawartości 2">
            <a:extLst>
              <a:ext uri="{FF2B5EF4-FFF2-40B4-BE49-F238E27FC236}">
                <a16:creationId xmlns:a16="http://schemas.microsoft.com/office/drawing/2014/main" id="{C490DC47-00A0-41F0-95CF-2EAB3E591F01}"/>
              </a:ext>
            </a:extLst>
          </p:cNvPr>
          <p:cNvSpPr>
            <a:spLocks noGrp="1"/>
          </p:cNvSpPr>
          <p:nvPr>
            <p:ph idx="1"/>
          </p:nvPr>
        </p:nvSpPr>
        <p:spPr/>
        <p:txBody>
          <a:bodyPr/>
          <a:lstStyle/>
          <a:p>
            <a:r>
              <a:rPr lang="pl-PL" dirty="0">
                <a:hlinkClick r:id="rId3"/>
              </a:rPr>
              <a:t>Ustawa o zapewnianiu dostępności osobom ze szczególnymi potrzebami</a:t>
            </a:r>
            <a:endParaRPr lang="pl-PL" dirty="0"/>
          </a:p>
          <a:p>
            <a:r>
              <a:rPr lang="pl-PL" dirty="0">
                <a:hlinkClick r:id="rId4"/>
              </a:rPr>
              <a:t>Ustawa o dostępności cyfrowej stron internetowych i aplikacji mobilnych podmiotów publicznych</a:t>
            </a:r>
            <a:endParaRPr lang="pl-PL" dirty="0"/>
          </a:p>
          <a:p>
            <a:r>
              <a:rPr lang="pl-PL" b="0" i="0" dirty="0">
                <a:solidFill>
                  <a:srgbClr val="18223E"/>
                </a:solidFill>
                <a:effectLst/>
                <a:hlinkClick r:id="rId5"/>
              </a:rPr>
              <a:t>Konwencja ONZ o prawach osób niepełnosprawnych</a:t>
            </a:r>
            <a:endParaRPr lang="pl-PL" dirty="0"/>
          </a:p>
          <a:p>
            <a:r>
              <a:rPr lang="pl-PL" dirty="0">
                <a:hlinkClick r:id="rId6"/>
              </a:rPr>
              <a:t>Standardy dostępności dla polityki spójności 2021–2027</a:t>
            </a:r>
            <a:endParaRPr lang="pl-PL" dirty="0"/>
          </a:p>
          <a:p>
            <a:endParaRPr lang="pl-PL" dirty="0"/>
          </a:p>
        </p:txBody>
      </p:sp>
    </p:spTree>
    <p:extLst>
      <p:ext uri="{BB962C8B-B14F-4D97-AF65-F5344CB8AC3E}">
        <p14:creationId xmlns:p14="http://schemas.microsoft.com/office/powerpoint/2010/main" val="30949936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6B6230-5BB4-53E2-76EF-6B464E7F2E9A}"/>
              </a:ext>
            </a:extLst>
          </p:cNvPr>
          <p:cNvSpPr>
            <a:spLocks noGrp="1"/>
          </p:cNvSpPr>
          <p:nvPr>
            <p:ph type="title"/>
          </p:nvPr>
        </p:nvSpPr>
        <p:spPr/>
        <p:txBody>
          <a:bodyPr/>
          <a:lstStyle/>
          <a:p>
            <a:r>
              <a:rPr lang="pl-PL" dirty="0"/>
              <a:t>Materiały źródłowe i polecane (1)</a:t>
            </a:r>
          </a:p>
        </p:txBody>
      </p:sp>
      <p:sp>
        <p:nvSpPr>
          <p:cNvPr id="3" name="Symbol zastępczy zawartości 2">
            <a:extLst>
              <a:ext uri="{FF2B5EF4-FFF2-40B4-BE49-F238E27FC236}">
                <a16:creationId xmlns:a16="http://schemas.microsoft.com/office/drawing/2014/main" id="{28825C3E-F84A-84EE-7208-20C5DB93B096}"/>
              </a:ext>
            </a:extLst>
          </p:cNvPr>
          <p:cNvSpPr>
            <a:spLocks noGrp="1"/>
          </p:cNvSpPr>
          <p:nvPr>
            <p:ph idx="1"/>
          </p:nvPr>
        </p:nvSpPr>
        <p:spPr/>
        <p:txBody>
          <a:bodyPr/>
          <a:lstStyle/>
          <a:p>
            <a:r>
              <a:rPr lang="pl-PL" dirty="0">
                <a:hlinkClick r:id="rId2"/>
              </a:rPr>
              <a:t>Niezbędnik Koordynatora dostępności</a:t>
            </a:r>
          </a:p>
          <a:p>
            <a:r>
              <a:rPr lang="pl-PL" dirty="0">
                <a:hlinkClick r:id="rId3"/>
              </a:rPr>
              <a:t>Budowlane ABC – Standardy projektowania budynków dla osób z niepełnosprawnościami</a:t>
            </a:r>
            <a:endParaRPr lang="pl-PL" dirty="0"/>
          </a:p>
          <a:p>
            <a:r>
              <a:rPr lang="pl-PL" dirty="0">
                <a:hlinkClick r:id="rId4"/>
              </a:rPr>
              <a:t>Polskie tłumaczenie WCAG 2.1</a:t>
            </a:r>
            <a:endParaRPr lang="pl-PL" dirty="0"/>
          </a:p>
          <a:p>
            <a:r>
              <a:rPr lang="pl-PL" dirty="0">
                <a:hlinkClick r:id="rId5"/>
              </a:rPr>
              <a:t>Artykuły o dostępności cyfrowej na portalu Gov.pl</a:t>
            </a:r>
            <a:endParaRPr lang="pl-PL" dirty="0"/>
          </a:p>
          <a:p>
            <a:r>
              <a:rPr lang="pl-PL" dirty="0">
                <a:hlinkClick r:id="rId6"/>
              </a:rPr>
              <a:t>Publikacja: Zasady tworzenia audiodeskrypcji</a:t>
            </a:r>
            <a:r>
              <a:rPr lang="pl-PL" dirty="0"/>
              <a:t>, Fundacja Kultury bez Barier</a:t>
            </a:r>
          </a:p>
          <a:p>
            <a:endParaRPr lang="pl-PL" sz="2000" dirty="0"/>
          </a:p>
          <a:p>
            <a:endParaRPr lang="pl-PL" sz="2000" dirty="0"/>
          </a:p>
          <a:p>
            <a:endParaRPr lang="pl-PL" dirty="0"/>
          </a:p>
        </p:txBody>
      </p:sp>
    </p:spTree>
    <p:extLst>
      <p:ext uri="{BB962C8B-B14F-4D97-AF65-F5344CB8AC3E}">
        <p14:creationId xmlns:p14="http://schemas.microsoft.com/office/powerpoint/2010/main" val="324872477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443CE6-B07D-0D36-9A3D-339444FAD8D0}"/>
              </a:ext>
            </a:extLst>
          </p:cNvPr>
          <p:cNvSpPr>
            <a:spLocks noGrp="1"/>
          </p:cNvSpPr>
          <p:nvPr>
            <p:ph type="title"/>
          </p:nvPr>
        </p:nvSpPr>
        <p:spPr/>
        <p:txBody>
          <a:bodyPr/>
          <a:lstStyle/>
          <a:p>
            <a:r>
              <a:rPr lang="pl-PL" dirty="0"/>
              <a:t>Materiały źródłowe i polecane (2) </a:t>
            </a:r>
          </a:p>
        </p:txBody>
      </p:sp>
      <p:sp>
        <p:nvSpPr>
          <p:cNvPr id="3" name="Symbol zastępczy zawartości 2">
            <a:extLst>
              <a:ext uri="{FF2B5EF4-FFF2-40B4-BE49-F238E27FC236}">
                <a16:creationId xmlns:a16="http://schemas.microsoft.com/office/drawing/2014/main" id="{FCFA4589-672F-D3DB-5870-C2E5077F11A9}"/>
              </a:ext>
            </a:extLst>
          </p:cNvPr>
          <p:cNvSpPr>
            <a:spLocks noGrp="1"/>
          </p:cNvSpPr>
          <p:nvPr>
            <p:ph idx="1"/>
          </p:nvPr>
        </p:nvSpPr>
        <p:spPr>
          <a:xfrm>
            <a:off x="838200" y="1825625"/>
            <a:ext cx="10515600" cy="4771118"/>
          </a:xfrm>
        </p:spPr>
        <p:txBody>
          <a:bodyPr>
            <a:normAutofit fontScale="92500" lnSpcReduction="10000"/>
          </a:bodyPr>
          <a:lstStyle/>
          <a:p>
            <a:r>
              <a:rPr lang="pl-PL" dirty="0">
                <a:hlinkClick r:id="rId2"/>
              </a:rPr>
              <a:t>Informacja dla wszystkich: zasady przygotowywania ETR</a:t>
            </a:r>
            <a:endParaRPr lang="pl-PL" b="0" i="0" dirty="0">
              <a:solidFill>
                <a:srgbClr val="18223E"/>
              </a:solidFill>
              <a:effectLst/>
            </a:endParaRPr>
          </a:p>
          <a:p>
            <a:r>
              <a:rPr lang="pl-PL" altLang="pl-PL" dirty="0">
                <a:hlinkClick r:id="rId3"/>
              </a:rPr>
              <a:t>Publikacja „Nie piszcie nic dla nas bez nas! Angażowanie osób z niepełnosprawnością intelektualną w opracowywanie tekstów łatwych do czytania”</a:t>
            </a:r>
            <a:endParaRPr lang="pl-PL" altLang="pl-PL" dirty="0"/>
          </a:p>
          <a:p>
            <a:r>
              <a:rPr lang="pl-PL" dirty="0">
                <a:hlinkClick r:id="rId4"/>
              </a:rPr>
              <a:t>Poradnik: Dostosowanie instytucji i usług publicznych do potrzeb osób z niepełnosprawnością intelektualną, ze spektrum autyzmu, problemami zdrowia psychicznego</a:t>
            </a:r>
            <a:endParaRPr lang="pl-PL" dirty="0"/>
          </a:p>
          <a:p>
            <a:r>
              <a:rPr lang="pl-PL" dirty="0">
                <a:hlinkClick r:id="rId5"/>
              </a:rPr>
              <a:t>Skrócona </a:t>
            </a:r>
            <a:r>
              <a:rPr lang="pl-PL" dirty="0" err="1">
                <a:hlinkClick r:id="rId5"/>
              </a:rPr>
              <a:t>checklista</a:t>
            </a:r>
            <a:r>
              <a:rPr lang="pl-PL" dirty="0">
                <a:hlinkClick r:id="rId5"/>
              </a:rPr>
              <a:t> do opracowania tekstu ETR (w j. ang.)</a:t>
            </a:r>
            <a:endParaRPr lang="pl-PL" dirty="0"/>
          </a:p>
          <a:p>
            <a:r>
              <a:rPr lang="pl-PL" dirty="0">
                <a:hlinkClick r:id="rId6"/>
              </a:rPr>
              <a:t>Polskie Stowarzyszenie na rzecz Osób z Niepełnosprawnością Intelektualną: Publikacje - Tekst łatwy do czytania (Biblioteka </a:t>
            </a:r>
            <a:r>
              <a:rPr lang="pl-PL" dirty="0" err="1">
                <a:hlinkClick r:id="rId6"/>
              </a:rPr>
              <a:t>Self</a:t>
            </a:r>
            <a:r>
              <a:rPr lang="pl-PL" dirty="0">
                <a:hlinkClick r:id="rId6"/>
              </a:rPr>
              <a:t> – adwokata)</a:t>
            </a:r>
            <a:endParaRPr lang="pl-PL" dirty="0"/>
          </a:p>
          <a:p>
            <a:endParaRPr lang="pl-PL" altLang="pl-PL" sz="2000" dirty="0"/>
          </a:p>
          <a:p>
            <a:endParaRPr lang="pl-PL" sz="2000" dirty="0">
              <a:hlinkClick r:id="" action="ppaction://noaction"/>
            </a:endParaRPr>
          </a:p>
        </p:txBody>
      </p:sp>
    </p:spTree>
    <p:extLst>
      <p:ext uri="{BB962C8B-B14F-4D97-AF65-F5344CB8AC3E}">
        <p14:creationId xmlns:p14="http://schemas.microsoft.com/office/powerpoint/2010/main" val="4047876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81D0C1-A5BE-FBAB-608F-B412EE3CE062}"/>
              </a:ext>
            </a:extLst>
          </p:cNvPr>
          <p:cNvSpPr>
            <a:spLocks noGrp="1"/>
          </p:cNvSpPr>
          <p:nvPr>
            <p:ph type="title"/>
          </p:nvPr>
        </p:nvSpPr>
        <p:spPr/>
        <p:txBody>
          <a:bodyPr/>
          <a:lstStyle/>
          <a:p>
            <a:r>
              <a:rPr lang="pl-PL" dirty="0"/>
              <a:t>Prosta i intuicyjna obsługa</a:t>
            </a:r>
          </a:p>
        </p:txBody>
      </p:sp>
      <p:sp>
        <p:nvSpPr>
          <p:cNvPr id="3" name="Symbol zastępczy zawartości 2">
            <a:extLst>
              <a:ext uri="{FF2B5EF4-FFF2-40B4-BE49-F238E27FC236}">
                <a16:creationId xmlns:a16="http://schemas.microsoft.com/office/drawing/2014/main" id="{6E3E3726-CE32-F842-58BA-B2FE0D92B2E9}"/>
              </a:ext>
            </a:extLst>
          </p:cNvPr>
          <p:cNvSpPr>
            <a:spLocks noGrp="1"/>
          </p:cNvSpPr>
          <p:nvPr>
            <p:ph idx="1"/>
          </p:nvPr>
        </p:nvSpPr>
        <p:spPr>
          <a:xfrm>
            <a:off x="838200" y="1825625"/>
            <a:ext cx="5573233" cy="4351338"/>
          </a:xfrm>
        </p:spPr>
        <p:txBody>
          <a:bodyPr>
            <a:normAutofit fontScale="92500" lnSpcReduction="10000"/>
          </a:bodyPr>
          <a:lstStyle/>
          <a:p>
            <a:pPr>
              <a:lnSpc>
                <a:spcPct val="120000"/>
              </a:lnSpc>
            </a:pPr>
            <a:r>
              <a:rPr lang="pl-PL" sz="2400" dirty="0"/>
              <a:t>unikanie skomplikowania, </a:t>
            </a:r>
          </a:p>
          <a:p>
            <a:pPr>
              <a:lnSpc>
                <a:spcPct val="120000"/>
              </a:lnSpc>
            </a:pPr>
            <a:r>
              <a:rPr lang="pl-PL" sz="2400" dirty="0"/>
              <a:t>możliwość zrozumienia przez użytkownika bez względu na jego wykształcenia, znajomość języka, zdolność utrzymania koncentracji, itp. </a:t>
            </a:r>
          </a:p>
          <a:p>
            <a:r>
              <a:rPr lang="pl-PL" dirty="0"/>
              <a:t>Na zdjęciu: tak przedstawiona instrukcja użycia defibrylatora </a:t>
            </a:r>
            <a:r>
              <a:rPr lang="pl-PL" dirty="0" err="1"/>
              <a:t>AED</a:t>
            </a:r>
            <a:r>
              <a:rPr lang="pl-PL" dirty="0"/>
              <a:t> pozwala na użycie urządzenia nawet przy braku znajomości danego języka czy możliwości koncentracji (np. przez stres)</a:t>
            </a:r>
          </a:p>
          <a:p>
            <a:pPr>
              <a:lnSpc>
                <a:spcPct val="120000"/>
              </a:lnSpc>
            </a:pPr>
            <a:endParaRPr lang="pl-PL" sz="2400" dirty="0"/>
          </a:p>
          <a:p>
            <a:pPr marL="0" indent="0">
              <a:buNone/>
            </a:pPr>
            <a:endParaRPr lang="pl-PL" dirty="0"/>
          </a:p>
          <a:p>
            <a:endParaRPr lang="pl-PL" dirty="0"/>
          </a:p>
          <a:p>
            <a:endParaRPr lang="pl-PL" dirty="0"/>
          </a:p>
        </p:txBody>
      </p:sp>
      <p:pic>
        <p:nvPicPr>
          <p:cNvPr id="5" name="Obraz 4" descr="instrukcja obsługi defibrylatora AED, krótkie instrukcje, rysunki pokazujące kolejne kroki">
            <a:extLst>
              <a:ext uri="{FF2B5EF4-FFF2-40B4-BE49-F238E27FC236}">
                <a16:creationId xmlns:a16="http://schemas.microsoft.com/office/drawing/2014/main" id="{2B62E721-9A53-E33A-0F69-F366F1C10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768" y="453505"/>
            <a:ext cx="4159504" cy="5876212"/>
          </a:xfrm>
          <a:prstGeom prst="rect">
            <a:avLst/>
          </a:prstGeom>
          <a:ln w="19050">
            <a:solidFill>
              <a:schemeClr val="tx1"/>
            </a:solidFill>
          </a:ln>
        </p:spPr>
      </p:pic>
    </p:spTree>
    <p:extLst>
      <p:ext uri="{BB962C8B-B14F-4D97-AF65-F5344CB8AC3E}">
        <p14:creationId xmlns:p14="http://schemas.microsoft.com/office/powerpoint/2010/main" val="42186286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8D0CF2-2BF0-B016-6B6C-78CB792FD5A5}"/>
              </a:ext>
            </a:extLst>
          </p:cNvPr>
          <p:cNvSpPr>
            <a:spLocks noGrp="1"/>
          </p:cNvSpPr>
          <p:nvPr>
            <p:ph type="title"/>
          </p:nvPr>
        </p:nvSpPr>
        <p:spPr/>
        <p:txBody>
          <a:bodyPr/>
          <a:lstStyle/>
          <a:p>
            <a:r>
              <a:rPr lang="pl-PL" dirty="0"/>
              <a:t>Materiały źródłowe i polecane (3) </a:t>
            </a:r>
          </a:p>
        </p:txBody>
      </p:sp>
      <p:sp>
        <p:nvSpPr>
          <p:cNvPr id="3" name="Symbol zastępczy zawartości 2">
            <a:extLst>
              <a:ext uri="{FF2B5EF4-FFF2-40B4-BE49-F238E27FC236}">
                <a16:creationId xmlns:a16="http://schemas.microsoft.com/office/drawing/2014/main" id="{9FDEDB30-BBC9-A96C-9414-EC65A8C04EDB}"/>
              </a:ext>
            </a:extLst>
          </p:cNvPr>
          <p:cNvSpPr>
            <a:spLocks noGrp="1"/>
          </p:cNvSpPr>
          <p:nvPr>
            <p:ph idx="1"/>
          </p:nvPr>
        </p:nvSpPr>
        <p:spPr/>
        <p:txBody>
          <a:bodyPr/>
          <a:lstStyle/>
          <a:p>
            <a:r>
              <a:rPr lang="pl-PL" dirty="0">
                <a:hlinkClick r:id="rId2"/>
              </a:rPr>
              <a:t>Serwis Służby Cywilnej – Prosty język </a:t>
            </a:r>
            <a:r>
              <a:rPr lang="pl-PL" dirty="0"/>
              <a:t>(materiały, kurs, dobre praktyki)</a:t>
            </a:r>
          </a:p>
          <a:p>
            <a:r>
              <a:rPr lang="pl-PL" dirty="0">
                <a:hlinkClick r:id="rId3"/>
              </a:rPr>
              <a:t>Język bez barier. Słowniczek inkluzywnego języka (Santander)</a:t>
            </a:r>
            <a:endParaRPr lang="pl-PL" dirty="0"/>
          </a:p>
          <a:p>
            <a:r>
              <a:rPr lang="pl-PL" dirty="0">
                <a:hlinkClick r:id="rId4"/>
              </a:rPr>
              <a:t>Poradnik: Jak mówić i pisać o grupach narażonych na dyskryminację (Etyka języka i odpowiedzialna komunikacja)</a:t>
            </a:r>
            <a:endParaRPr lang="pl-PL" dirty="0"/>
          </a:p>
          <a:p>
            <a:endParaRPr lang="pl-PL" dirty="0"/>
          </a:p>
        </p:txBody>
      </p:sp>
    </p:spTree>
    <p:extLst>
      <p:ext uri="{BB962C8B-B14F-4D97-AF65-F5344CB8AC3E}">
        <p14:creationId xmlns:p14="http://schemas.microsoft.com/office/powerpoint/2010/main" val="11226178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A40155-8BE3-4A28-8A8B-9F9BFDB05F39}"/>
              </a:ext>
            </a:extLst>
          </p:cNvPr>
          <p:cNvSpPr>
            <a:spLocks noGrp="1"/>
          </p:cNvSpPr>
          <p:nvPr>
            <p:ph type="title"/>
          </p:nvPr>
        </p:nvSpPr>
        <p:spPr/>
        <p:txBody>
          <a:bodyPr/>
          <a:lstStyle/>
          <a:p>
            <a:r>
              <a:rPr lang="pl-PL" dirty="0"/>
              <a:t>Dodatkowe materiały – Kultura Głuchych </a:t>
            </a:r>
          </a:p>
        </p:txBody>
      </p:sp>
      <p:sp>
        <p:nvSpPr>
          <p:cNvPr id="3" name="Symbol zastępczy zawartości 2">
            <a:extLst>
              <a:ext uri="{FF2B5EF4-FFF2-40B4-BE49-F238E27FC236}">
                <a16:creationId xmlns:a16="http://schemas.microsoft.com/office/drawing/2014/main" id="{DB5CE9FD-7B65-46B3-98EE-3B0387508AEF}"/>
              </a:ext>
            </a:extLst>
          </p:cNvPr>
          <p:cNvSpPr>
            <a:spLocks noGrp="1"/>
          </p:cNvSpPr>
          <p:nvPr>
            <p:ph idx="1"/>
          </p:nvPr>
        </p:nvSpPr>
        <p:spPr>
          <a:xfrm>
            <a:off x="838200" y="1825624"/>
            <a:ext cx="10515600" cy="4747895"/>
          </a:xfrm>
        </p:spPr>
        <p:txBody>
          <a:bodyPr>
            <a:normAutofit/>
          </a:bodyPr>
          <a:lstStyle/>
          <a:p>
            <a:pPr>
              <a:lnSpc>
                <a:spcPct val="120000"/>
              </a:lnSpc>
              <a:spcBef>
                <a:spcPts val="600"/>
              </a:spcBef>
            </a:pPr>
            <a:r>
              <a:rPr lang="pl-PL" dirty="0">
                <a:hlinkClick r:id="rId2"/>
              </a:rPr>
              <a:t>Iwona Cichosz </a:t>
            </a:r>
            <a:r>
              <a:rPr lang="pl-PL" dirty="0" err="1">
                <a:hlinkClick r:id="rId2"/>
              </a:rPr>
              <a:t>TEDxMarszałkowska</a:t>
            </a:r>
            <a:endParaRPr lang="pl-PL" dirty="0"/>
          </a:p>
          <a:p>
            <a:pPr>
              <a:lnSpc>
                <a:spcPct val="120000"/>
              </a:lnSpc>
              <a:spcBef>
                <a:spcPts val="600"/>
              </a:spcBef>
            </a:pPr>
            <a:r>
              <a:rPr lang="pl-PL" dirty="0">
                <a:hlinkClick r:id="rId3"/>
              </a:rPr>
              <a:t>Iwona Cichosz „Świat osób Głuchych” </a:t>
            </a:r>
            <a:endParaRPr lang="pl-PL" dirty="0"/>
          </a:p>
          <a:p>
            <a:pPr>
              <a:lnSpc>
                <a:spcPct val="120000"/>
              </a:lnSpc>
              <a:spcBef>
                <a:spcPts val="600"/>
              </a:spcBef>
            </a:pPr>
            <a:r>
              <a:rPr lang="pl-PL" dirty="0">
                <a:hlinkClick r:id="rId4"/>
              </a:rPr>
              <a:t>Kanał Iwony Cichosz</a:t>
            </a:r>
            <a:endParaRPr lang="pl-PL" dirty="0"/>
          </a:p>
          <a:p>
            <a:pPr>
              <a:lnSpc>
                <a:spcPct val="120000"/>
              </a:lnSpc>
              <a:spcBef>
                <a:spcPts val="600"/>
              </a:spcBef>
            </a:pPr>
            <a:r>
              <a:rPr lang="pl-PL" dirty="0">
                <a:hlinkClick r:id="rId5"/>
              </a:rPr>
              <a:t>Edyta Kozub – TIR - VV (Visual </a:t>
            </a:r>
            <a:r>
              <a:rPr lang="pl-PL" dirty="0" err="1">
                <a:hlinkClick r:id="rId5"/>
              </a:rPr>
              <a:t>Vernacular</a:t>
            </a:r>
            <a:r>
              <a:rPr lang="pl-PL" dirty="0">
                <a:hlinkClick r:id="rId5"/>
              </a:rPr>
              <a:t>)</a:t>
            </a:r>
            <a:endParaRPr lang="pl-PL" dirty="0"/>
          </a:p>
          <a:p>
            <a:pPr>
              <a:lnSpc>
                <a:spcPct val="120000"/>
              </a:lnSpc>
              <a:spcBef>
                <a:spcPts val="600"/>
              </a:spcBef>
            </a:pPr>
            <a:r>
              <a:rPr lang="pl-PL" dirty="0">
                <a:hlinkClick r:id="rId6"/>
              </a:rPr>
              <a:t>Edyta Kozub Polski Orzeł VV (Visual </a:t>
            </a:r>
            <a:r>
              <a:rPr lang="pl-PL" dirty="0" err="1">
                <a:hlinkClick r:id="rId6"/>
              </a:rPr>
              <a:t>Vernacular</a:t>
            </a:r>
            <a:r>
              <a:rPr lang="pl-PL" dirty="0">
                <a:hlinkClick r:id="rId6"/>
              </a:rPr>
              <a:t>)</a:t>
            </a:r>
            <a:endParaRPr lang="pl-PL" dirty="0"/>
          </a:p>
          <a:p>
            <a:pPr>
              <a:lnSpc>
                <a:spcPct val="120000"/>
              </a:lnSpc>
              <a:spcBef>
                <a:spcPts val="600"/>
              </a:spcBef>
            </a:pPr>
            <a:r>
              <a:rPr lang="pl-PL" dirty="0" err="1">
                <a:hlinkClick r:id="rId7"/>
              </a:rPr>
              <a:t>Ian</a:t>
            </a:r>
            <a:r>
              <a:rPr lang="pl-PL" dirty="0">
                <a:hlinkClick r:id="rId7"/>
              </a:rPr>
              <a:t> </a:t>
            </a:r>
            <a:r>
              <a:rPr lang="pl-PL" dirty="0" err="1">
                <a:hlinkClick r:id="rId7"/>
              </a:rPr>
              <a:t>Sanborn</a:t>
            </a:r>
            <a:r>
              <a:rPr lang="pl-PL" dirty="0">
                <a:hlinkClick r:id="rId7"/>
              </a:rPr>
              <a:t> – Gąsienica</a:t>
            </a:r>
            <a:endParaRPr lang="pl-PL" dirty="0"/>
          </a:p>
          <a:p>
            <a:r>
              <a:rPr lang="pl-PL" dirty="0">
                <a:cs typeface="Times New Roman" panose="02020603050405020304" pitchFamily="18" charset="0"/>
                <a:hlinkClick r:id="rId8"/>
              </a:rPr>
              <a:t>Film: </a:t>
            </a:r>
            <a:r>
              <a:rPr lang="pl-PL" dirty="0">
                <a:cs typeface="Calibri" panose="020F0502020204030204" pitchFamily="34" charset="0"/>
                <a:hlinkClick r:id="rId8"/>
              </a:rPr>
              <a:t>Ja, Głuchy</a:t>
            </a:r>
            <a:endParaRPr lang="pl-PL" dirty="0"/>
          </a:p>
        </p:txBody>
      </p:sp>
    </p:spTree>
    <p:extLst>
      <p:ext uri="{BB962C8B-B14F-4D97-AF65-F5344CB8AC3E}">
        <p14:creationId xmlns:p14="http://schemas.microsoft.com/office/powerpoint/2010/main" val="521497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F67861-0E05-F8EE-CDF0-D42DB4A51575}"/>
              </a:ext>
            </a:extLst>
          </p:cNvPr>
          <p:cNvSpPr>
            <a:spLocks noGrp="1"/>
          </p:cNvSpPr>
          <p:nvPr>
            <p:ph type="title"/>
          </p:nvPr>
        </p:nvSpPr>
        <p:spPr/>
        <p:txBody>
          <a:bodyPr/>
          <a:lstStyle/>
          <a:p>
            <a:r>
              <a:rPr lang="pl-PL" dirty="0"/>
              <a:t>Zauważalna informacja</a:t>
            </a:r>
          </a:p>
        </p:txBody>
      </p:sp>
      <p:sp>
        <p:nvSpPr>
          <p:cNvPr id="3" name="Symbol zastępczy zawartości 2">
            <a:extLst>
              <a:ext uri="{FF2B5EF4-FFF2-40B4-BE49-F238E27FC236}">
                <a16:creationId xmlns:a16="http://schemas.microsoft.com/office/drawing/2014/main" id="{054868E6-54A8-C82E-09C7-42A7694DD11A}"/>
              </a:ext>
            </a:extLst>
          </p:cNvPr>
          <p:cNvSpPr>
            <a:spLocks noGrp="1"/>
          </p:cNvSpPr>
          <p:nvPr>
            <p:ph idx="1"/>
          </p:nvPr>
        </p:nvSpPr>
        <p:spPr>
          <a:xfrm>
            <a:off x="838201" y="1825625"/>
            <a:ext cx="5617028" cy="4351338"/>
          </a:xfrm>
        </p:spPr>
        <p:txBody>
          <a:bodyPr/>
          <a:lstStyle/>
          <a:p>
            <a:pPr>
              <a:lnSpc>
                <a:spcPct val="120000"/>
              </a:lnSpc>
            </a:pPr>
            <a:r>
              <a:rPr lang="pl-PL" sz="2400" dirty="0"/>
              <a:t>niezależnie od okoliczności przestrzennych i możliwości odbiorcy </a:t>
            </a:r>
          </a:p>
          <a:p>
            <a:pPr>
              <a:lnSpc>
                <a:spcPct val="120000"/>
              </a:lnSpc>
            </a:pPr>
            <a:r>
              <a:rPr lang="pl-PL" sz="2400" dirty="0"/>
              <a:t>informacja wizualna i głosowa </a:t>
            </a:r>
            <a:br>
              <a:rPr lang="pl-PL" sz="2400" dirty="0"/>
            </a:br>
            <a:r>
              <a:rPr lang="pl-PL" sz="2400" dirty="0"/>
              <a:t>(lub dotykowa), duże i wyraźne oznaczenia w przestrzeni, itp. </a:t>
            </a:r>
          </a:p>
          <a:p>
            <a:r>
              <a:rPr lang="pl-PL" dirty="0"/>
              <a:t>Na zdjęciu z lewej: informacja umieszczona zdecydowanie za nisko</a:t>
            </a:r>
          </a:p>
          <a:p>
            <a:pPr>
              <a:lnSpc>
                <a:spcPct val="120000"/>
              </a:lnSpc>
            </a:pPr>
            <a:endParaRPr lang="pl-PL" sz="2400" dirty="0"/>
          </a:p>
          <a:p>
            <a:endParaRPr lang="pl-PL" dirty="0"/>
          </a:p>
          <a:p>
            <a:endParaRPr lang="pl-PL" dirty="0"/>
          </a:p>
        </p:txBody>
      </p:sp>
      <p:pic>
        <p:nvPicPr>
          <p:cNvPr id="5" name="Obraz 4" descr="Obraz przedstawia osobę kucającą na chodniku ponieważ usiłuje odczytać informacje o rozkładzie jazdy komunikacji miejskiej, przedstawioną w sposób niedostępny - zbyt nisko umieszczoną">
            <a:extLst>
              <a:ext uri="{FF2B5EF4-FFF2-40B4-BE49-F238E27FC236}">
                <a16:creationId xmlns:a16="http://schemas.microsoft.com/office/drawing/2014/main" id="{DC7EA1F1-21FC-E6CD-D26B-CD74F4C9C4C7}"/>
              </a:ext>
            </a:extLst>
          </p:cNvPr>
          <p:cNvPicPr>
            <a:picLocks noChangeAspect="1"/>
          </p:cNvPicPr>
          <p:nvPr/>
        </p:nvPicPr>
        <p:blipFill>
          <a:blip r:embed="rId3"/>
          <a:stretch>
            <a:fillRect/>
          </a:stretch>
        </p:blipFill>
        <p:spPr>
          <a:xfrm>
            <a:off x="6924622" y="652061"/>
            <a:ext cx="4695444" cy="5840814"/>
          </a:xfrm>
          <a:prstGeom prst="rect">
            <a:avLst/>
          </a:prstGeom>
          <a:ln w="19050">
            <a:solidFill>
              <a:schemeClr val="tx1"/>
            </a:solidFill>
          </a:ln>
        </p:spPr>
      </p:pic>
    </p:spTree>
    <p:extLst>
      <p:ext uri="{BB962C8B-B14F-4D97-AF65-F5344CB8AC3E}">
        <p14:creationId xmlns:p14="http://schemas.microsoft.com/office/powerpoint/2010/main" val="3151464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2AEC3B-E845-9E4C-2598-3D47DE6D4FE2}"/>
              </a:ext>
            </a:extLst>
          </p:cNvPr>
          <p:cNvSpPr>
            <a:spLocks noGrp="1"/>
          </p:cNvSpPr>
          <p:nvPr>
            <p:ph type="title"/>
          </p:nvPr>
        </p:nvSpPr>
        <p:spPr/>
        <p:txBody>
          <a:bodyPr/>
          <a:lstStyle/>
          <a:p>
            <a:r>
              <a:rPr lang="pl-PL" dirty="0"/>
              <a:t>Tolerancja dla błędów</a:t>
            </a:r>
          </a:p>
        </p:txBody>
      </p:sp>
      <p:sp>
        <p:nvSpPr>
          <p:cNvPr id="3" name="Symbol zastępczy zawartości 2">
            <a:extLst>
              <a:ext uri="{FF2B5EF4-FFF2-40B4-BE49-F238E27FC236}">
                <a16:creationId xmlns:a16="http://schemas.microsoft.com/office/drawing/2014/main" id="{7B8EDAE2-5AB5-5B39-2A55-3EB7DF2645C7}"/>
              </a:ext>
            </a:extLst>
          </p:cNvPr>
          <p:cNvSpPr>
            <a:spLocks noGrp="1"/>
          </p:cNvSpPr>
          <p:nvPr>
            <p:ph idx="1"/>
          </p:nvPr>
        </p:nvSpPr>
        <p:spPr/>
        <p:txBody>
          <a:bodyPr/>
          <a:lstStyle/>
          <a:p>
            <a:pPr>
              <a:lnSpc>
                <a:spcPct val="120000"/>
              </a:lnSpc>
            </a:pPr>
            <a:r>
              <a:rPr lang="pl-PL" sz="2400" dirty="0"/>
              <a:t>minimalizowanie ryzyka błędnego użycia przedmiotu /  funkcji</a:t>
            </a:r>
          </a:p>
          <a:p>
            <a:r>
              <a:rPr lang="pl-PL" sz="2400" dirty="0"/>
              <a:t>ograniczenie niekorzystnych konsekwencji przypadkowego użycia </a:t>
            </a:r>
            <a:br>
              <a:rPr lang="pl-PL" sz="2400" dirty="0"/>
            </a:br>
            <a:r>
              <a:rPr lang="pl-PL" sz="2400" dirty="0"/>
              <a:t>przedmiotu / funkcji </a:t>
            </a:r>
          </a:p>
          <a:p>
            <a:r>
              <a:rPr lang="pl-PL" dirty="0"/>
              <a:t>Na zdjęciu: przyciski alarmowe </a:t>
            </a:r>
            <a:br>
              <a:rPr lang="pl-PL" dirty="0"/>
            </a:br>
            <a:r>
              <a:rPr lang="pl-PL" dirty="0"/>
              <a:t>są odsunięte od pozostałych przycisków, </a:t>
            </a:r>
            <a:br>
              <a:rPr lang="pl-PL" dirty="0"/>
            </a:br>
            <a:r>
              <a:rPr lang="pl-PL" dirty="0"/>
              <a:t>co minimalizuje ryzyko </a:t>
            </a:r>
            <a:br>
              <a:rPr lang="pl-PL" dirty="0"/>
            </a:br>
            <a:r>
              <a:rPr lang="pl-PL" dirty="0"/>
              <a:t>przypadkowego uruchomienia alarmu.</a:t>
            </a:r>
          </a:p>
          <a:p>
            <a:pPr>
              <a:lnSpc>
                <a:spcPct val="120000"/>
              </a:lnSpc>
            </a:pPr>
            <a:endParaRPr lang="pl-PL" sz="2400" dirty="0"/>
          </a:p>
          <a:p>
            <a:endParaRPr lang="pl-PL" dirty="0"/>
          </a:p>
          <a:p>
            <a:endParaRPr lang="pl-PL" dirty="0"/>
          </a:p>
        </p:txBody>
      </p:sp>
      <p:pic>
        <p:nvPicPr>
          <p:cNvPr id="4" name="Obraz 3" descr="Panel sterowania podnośnikiem - przycisk kondygnacyjny oddzielony od przycisku alarmowego">
            <a:extLst>
              <a:ext uri="{FF2B5EF4-FFF2-40B4-BE49-F238E27FC236}">
                <a16:creationId xmlns:a16="http://schemas.microsoft.com/office/drawing/2014/main" id="{0668B68B-0885-DD3B-818D-28CFEAC2B703}"/>
              </a:ext>
            </a:extLst>
          </p:cNvPr>
          <p:cNvPicPr>
            <a:picLocks noChangeAspect="1"/>
          </p:cNvPicPr>
          <p:nvPr/>
        </p:nvPicPr>
        <p:blipFill rotWithShape="1">
          <a:blip r:embed="rId3">
            <a:extLst>
              <a:ext uri="{28A0092B-C50C-407E-A947-70E740481C1C}">
                <a14:useLocalDpi xmlns:a14="http://schemas.microsoft.com/office/drawing/2010/main" val="0"/>
              </a:ext>
            </a:extLst>
          </a:blip>
          <a:srcRect l="14082" t="37893"/>
          <a:stretch/>
        </p:blipFill>
        <p:spPr>
          <a:xfrm>
            <a:off x="6778713" y="3555648"/>
            <a:ext cx="4977688" cy="2427972"/>
          </a:xfrm>
          <a:prstGeom prst="rect">
            <a:avLst/>
          </a:prstGeom>
          <a:ln w="19050">
            <a:solidFill>
              <a:schemeClr val="tx1"/>
            </a:solidFill>
          </a:ln>
        </p:spPr>
      </p:pic>
    </p:spTree>
    <p:extLst>
      <p:ext uri="{BB962C8B-B14F-4D97-AF65-F5344CB8AC3E}">
        <p14:creationId xmlns:p14="http://schemas.microsoft.com/office/powerpoint/2010/main" val="1767311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7C87DF-37E8-1325-B61C-CE2EEE93D39B}"/>
              </a:ext>
            </a:extLst>
          </p:cNvPr>
          <p:cNvSpPr>
            <a:spLocks noGrp="1"/>
          </p:cNvSpPr>
          <p:nvPr>
            <p:ph type="title"/>
          </p:nvPr>
        </p:nvSpPr>
        <p:spPr/>
        <p:txBody>
          <a:bodyPr/>
          <a:lstStyle/>
          <a:p>
            <a:r>
              <a:rPr lang="pl-PL" dirty="0"/>
              <a:t>O projekcie</a:t>
            </a:r>
          </a:p>
        </p:txBody>
      </p:sp>
      <p:sp>
        <p:nvSpPr>
          <p:cNvPr id="3" name="Symbol zastępczy zawartości 2">
            <a:extLst>
              <a:ext uri="{FF2B5EF4-FFF2-40B4-BE49-F238E27FC236}">
                <a16:creationId xmlns:a16="http://schemas.microsoft.com/office/drawing/2014/main" id="{11870A67-3F3A-1330-E537-0407FE2C881D}"/>
              </a:ext>
            </a:extLst>
          </p:cNvPr>
          <p:cNvSpPr>
            <a:spLocks noGrp="1"/>
          </p:cNvSpPr>
          <p:nvPr>
            <p:ph idx="1"/>
          </p:nvPr>
        </p:nvSpPr>
        <p:spPr/>
        <p:txBody>
          <a:bodyPr/>
          <a:lstStyle/>
          <a:p>
            <a:pPr marL="0" indent="0">
              <a:buNone/>
            </a:pPr>
            <a:r>
              <a:rPr lang="pl-PL" dirty="0"/>
              <a:t>Projekt pn. „Otwarci dla każdego, dostępni dla wszystkich – Politechnika Lubelska uczelnia bez barier” realizowany jest w ramach programu Fundusze Europejskie dla Rozwoju Społecznego 2021-2027 współfinansowanego ze środków Europejskiego Funduszu Społecznego Plus zgodnie z umową nr FERS.03.01-IP.08-0114/24-00.</a:t>
            </a:r>
          </a:p>
          <a:p>
            <a:endParaRPr lang="pl-PL" dirty="0"/>
          </a:p>
        </p:txBody>
      </p:sp>
    </p:spTree>
    <p:extLst>
      <p:ext uri="{BB962C8B-B14F-4D97-AF65-F5344CB8AC3E}">
        <p14:creationId xmlns:p14="http://schemas.microsoft.com/office/powerpoint/2010/main" val="3427669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9AC240-9907-F6D2-E03A-88F144F58ADD}"/>
              </a:ext>
            </a:extLst>
          </p:cNvPr>
          <p:cNvSpPr>
            <a:spLocks noGrp="1"/>
          </p:cNvSpPr>
          <p:nvPr>
            <p:ph type="title"/>
          </p:nvPr>
        </p:nvSpPr>
        <p:spPr/>
        <p:txBody>
          <a:bodyPr/>
          <a:lstStyle/>
          <a:p>
            <a:r>
              <a:rPr lang="pl-PL" dirty="0"/>
              <a:t>Niski poziom wysiłku</a:t>
            </a:r>
          </a:p>
        </p:txBody>
      </p:sp>
      <p:sp>
        <p:nvSpPr>
          <p:cNvPr id="3" name="Symbol zastępczy zawartości 2">
            <a:extLst>
              <a:ext uri="{FF2B5EF4-FFF2-40B4-BE49-F238E27FC236}">
                <a16:creationId xmlns:a16="http://schemas.microsoft.com/office/drawing/2014/main" id="{81593CFB-04F6-F5DB-F2E6-4D2A088F60F1}"/>
              </a:ext>
            </a:extLst>
          </p:cNvPr>
          <p:cNvSpPr>
            <a:spLocks noGrp="1"/>
          </p:cNvSpPr>
          <p:nvPr>
            <p:ph idx="1"/>
          </p:nvPr>
        </p:nvSpPr>
        <p:spPr>
          <a:xfrm>
            <a:off x="838200" y="1825625"/>
            <a:ext cx="10515600" cy="3137735"/>
          </a:xfrm>
        </p:spPr>
        <p:txBody>
          <a:bodyPr/>
          <a:lstStyle/>
          <a:p>
            <a:pPr marL="304815" indent="-304815"/>
            <a:r>
              <a:rPr lang="pl-PL" dirty="0"/>
              <a:t>brak konieczności użycia siły czy sprawności manualnej</a:t>
            </a:r>
          </a:p>
          <a:p>
            <a:pPr marL="304815" indent="-304815"/>
            <a:r>
              <a:rPr lang="pl-PL" dirty="0"/>
              <a:t>np. klamki, dźwignie, krany które można bez wysiłku nacisnąć pięścią czy łokciem</a:t>
            </a:r>
          </a:p>
          <a:p>
            <a:endParaRPr lang="pl-PL" dirty="0"/>
          </a:p>
        </p:txBody>
      </p:sp>
      <p:pic>
        <p:nvPicPr>
          <p:cNvPr id="4" name="Obraz 3" descr="kran (bateria mieszakowa) stosowany przy umywalkach dla osób z niepełnosprawnościami, ma długą dźwignię, tak że łatwo ją obsłużyć choćby łokciem">
            <a:extLst>
              <a:ext uri="{FF2B5EF4-FFF2-40B4-BE49-F238E27FC236}">
                <a16:creationId xmlns:a16="http://schemas.microsoft.com/office/drawing/2014/main" id="{D633293F-1FAE-FDD4-A43C-55A84A430B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2058" y="3130617"/>
            <a:ext cx="1425001" cy="1836019"/>
          </a:xfrm>
          <a:prstGeom prst="rect">
            <a:avLst/>
          </a:prstGeom>
          <a:noFill/>
          <a:ln>
            <a:solidFill>
              <a:schemeClr val="tx1"/>
            </a:solidFill>
          </a:ln>
        </p:spPr>
      </p:pic>
      <p:pic>
        <p:nvPicPr>
          <p:cNvPr id="5" name="Obraz 4" descr="Klamka w kształcie litery C. Poprawna w dostępności.">
            <a:extLst>
              <a:ext uri="{FF2B5EF4-FFF2-40B4-BE49-F238E27FC236}">
                <a16:creationId xmlns:a16="http://schemas.microsoft.com/office/drawing/2014/main" id="{D9A4DEB7-5A24-8441-3F02-10983765863F}"/>
              </a:ext>
            </a:extLst>
          </p:cNvPr>
          <p:cNvPicPr>
            <a:picLocks noChangeAspect="1"/>
          </p:cNvPicPr>
          <p:nvPr/>
        </p:nvPicPr>
        <p:blipFill>
          <a:blip r:embed="rId4"/>
          <a:stretch>
            <a:fillRect/>
          </a:stretch>
        </p:blipFill>
        <p:spPr>
          <a:xfrm>
            <a:off x="5194584" y="3163804"/>
            <a:ext cx="1802832" cy="1802832"/>
          </a:xfrm>
          <a:prstGeom prst="rect">
            <a:avLst/>
          </a:prstGeom>
          <a:ln>
            <a:solidFill>
              <a:schemeClr val="tx1"/>
            </a:solidFill>
          </a:ln>
        </p:spPr>
      </p:pic>
      <p:pic>
        <p:nvPicPr>
          <p:cNvPr id="6" name="Symbol zastępczy zawartości 4" descr="uchwyt łatwy do obsłużenia przez osoby z niepełnosprawnością dłoni lub bez dłoni">
            <a:extLst>
              <a:ext uri="{FF2B5EF4-FFF2-40B4-BE49-F238E27FC236}">
                <a16:creationId xmlns:a16="http://schemas.microsoft.com/office/drawing/2014/main" id="{9EF95C57-BC05-F7C3-E6AA-972794D1B7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6" r="17382" b="12755"/>
          <a:stretch/>
        </p:blipFill>
        <p:spPr bwMode="auto">
          <a:xfrm rot="5400000">
            <a:off x="7425697" y="3219861"/>
            <a:ext cx="1832743" cy="1654255"/>
          </a:xfrm>
          <a:prstGeom prst="rect">
            <a:avLst/>
          </a:prstGeom>
          <a:ln w="952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7" name="pole tekstowe 6">
            <a:extLst>
              <a:ext uri="{FF2B5EF4-FFF2-40B4-BE49-F238E27FC236}">
                <a16:creationId xmlns:a16="http://schemas.microsoft.com/office/drawing/2014/main" id="{A7D6719A-F5CF-3A37-23B5-1519A9DE707E}"/>
              </a:ext>
            </a:extLst>
          </p:cNvPr>
          <p:cNvSpPr txBox="1"/>
          <p:nvPr/>
        </p:nvSpPr>
        <p:spPr>
          <a:xfrm>
            <a:off x="1145406" y="5146245"/>
            <a:ext cx="10515600" cy="1374287"/>
          </a:xfrm>
          <a:prstGeom prst="rect">
            <a:avLst/>
          </a:prstGeom>
          <a:noFill/>
        </p:spPr>
        <p:txBody>
          <a:bodyPr wrap="square" rtlCol="0">
            <a:spAutoFit/>
          </a:bodyPr>
          <a:lstStyle/>
          <a:p>
            <a:pPr>
              <a:lnSpc>
                <a:spcPct val="120000"/>
              </a:lnSpc>
              <a:spcBef>
                <a:spcPts val="600"/>
              </a:spcBef>
              <a:spcAft>
                <a:spcPts val="600"/>
              </a:spcAft>
            </a:pPr>
            <a:r>
              <a:rPr lang="pl-PL" sz="2400" dirty="0"/>
              <a:t>Na zdjęciu: kran jest łatwy do obsługi również przez osobę, która ma niesprawną dłoń (np. nie ma chwytu), podobnie klamka i uchwyt na dwóch kolejnych zdjęciach</a:t>
            </a:r>
          </a:p>
        </p:txBody>
      </p:sp>
    </p:spTree>
    <p:extLst>
      <p:ext uri="{BB962C8B-B14F-4D97-AF65-F5344CB8AC3E}">
        <p14:creationId xmlns:p14="http://schemas.microsoft.com/office/powerpoint/2010/main" val="259248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04325A-DF6D-ACDD-4A23-73F402DD7A14}"/>
              </a:ext>
            </a:extLst>
          </p:cNvPr>
          <p:cNvSpPr>
            <a:spLocks noGrp="1"/>
          </p:cNvSpPr>
          <p:nvPr>
            <p:ph type="title"/>
          </p:nvPr>
        </p:nvSpPr>
        <p:spPr/>
        <p:txBody>
          <a:bodyPr/>
          <a:lstStyle/>
          <a:p>
            <a:r>
              <a:rPr lang="pl-PL" dirty="0"/>
              <a:t>Wymiary i przestrzeń dla podejścia i użycia</a:t>
            </a:r>
          </a:p>
        </p:txBody>
      </p:sp>
      <p:sp>
        <p:nvSpPr>
          <p:cNvPr id="3" name="Symbol zastępczy zawartości 2">
            <a:extLst>
              <a:ext uri="{FF2B5EF4-FFF2-40B4-BE49-F238E27FC236}">
                <a16:creationId xmlns:a16="http://schemas.microsoft.com/office/drawing/2014/main" id="{D12E5B8B-7C7C-486E-1D9D-FD68F6001EDC}"/>
              </a:ext>
            </a:extLst>
          </p:cNvPr>
          <p:cNvSpPr>
            <a:spLocks noGrp="1"/>
          </p:cNvSpPr>
          <p:nvPr>
            <p:ph idx="1"/>
          </p:nvPr>
        </p:nvSpPr>
        <p:spPr>
          <a:xfrm>
            <a:off x="838201" y="1825625"/>
            <a:ext cx="5462688" cy="4351338"/>
          </a:xfrm>
        </p:spPr>
        <p:txBody>
          <a:bodyPr>
            <a:normAutofit fontScale="92500" lnSpcReduction="10000"/>
          </a:bodyPr>
          <a:lstStyle/>
          <a:p>
            <a:pPr>
              <a:lnSpc>
                <a:spcPct val="120000"/>
              </a:lnSpc>
            </a:pPr>
            <a:r>
              <a:rPr lang="pl-PL" sz="2400" dirty="0"/>
              <a:t>odpowiednie wymiary i przestrzeń dla każdego, bez dodatkowych warunków</a:t>
            </a:r>
          </a:p>
          <a:p>
            <a:pPr>
              <a:lnSpc>
                <a:spcPct val="120000"/>
              </a:lnSpc>
            </a:pPr>
            <a:r>
              <a:rPr lang="pl-PL" sz="2400" dirty="0"/>
              <a:t>np. osoby o ograniczonej mobilności lub poruszające się na wózku potrzebują więcej miejsca</a:t>
            </a:r>
          </a:p>
          <a:p>
            <a:r>
              <a:rPr lang="pl-PL" dirty="0"/>
              <a:t>Na zdjęciu: z obniżonej umywalki może skorzystać osoba na wózku, osoba niskorosła czy dziecko (ważne: lustro też powinno być obniżone do poziomu umywalki)</a:t>
            </a:r>
          </a:p>
          <a:p>
            <a:pPr>
              <a:lnSpc>
                <a:spcPct val="120000"/>
              </a:lnSpc>
            </a:pPr>
            <a:endParaRPr lang="pl-PL" sz="2400" dirty="0"/>
          </a:p>
          <a:p>
            <a:endParaRPr lang="pl-PL" dirty="0"/>
          </a:p>
        </p:txBody>
      </p:sp>
      <p:pic>
        <p:nvPicPr>
          <p:cNvPr id="4" name="Obraz 3" descr="dzieci myjące ręce przy obniżonej umywalce, stają na palce żeby zobaczyć się w lustrze">
            <a:extLst>
              <a:ext uri="{FF2B5EF4-FFF2-40B4-BE49-F238E27FC236}">
                <a16:creationId xmlns:a16="http://schemas.microsoft.com/office/drawing/2014/main" id="{5A2F69AF-7BC9-0ADC-B5E8-484461BDC410}"/>
              </a:ext>
            </a:extLst>
          </p:cNvPr>
          <p:cNvPicPr>
            <a:picLocks noChangeAspect="1"/>
          </p:cNvPicPr>
          <p:nvPr/>
        </p:nvPicPr>
        <p:blipFill>
          <a:blip r:embed="rId3"/>
          <a:stretch>
            <a:fillRect/>
          </a:stretch>
        </p:blipFill>
        <p:spPr>
          <a:xfrm>
            <a:off x="6836735" y="3068852"/>
            <a:ext cx="5054259" cy="3243048"/>
          </a:xfrm>
          <a:prstGeom prst="rect">
            <a:avLst/>
          </a:prstGeom>
          <a:ln w="19050">
            <a:solidFill>
              <a:schemeClr val="tx1"/>
            </a:solidFill>
          </a:ln>
        </p:spPr>
      </p:pic>
    </p:spTree>
    <p:extLst>
      <p:ext uri="{BB962C8B-B14F-4D97-AF65-F5344CB8AC3E}">
        <p14:creationId xmlns:p14="http://schemas.microsoft.com/office/powerpoint/2010/main" val="473685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BBEBBD-06CF-63F4-228D-FD5A1AB8BA3B}"/>
              </a:ext>
            </a:extLst>
          </p:cNvPr>
          <p:cNvSpPr>
            <a:spLocks noGrp="1"/>
          </p:cNvSpPr>
          <p:nvPr>
            <p:ph type="title"/>
          </p:nvPr>
        </p:nvSpPr>
        <p:spPr/>
        <p:txBody>
          <a:bodyPr/>
          <a:lstStyle/>
          <a:p>
            <a:r>
              <a:rPr lang="pl-PL" dirty="0"/>
              <a:t>Percepcja równości</a:t>
            </a:r>
          </a:p>
        </p:txBody>
      </p:sp>
      <p:sp>
        <p:nvSpPr>
          <p:cNvPr id="3" name="Symbol zastępczy zawartości 2">
            <a:extLst>
              <a:ext uri="{FF2B5EF4-FFF2-40B4-BE49-F238E27FC236}">
                <a16:creationId xmlns:a16="http://schemas.microsoft.com/office/drawing/2014/main" id="{9C1362EE-D8E1-22C7-39D2-37A7D32848FA}"/>
              </a:ext>
            </a:extLst>
          </p:cNvPr>
          <p:cNvSpPr>
            <a:spLocks noGrp="1"/>
          </p:cNvSpPr>
          <p:nvPr>
            <p:ph idx="1"/>
          </p:nvPr>
        </p:nvSpPr>
        <p:spPr>
          <a:xfrm>
            <a:off x="838200" y="1825625"/>
            <a:ext cx="5583865" cy="4351338"/>
          </a:xfrm>
        </p:spPr>
        <p:txBody>
          <a:bodyPr/>
          <a:lstStyle/>
          <a:p>
            <a:r>
              <a:rPr lang="pl-PL" dirty="0"/>
              <a:t>równoprawny dostęp do usług, produktów, transportu w sposób nieprowadzący do dyskryminacji</a:t>
            </a:r>
          </a:p>
          <a:p>
            <a:r>
              <a:rPr lang="pl-PL" dirty="0"/>
              <a:t>Na zdjęciu: prawidłowy przykład umieszczenia ikon symbolizujących rozwiązania </a:t>
            </a:r>
            <a:r>
              <a:rPr lang="pl-PL" dirty="0" err="1"/>
              <a:t>dostępnościowe</a:t>
            </a:r>
            <a:r>
              <a:rPr lang="pl-PL" dirty="0"/>
              <a:t> na wysokości wzroku wraz z innymi ważnymi informacjami.</a:t>
            </a:r>
          </a:p>
          <a:p>
            <a:endParaRPr lang="pl-PL" dirty="0"/>
          </a:p>
          <a:p>
            <a:endParaRPr lang="pl-PL" dirty="0"/>
          </a:p>
        </p:txBody>
      </p:sp>
      <p:pic>
        <p:nvPicPr>
          <p:cNvPr id="4" name="Obraz 3" descr="witryna sklepu, na drzwiach umieszczone symbole obsługi osób z niepełnosprawnościami na samym dole w lewym dolnym rogu drzwi, tuż nad ziemią ">
            <a:extLst>
              <a:ext uri="{FF2B5EF4-FFF2-40B4-BE49-F238E27FC236}">
                <a16:creationId xmlns:a16="http://schemas.microsoft.com/office/drawing/2014/main" id="{60ED86E9-D4C1-2CAE-C051-8A4ECC931DCB}"/>
              </a:ext>
            </a:extLst>
          </p:cNvPr>
          <p:cNvPicPr>
            <a:picLocks noChangeAspect="1"/>
          </p:cNvPicPr>
          <p:nvPr/>
        </p:nvPicPr>
        <p:blipFill>
          <a:blip r:embed="rId3"/>
          <a:stretch>
            <a:fillRect/>
          </a:stretch>
        </p:blipFill>
        <p:spPr>
          <a:xfrm>
            <a:off x="6922537" y="161231"/>
            <a:ext cx="4567343" cy="6083709"/>
          </a:xfrm>
          <a:prstGeom prst="rect">
            <a:avLst/>
          </a:prstGeom>
        </p:spPr>
      </p:pic>
      <p:pic>
        <p:nvPicPr>
          <p:cNvPr id="5" name="Obraz 4" descr="wejście do salonu obsługi klienta, ikony oznaczające rozwiązania dostępnościowe na wysokości wzroku człowieka, te rozwiązania to: obsługa przy pomocy pętli indukcyjnej, stanowisko dostosowane dla osób poruszających się na wózku oraz obsługa w języku migowym">
            <a:extLst>
              <a:ext uri="{FF2B5EF4-FFF2-40B4-BE49-F238E27FC236}">
                <a16:creationId xmlns:a16="http://schemas.microsoft.com/office/drawing/2014/main" id="{A72A7C0C-2E6B-95F3-7D55-05B628BBBE42}"/>
              </a:ext>
            </a:extLst>
          </p:cNvPr>
          <p:cNvPicPr>
            <a:picLocks noChangeAspect="1"/>
          </p:cNvPicPr>
          <p:nvPr/>
        </p:nvPicPr>
        <p:blipFill>
          <a:blip r:embed="rId4"/>
          <a:stretch>
            <a:fillRect/>
          </a:stretch>
        </p:blipFill>
        <p:spPr>
          <a:xfrm>
            <a:off x="6911023" y="86803"/>
            <a:ext cx="4578857" cy="6246121"/>
          </a:xfrm>
          <a:prstGeom prst="rect">
            <a:avLst/>
          </a:prstGeom>
          <a:ln>
            <a:solidFill>
              <a:schemeClr val="tx1"/>
            </a:solidFill>
          </a:ln>
        </p:spPr>
      </p:pic>
    </p:spTree>
    <p:extLst>
      <p:ext uri="{BB962C8B-B14F-4D97-AF65-F5344CB8AC3E}">
        <p14:creationId xmlns:p14="http://schemas.microsoft.com/office/powerpoint/2010/main" val="39430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EAA653-23C3-7316-AF22-7ED032A47DB9}"/>
              </a:ext>
            </a:extLst>
          </p:cNvPr>
          <p:cNvSpPr>
            <a:spLocks noGrp="1"/>
          </p:cNvSpPr>
          <p:nvPr>
            <p:ph type="title"/>
          </p:nvPr>
        </p:nvSpPr>
        <p:spPr/>
        <p:txBody>
          <a:bodyPr/>
          <a:lstStyle/>
          <a:p>
            <a:r>
              <a:rPr lang="pl-PL" dirty="0"/>
              <a:t>Racjonalne usprawnienia</a:t>
            </a:r>
          </a:p>
        </p:txBody>
      </p:sp>
      <p:sp>
        <p:nvSpPr>
          <p:cNvPr id="3" name="Symbol zastępczy zawartości 2">
            <a:extLst>
              <a:ext uri="{FF2B5EF4-FFF2-40B4-BE49-F238E27FC236}">
                <a16:creationId xmlns:a16="http://schemas.microsoft.com/office/drawing/2014/main" id="{DD0BE106-F204-0C84-87C6-F88A22483542}"/>
              </a:ext>
            </a:extLst>
          </p:cNvPr>
          <p:cNvSpPr>
            <a:spLocks noGrp="1"/>
          </p:cNvSpPr>
          <p:nvPr>
            <p:ph idx="1"/>
          </p:nvPr>
        </p:nvSpPr>
        <p:spPr>
          <a:xfrm>
            <a:off x="838200" y="1825625"/>
            <a:ext cx="6958263" cy="4351338"/>
          </a:xfrm>
        </p:spPr>
        <p:txBody>
          <a:bodyPr>
            <a:normAutofit/>
          </a:bodyPr>
          <a:lstStyle/>
          <a:p>
            <a:pPr>
              <a:lnSpc>
                <a:spcPct val="120000"/>
              </a:lnSpc>
              <a:spcBef>
                <a:spcPts val="600"/>
              </a:spcBef>
            </a:pPr>
            <a:r>
              <a:rPr lang="pl-PL" sz="2400" b="1" dirty="0"/>
              <a:t>modyfikacje lub adaptacje</a:t>
            </a:r>
            <a:r>
              <a:rPr lang="pl-PL" sz="2400" dirty="0"/>
              <a:t>, niepociągające za sobą nieproporcjonalnych i niepotrzebnych utrudnień</a:t>
            </a:r>
          </a:p>
          <a:p>
            <a:r>
              <a:rPr lang="pl-PL" dirty="0"/>
              <a:t>gdy nie można zastosować uniwersalnego projektowania </a:t>
            </a:r>
            <a:r>
              <a:rPr lang="pl-PL" sz="2400" dirty="0"/>
              <a:t>są niezbędne dla zapewnienia </a:t>
            </a:r>
            <a:r>
              <a:rPr lang="pl-PL" dirty="0"/>
              <a:t>dostępności</a:t>
            </a:r>
            <a:endParaRPr lang="pl-PL" sz="2400" dirty="0"/>
          </a:p>
          <a:p>
            <a:pPr>
              <a:lnSpc>
                <a:spcPct val="120000"/>
              </a:lnSpc>
            </a:pPr>
            <a:r>
              <a:rPr lang="pl-PL" sz="2400" dirty="0"/>
              <a:t>ale </a:t>
            </a:r>
            <a:r>
              <a:rPr lang="pl-PL" sz="2400" b="1" dirty="0"/>
              <a:t>nie powinny być regułą </a:t>
            </a:r>
            <a:r>
              <a:rPr lang="pl-PL" sz="2400" dirty="0"/>
              <a:t>w zapewnieniu </a:t>
            </a:r>
            <a:br>
              <a:rPr lang="pl-PL" sz="2400" dirty="0"/>
            </a:br>
            <a:r>
              <a:rPr lang="pl-PL" sz="2400" dirty="0"/>
              <a:t>dostępności</a:t>
            </a:r>
          </a:p>
          <a:p>
            <a:endParaRPr lang="pl-PL" dirty="0"/>
          </a:p>
        </p:txBody>
      </p:sp>
      <p:pic>
        <p:nvPicPr>
          <p:cNvPr id="5" name="Obraz 4" descr="obok schodów prowadzących do wejścia jest zapewniona pochylnia, nie jest to identyczne zastosowanie, nie każda osoba wchodzi tak samo, ale pochylnia zapewnia, że osoba np. poruszająca się na wózku jest w stanie samodzielnie wejśc do budynku">
            <a:extLst>
              <a:ext uri="{FF2B5EF4-FFF2-40B4-BE49-F238E27FC236}">
                <a16:creationId xmlns:a16="http://schemas.microsoft.com/office/drawing/2014/main" id="{9016646A-BD03-D2F3-E5D1-4BCB42F41C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468044" y="2191721"/>
            <a:ext cx="4554294" cy="3416191"/>
          </a:xfrm>
          <a:prstGeom prst="rect">
            <a:avLst/>
          </a:prstGeom>
          <a:noFill/>
          <a:ln w="19050">
            <a:solidFill>
              <a:schemeClr val="tx1"/>
            </a:solidFill>
          </a:ln>
        </p:spPr>
      </p:pic>
    </p:spTree>
    <p:extLst>
      <p:ext uri="{BB962C8B-B14F-4D97-AF65-F5344CB8AC3E}">
        <p14:creationId xmlns:p14="http://schemas.microsoft.com/office/powerpoint/2010/main" val="2439641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9FE444E-9BC9-85CE-3543-63B46801C589}"/>
              </a:ext>
            </a:extLst>
          </p:cNvPr>
          <p:cNvSpPr>
            <a:spLocks noGrp="1"/>
          </p:cNvSpPr>
          <p:nvPr>
            <p:ph type="title"/>
          </p:nvPr>
        </p:nvSpPr>
        <p:spPr/>
        <p:txBody>
          <a:bodyPr/>
          <a:lstStyle/>
          <a:p>
            <a:r>
              <a:rPr lang="pl-PL" dirty="0"/>
              <a:t>Projektowanie uniwersalne a racjonalne usprawnienia</a:t>
            </a:r>
          </a:p>
        </p:txBody>
      </p:sp>
      <p:sp>
        <p:nvSpPr>
          <p:cNvPr id="3" name="Symbol zastępczy zawartości 2">
            <a:extLst>
              <a:ext uri="{FF2B5EF4-FFF2-40B4-BE49-F238E27FC236}">
                <a16:creationId xmlns:a16="http://schemas.microsoft.com/office/drawing/2014/main" id="{C4759F74-F80F-C924-3D62-E50CF731B29B}"/>
              </a:ext>
            </a:extLst>
          </p:cNvPr>
          <p:cNvSpPr>
            <a:spLocks noGrp="1"/>
          </p:cNvSpPr>
          <p:nvPr>
            <p:ph idx="1"/>
          </p:nvPr>
        </p:nvSpPr>
        <p:spPr>
          <a:xfrm>
            <a:off x="838200" y="1690688"/>
            <a:ext cx="10515600" cy="832515"/>
          </a:xfrm>
        </p:spPr>
        <p:txBody>
          <a:bodyPr>
            <a:normAutofit fontScale="92500"/>
          </a:bodyPr>
          <a:lstStyle/>
          <a:p>
            <a:pPr marL="0" indent="0">
              <a:buNone/>
            </a:pPr>
            <a:r>
              <a:rPr lang="pl-PL" dirty="0"/>
              <a:t>Różnica między projektowaniem uniwersalnym a racjonalnym usprawnieniem</a:t>
            </a:r>
          </a:p>
          <a:p>
            <a:endParaRPr lang="pl-PL" dirty="0"/>
          </a:p>
        </p:txBody>
      </p:sp>
      <p:pic>
        <p:nvPicPr>
          <p:cNvPr id="5" name="Obraz 4" descr="dostępne wejście - szerokie, bez progów, oznaczone kontrastowo, drzwi rozsuwają się automatycznie">
            <a:extLst>
              <a:ext uri="{FF2B5EF4-FFF2-40B4-BE49-F238E27FC236}">
                <a16:creationId xmlns:a16="http://schemas.microsoft.com/office/drawing/2014/main" id="{D4139D1E-6F4A-DD16-A82E-8B8CCABDA167}"/>
              </a:ext>
            </a:extLst>
          </p:cNvPr>
          <p:cNvPicPr>
            <a:picLocks noChangeAspect="1"/>
          </p:cNvPicPr>
          <p:nvPr/>
        </p:nvPicPr>
        <p:blipFill>
          <a:blip r:embed="rId2" cstate="print">
            <a:extLst>
              <a:ext uri="{28A0092B-C50C-407E-A947-70E740481C1C}">
                <a14:useLocalDpi xmlns:a14="http://schemas.microsoft.com/office/drawing/2010/main" val="0"/>
              </a:ext>
            </a:extLst>
          </a:blip>
          <a:srcRect b="11627"/>
          <a:stretch>
            <a:fillRect/>
          </a:stretch>
        </p:blipFill>
        <p:spPr>
          <a:xfrm>
            <a:off x="2324818" y="2318593"/>
            <a:ext cx="2661161" cy="3955208"/>
          </a:xfrm>
          <a:prstGeom prst="rect">
            <a:avLst/>
          </a:prstGeom>
          <a:ln w="19050">
            <a:solidFill>
              <a:schemeClr val="tx1"/>
            </a:solidFill>
          </a:ln>
        </p:spPr>
      </p:pic>
      <p:pic>
        <p:nvPicPr>
          <p:cNvPr id="4" name="Obraz 3" descr="obok schodów prowadzących do wejścia jest zapewniona pochylnia, nie jest to identyczne zastosowanie, nie każda osoba wchodzi tak samo, ale pochylnia zapewnia, że osoba np. poruszająca się na wózku jest w stanie samodzielnie wejśc do budynku">
            <a:extLst>
              <a:ext uri="{FF2B5EF4-FFF2-40B4-BE49-F238E27FC236}">
                <a16:creationId xmlns:a16="http://schemas.microsoft.com/office/drawing/2014/main" id="{4A4F044A-686A-82A3-D1E5-79AB4ABED8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241789" y="2812789"/>
            <a:ext cx="3955208" cy="2966815"/>
          </a:xfrm>
          <a:prstGeom prst="rect">
            <a:avLst/>
          </a:prstGeom>
          <a:noFill/>
          <a:ln w="19050">
            <a:solidFill>
              <a:schemeClr val="tx1"/>
            </a:solidFill>
          </a:ln>
        </p:spPr>
      </p:pic>
    </p:spTree>
    <p:extLst>
      <p:ext uri="{BB962C8B-B14F-4D97-AF65-F5344CB8AC3E}">
        <p14:creationId xmlns:p14="http://schemas.microsoft.com/office/powerpoint/2010/main" val="1878011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258389-F2E3-4241-BB2E-7B1F1A509722}"/>
              </a:ext>
            </a:extLst>
          </p:cNvPr>
          <p:cNvSpPr>
            <a:spLocks noGrp="1"/>
          </p:cNvSpPr>
          <p:nvPr>
            <p:ph type="title"/>
          </p:nvPr>
        </p:nvSpPr>
        <p:spPr/>
        <p:txBody>
          <a:bodyPr/>
          <a:lstStyle/>
          <a:p>
            <a:r>
              <a:rPr lang="pl-PL" dirty="0"/>
              <a:t>Dostęp alternatywny</a:t>
            </a:r>
          </a:p>
        </p:txBody>
      </p:sp>
      <p:sp>
        <p:nvSpPr>
          <p:cNvPr id="3" name="Symbol zastępczy zawartości 2">
            <a:extLst>
              <a:ext uri="{FF2B5EF4-FFF2-40B4-BE49-F238E27FC236}">
                <a16:creationId xmlns:a16="http://schemas.microsoft.com/office/drawing/2014/main" id="{522D4EC4-48CB-43EC-AD6D-7B8F97BC4887}"/>
              </a:ext>
            </a:extLst>
          </p:cNvPr>
          <p:cNvSpPr>
            <a:spLocks noGrp="1"/>
          </p:cNvSpPr>
          <p:nvPr>
            <p:ph idx="1"/>
          </p:nvPr>
        </p:nvSpPr>
        <p:spPr/>
        <p:txBody>
          <a:bodyPr>
            <a:normAutofit/>
          </a:bodyPr>
          <a:lstStyle/>
          <a:p>
            <a:pPr marL="0" indent="0">
              <a:buNone/>
            </a:pPr>
            <a:r>
              <a:rPr lang="pl-PL" sz="2400" b="1" dirty="0">
                <a:solidFill>
                  <a:srgbClr val="C00000"/>
                </a:solidFill>
              </a:rPr>
              <a:t>Dostęp alternatywny nie jest sposobem zapewnienia dostępności, bo nie ma spełnionej zasady równości traktowania.</a:t>
            </a:r>
          </a:p>
          <a:p>
            <a:pPr marL="0" indent="0">
              <a:spcBef>
                <a:spcPts val="2400"/>
              </a:spcBef>
              <a:buNone/>
            </a:pPr>
            <a:r>
              <a:rPr lang="pl-PL" sz="2400" dirty="0"/>
              <a:t>Polega w szczególności na:</a:t>
            </a:r>
          </a:p>
          <a:p>
            <a:r>
              <a:rPr lang="pl-PL" sz="2400" dirty="0"/>
              <a:t>zapewnieniu wsparcia innej osoby</a:t>
            </a:r>
          </a:p>
          <a:p>
            <a:r>
              <a:rPr lang="pl-PL" sz="2400" dirty="0"/>
              <a:t>zapewnieniu wsparcia technicznego (w tym nowoczesnych technologii)</a:t>
            </a:r>
          </a:p>
          <a:p>
            <a:r>
              <a:rPr lang="pl-PL" sz="2400" dirty="0"/>
              <a:t>zmianie organizacji podmiotu</a:t>
            </a:r>
          </a:p>
        </p:txBody>
      </p:sp>
    </p:spTree>
    <p:extLst>
      <p:ext uri="{BB962C8B-B14F-4D97-AF65-F5344CB8AC3E}">
        <p14:creationId xmlns:p14="http://schemas.microsoft.com/office/powerpoint/2010/main" val="710188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B2DF7D-CEFB-4ACC-A9C3-F64F8ECB17F4}"/>
              </a:ext>
            </a:extLst>
          </p:cNvPr>
          <p:cNvSpPr>
            <a:spLocks noGrp="1"/>
          </p:cNvSpPr>
          <p:nvPr>
            <p:ph type="title"/>
          </p:nvPr>
        </p:nvSpPr>
        <p:spPr/>
        <p:txBody>
          <a:bodyPr/>
          <a:lstStyle/>
          <a:p>
            <a:r>
              <a:rPr lang="pl-PL" dirty="0"/>
              <a:t>Ważne, żeby odróżniać:</a:t>
            </a:r>
          </a:p>
        </p:txBody>
      </p:sp>
      <p:sp>
        <p:nvSpPr>
          <p:cNvPr id="4" name="pole tekstowe 3">
            <a:extLst>
              <a:ext uri="{FF2B5EF4-FFF2-40B4-BE49-F238E27FC236}">
                <a16:creationId xmlns:a16="http://schemas.microsoft.com/office/drawing/2014/main" id="{D71AAC29-2B85-412A-9A37-8F97EC899912}"/>
              </a:ext>
            </a:extLst>
          </p:cNvPr>
          <p:cNvSpPr txBox="1"/>
          <p:nvPr/>
        </p:nvSpPr>
        <p:spPr>
          <a:xfrm>
            <a:off x="855535" y="1690687"/>
            <a:ext cx="4299440" cy="461665"/>
          </a:xfrm>
          <a:prstGeom prst="rect">
            <a:avLst/>
          </a:prstGeom>
          <a:noFill/>
        </p:spPr>
        <p:txBody>
          <a:bodyPr wrap="square" rtlCol="0">
            <a:spAutoFit/>
          </a:bodyPr>
          <a:lstStyle/>
          <a:p>
            <a:r>
              <a:rPr lang="pl-PL" sz="2400" dirty="0"/>
              <a:t>ZAPEWNIENIE DOSTĘPNOŚCI</a:t>
            </a:r>
          </a:p>
        </p:txBody>
      </p:sp>
      <p:sp>
        <p:nvSpPr>
          <p:cNvPr id="5" name="Owal 4" descr="na zielonym tle napisy: projektowanie uniwersalne, racjonalne usprawnienia">
            <a:extLst>
              <a:ext uri="{FF2B5EF4-FFF2-40B4-BE49-F238E27FC236}">
                <a16:creationId xmlns:a16="http://schemas.microsoft.com/office/drawing/2014/main" id="{130B573A-02E6-42F4-8364-5F35F664A4E1}"/>
              </a:ext>
            </a:extLst>
          </p:cNvPr>
          <p:cNvSpPr/>
          <p:nvPr/>
        </p:nvSpPr>
        <p:spPr>
          <a:xfrm>
            <a:off x="1152294" y="2330974"/>
            <a:ext cx="4299440" cy="3642829"/>
          </a:xfrm>
          <a:prstGeom prst="ellipse">
            <a:avLst/>
          </a:prstGeom>
          <a:solidFill>
            <a:schemeClr val="accent6">
              <a:lumMod val="20000"/>
              <a:lumOff val="80000"/>
            </a:schemeClr>
          </a:solidFill>
          <a:ln w="508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sz="2000" dirty="0"/>
              <a:t>PROJEKTOWANIE UNIWERSALNE</a:t>
            </a:r>
          </a:p>
          <a:p>
            <a:pPr algn="ctr"/>
            <a:endParaRPr lang="pl-PL" sz="2000" dirty="0"/>
          </a:p>
          <a:p>
            <a:pPr algn="ctr"/>
            <a:r>
              <a:rPr lang="pl-PL" sz="2000" dirty="0"/>
              <a:t>RACJONALNE USPRAWNIENIA</a:t>
            </a:r>
          </a:p>
        </p:txBody>
      </p:sp>
      <p:sp>
        <p:nvSpPr>
          <p:cNvPr id="6" name="pole tekstowe 5">
            <a:extLst>
              <a:ext uri="{FF2B5EF4-FFF2-40B4-BE49-F238E27FC236}">
                <a16:creationId xmlns:a16="http://schemas.microsoft.com/office/drawing/2014/main" id="{35E69D0B-3D2D-4271-AE2C-2C1FB1C44AFB}"/>
              </a:ext>
            </a:extLst>
          </p:cNvPr>
          <p:cNvSpPr txBox="1"/>
          <p:nvPr/>
        </p:nvSpPr>
        <p:spPr>
          <a:xfrm>
            <a:off x="7081011" y="1690687"/>
            <a:ext cx="3163258" cy="461665"/>
          </a:xfrm>
          <a:prstGeom prst="rect">
            <a:avLst/>
          </a:prstGeom>
          <a:noFill/>
        </p:spPr>
        <p:txBody>
          <a:bodyPr wrap="square" rtlCol="0">
            <a:spAutoFit/>
          </a:bodyPr>
          <a:lstStyle/>
          <a:p>
            <a:r>
              <a:rPr lang="pl-PL" sz="2400" dirty="0"/>
              <a:t>BRAK DOSTĘPNOŚCI</a:t>
            </a:r>
          </a:p>
        </p:txBody>
      </p:sp>
      <p:sp>
        <p:nvSpPr>
          <p:cNvPr id="7" name="Owal 6" descr="na czerwonym tle napis: dostęp alternatywny">
            <a:extLst>
              <a:ext uri="{FF2B5EF4-FFF2-40B4-BE49-F238E27FC236}">
                <a16:creationId xmlns:a16="http://schemas.microsoft.com/office/drawing/2014/main" id="{83D09940-EB88-4C04-9441-31A0AA80B698}"/>
              </a:ext>
            </a:extLst>
          </p:cNvPr>
          <p:cNvSpPr/>
          <p:nvPr/>
        </p:nvSpPr>
        <p:spPr>
          <a:xfrm>
            <a:off x="6475535" y="2330975"/>
            <a:ext cx="4040066" cy="3642828"/>
          </a:xfrm>
          <a:prstGeom prst="ellipse">
            <a:avLst/>
          </a:prstGeom>
          <a:solidFill>
            <a:schemeClr val="accent2">
              <a:lumMod val="20000"/>
              <a:lumOff val="80000"/>
            </a:schemeClr>
          </a:solidFill>
          <a:ln w="508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sz="2000" dirty="0"/>
              <a:t>DOSTĘP </a:t>
            </a:r>
          </a:p>
          <a:p>
            <a:pPr algn="ctr"/>
            <a:r>
              <a:rPr lang="pl-PL" sz="2000" dirty="0"/>
              <a:t>ALTERNATYWNY</a:t>
            </a:r>
          </a:p>
        </p:txBody>
      </p:sp>
    </p:spTree>
    <p:extLst>
      <p:ext uri="{BB962C8B-B14F-4D97-AF65-F5344CB8AC3E}">
        <p14:creationId xmlns:p14="http://schemas.microsoft.com/office/powerpoint/2010/main" val="507748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BBD416-6F5B-FF2F-6BC7-1F3FE5A87165}"/>
              </a:ext>
            </a:extLst>
          </p:cNvPr>
          <p:cNvSpPr>
            <a:spLocks noGrp="1"/>
          </p:cNvSpPr>
          <p:nvPr>
            <p:ph type="title"/>
          </p:nvPr>
        </p:nvSpPr>
        <p:spPr/>
        <p:txBody>
          <a:bodyPr>
            <a:normAutofit/>
          </a:bodyPr>
          <a:lstStyle/>
          <a:p>
            <a:r>
              <a:rPr lang="pl-PL" dirty="0"/>
              <a:t>Przykłady usług / produktów</a:t>
            </a:r>
          </a:p>
        </p:txBody>
      </p:sp>
      <p:sp>
        <p:nvSpPr>
          <p:cNvPr id="3" name="Symbol zastępczy zawartości 2">
            <a:extLst>
              <a:ext uri="{FF2B5EF4-FFF2-40B4-BE49-F238E27FC236}">
                <a16:creationId xmlns:a16="http://schemas.microsoft.com/office/drawing/2014/main" id="{6CC0D58A-1707-55C9-776A-655E212D1706}"/>
              </a:ext>
            </a:extLst>
          </p:cNvPr>
          <p:cNvSpPr>
            <a:spLocks noGrp="1"/>
          </p:cNvSpPr>
          <p:nvPr>
            <p:ph idx="1"/>
          </p:nvPr>
        </p:nvSpPr>
        <p:spPr/>
        <p:txBody>
          <a:bodyPr>
            <a:normAutofit fontScale="92500" lnSpcReduction="20000"/>
          </a:bodyPr>
          <a:lstStyle/>
          <a:p>
            <a:r>
              <a:rPr lang="pl-PL" dirty="0"/>
              <a:t>Elektryczna szczoteczka do zębów</a:t>
            </a:r>
          </a:p>
          <a:p>
            <a:r>
              <a:rPr lang="pl-PL" dirty="0"/>
              <a:t>Audiobooki, e-booki</a:t>
            </a:r>
          </a:p>
          <a:p>
            <a:r>
              <a:rPr lang="pl-PL" dirty="0"/>
              <a:t>Wiadomości tekstowe (SMS, czat)</a:t>
            </a:r>
          </a:p>
          <a:p>
            <a:r>
              <a:rPr lang="pl-PL" dirty="0"/>
              <a:t>Spotkania online (audiowizualne)</a:t>
            </a:r>
          </a:p>
          <a:p>
            <a:r>
              <a:rPr lang="pl-PL" dirty="0"/>
              <a:t>Napisy w filmach (nawet audiodeskrypcja) </a:t>
            </a:r>
          </a:p>
          <a:p>
            <a:r>
              <a:rPr lang="pl-PL" dirty="0"/>
              <a:t>Niskopodłogowe środki komunikacji</a:t>
            </a:r>
          </a:p>
          <a:p>
            <a:r>
              <a:rPr lang="pl-PL" dirty="0"/>
              <a:t>Pochylnie, windy</a:t>
            </a:r>
          </a:p>
          <a:p>
            <a:r>
              <a:rPr lang="pl-PL" dirty="0"/>
              <a:t>Możliwość wybrania niskiej skrytki w paczkomatach</a:t>
            </a:r>
          </a:p>
          <a:p>
            <a:r>
              <a:rPr lang="pl-PL" dirty="0"/>
              <a:t>Obieraczka do warzyw</a:t>
            </a:r>
          </a:p>
        </p:txBody>
      </p:sp>
      <p:pic>
        <p:nvPicPr>
          <p:cNvPr id="2050" name="Picture 2" descr="Obieraczka do warzyw zielona 7.6079.4 poprzeczna">
            <a:extLst>
              <a:ext uri="{FF2B5EF4-FFF2-40B4-BE49-F238E27FC236}">
                <a16:creationId xmlns:a16="http://schemas.microsoft.com/office/drawing/2014/main" id="{78D6F0D4-F5EB-334A-90FE-1AA9FED4C9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1562100"/>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7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A564F3-3317-7A43-D1EA-84DCB338E19D}"/>
              </a:ext>
            </a:extLst>
          </p:cNvPr>
          <p:cNvSpPr>
            <a:spLocks noGrp="1"/>
          </p:cNvSpPr>
          <p:nvPr>
            <p:ph type="title"/>
          </p:nvPr>
        </p:nvSpPr>
        <p:spPr/>
        <p:txBody>
          <a:bodyPr/>
          <a:lstStyle/>
          <a:p>
            <a:r>
              <a:rPr lang="pl-PL" dirty="0"/>
              <a:t>A zatem…</a:t>
            </a:r>
          </a:p>
        </p:txBody>
      </p:sp>
      <p:sp>
        <p:nvSpPr>
          <p:cNvPr id="3" name="Symbol zastępczy tekstu 2">
            <a:extLst>
              <a:ext uri="{FF2B5EF4-FFF2-40B4-BE49-F238E27FC236}">
                <a16:creationId xmlns:a16="http://schemas.microsoft.com/office/drawing/2014/main" id="{DDA5DA9E-5040-456E-4F8C-8D57BE65852F}"/>
              </a:ext>
            </a:extLst>
          </p:cNvPr>
          <p:cNvSpPr>
            <a:spLocks noGrp="1"/>
          </p:cNvSpPr>
          <p:nvPr>
            <p:ph idx="1"/>
          </p:nvPr>
        </p:nvSpPr>
        <p:spPr/>
        <p:txBody>
          <a:bodyPr/>
          <a:lstStyle/>
          <a:p>
            <a:pPr marL="0" indent="0">
              <a:buNone/>
            </a:pPr>
            <a:r>
              <a:rPr lang="pl-PL" dirty="0"/>
              <a:t>Z dostępności korzystamy wszyscy</a:t>
            </a:r>
          </a:p>
          <a:p>
            <a:pPr marL="304815" indent="-304815">
              <a:buFontTx/>
              <a:buChar char="-"/>
            </a:pPr>
            <a:r>
              <a:rPr lang="pl-PL" b="1" dirty="0"/>
              <a:t>Tu i teraz</a:t>
            </a:r>
          </a:p>
          <a:p>
            <a:pPr marL="304815" indent="-304815">
              <a:buFontTx/>
              <a:buChar char="-"/>
            </a:pPr>
            <a:r>
              <a:rPr lang="pl-PL" dirty="0"/>
              <a:t>Nie tylko za X lat, jak będziemy osobami starszymi </a:t>
            </a:r>
          </a:p>
          <a:p>
            <a:pPr marL="304815" indent="-304815">
              <a:buFontTx/>
              <a:buChar char="-"/>
            </a:pPr>
            <a:r>
              <a:rPr lang="pl-PL" dirty="0"/>
              <a:t>Nie tylko jak złapiemy kontuzję</a:t>
            </a:r>
          </a:p>
          <a:p>
            <a:pPr marL="304815" indent="-304815">
              <a:buFontTx/>
              <a:buChar char="-"/>
            </a:pPr>
            <a:r>
              <a:rPr lang="pl-PL" dirty="0"/>
              <a:t>Nie tylko jak zachorujemy</a:t>
            </a:r>
          </a:p>
          <a:p>
            <a:pPr marL="304815" indent="-304815">
              <a:buFontTx/>
              <a:buChar char="-"/>
            </a:pPr>
            <a:endParaRPr lang="pl-PL" dirty="0"/>
          </a:p>
          <a:p>
            <a:pPr marL="0" indent="0" algn="ctr">
              <a:buNone/>
            </a:pPr>
            <a:r>
              <a:rPr lang="pl-PL" b="1" dirty="0"/>
              <a:t>Dostępność niezbędna dla niektórych, użyteczna dla wszystkich</a:t>
            </a:r>
          </a:p>
        </p:txBody>
      </p:sp>
    </p:spTree>
    <p:extLst>
      <p:ext uri="{BB962C8B-B14F-4D97-AF65-F5344CB8AC3E}">
        <p14:creationId xmlns:p14="http://schemas.microsoft.com/office/powerpoint/2010/main" val="257529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2E0645F-F0B4-E82E-B49D-5FFE14D2E839}"/>
              </a:ext>
            </a:extLst>
          </p:cNvPr>
          <p:cNvSpPr>
            <a:spLocks noGrp="1"/>
          </p:cNvSpPr>
          <p:nvPr>
            <p:ph type="title"/>
          </p:nvPr>
        </p:nvSpPr>
        <p:spPr/>
        <p:txBody>
          <a:bodyPr/>
          <a:lstStyle/>
          <a:p>
            <a:r>
              <a:rPr lang="pl-PL" dirty="0"/>
              <a:t>Obszary dostępności uczelni</a:t>
            </a:r>
          </a:p>
        </p:txBody>
      </p:sp>
      <p:sp>
        <p:nvSpPr>
          <p:cNvPr id="3" name="Symbol zastępczy tekstu 2">
            <a:extLst>
              <a:ext uri="{FF2B5EF4-FFF2-40B4-BE49-F238E27FC236}">
                <a16:creationId xmlns:a16="http://schemas.microsoft.com/office/drawing/2014/main" id="{6DF4DEBC-141D-B125-E807-9E178FB1FAA7}"/>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168168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52768E-FC37-4F75-B446-3C8E7DB148D3}"/>
              </a:ext>
            </a:extLst>
          </p:cNvPr>
          <p:cNvSpPr>
            <a:spLocks noGrp="1"/>
          </p:cNvSpPr>
          <p:nvPr>
            <p:ph type="title"/>
          </p:nvPr>
        </p:nvSpPr>
        <p:spPr/>
        <p:txBody>
          <a:bodyPr/>
          <a:lstStyle/>
          <a:p>
            <a:r>
              <a:rPr lang="pl-PL" dirty="0"/>
              <a:t>Plan spotkania (1)</a:t>
            </a:r>
          </a:p>
        </p:txBody>
      </p:sp>
      <p:sp>
        <p:nvSpPr>
          <p:cNvPr id="3" name="Symbol zastępczy zawartości 2">
            <a:extLst>
              <a:ext uri="{FF2B5EF4-FFF2-40B4-BE49-F238E27FC236}">
                <a16:creationId xmlns:a16="http://schemas.microsoft.com/office/drawing/2014/main" id="{3CD26F05-4CF0-43D9-86D4-38D92A2257A0}"/>
              </a:ext>
            </a:extLst>
          </p:cNvPr>
          <p:cNvSpPr>
            <a:spLocks noGrp="1"/>
          </p:cNvSpPr>
          <p:nvPr>
            <p:ph idx="1"/>
          </p:nvPr>
        </p:nvSpPr>
        <p:spPr>
          <a:xfrm>
            <a:off x="838200" y="1825625"/>
            <a:ext cx="10515600" cy="4667250"/>
          </a:xfrm>
        </p:spPr>
        <p:txBody>
          <a:bodyPr>
            <a:normAutofit/>
          </a:bodyPr>
          <a:lstStyle/>
          <a:p>
            <a:pPr marL="0" indent="0">
              <a:buNone/>
            </a:pPr>
            <a:r>
              <a:rPr lang="pl-PL" b="1" dirty="0"/>
              <a:t>Moduł 1</a:t>
            </a:r>
          </a:p>
          <a:p>
            <a:r>
              <a:rPr lang="pl-PL" dirty="0"/>
              <a:t>Wprowadzenie do dostępności </a:t>
            </a:r>
          </a:p>
          <a:p>
            <a:r>
              <a:rPr lang="pl-PL" dirty="0"/>
              <a:t>Zapewnianie dostępności – sposoby i obszary</a:t>
            </a:r>
          </a:p>
          <a:p>
            <a:pPr marL="0" indent="0">
              <a:buNone/>
            </a:pPr>
            <a:r>
              <a:rPr lang="pl-PL" b="1" dirty="0"/>
              <a:t>Moduł 2</a:t>
            </a:r>
          </a:p>
          <a:p>
            <a:pPr lvl="0"/>
            <a:r>
              <a:rPr lang="pl-PL" dirty="0"/>
              <a:t>Wstęp do zagadnienia niepełnosprawności (definicje, modele, stereotypy)</a:t>
            </a:r>
          </a:p>
          <a:p>
            <a:r>
              <a:rPr lang="pl-PL" dirty="0"/>
              <a:t>Warsztaty: doświadczanie ograniczeń mobilności i zmysłów</a:t>
            </a:r>
          </a:p>
          <a:p>
            <a:pPr lvl="0"/>
            <a:r>
              <a:rPr lang="pl-PL" dirty="0"/>
              <a:t>Rodzaje niepełnosprawności – charakterystyka grup (słuch, wzrok, ruch)</a:t>
            </a:r>
          </a:p>
          <a:p>
            <a:endParaRPr lang="pl-PL" dirty="0"/>
          </a:p>
          <a:p>
            <a:endParaRPr lang="pl-PL" dirty="0"/>
          </a:p>
          <a:p>
            <a:pPr marL="514350" indent="-514350">
              <a:buFont typeface="+mj-lt"/>
              <a:buAutoNum type="arabicPeriod"/>
            </a:pPr>
            <a:endParaRPr lang="pl-PL" sz="2400" dirty="0"/>
          </a:p>
        </p:txBody>
      </p:sp>
    </p:spTree>
    <p:extLst>
      <p:ext uri="{BB962C8B-B14F-4D97-AF65-F5344CB8AC3E}">
        <p14:creationId xmlns:p14="http://schemas.microsoft.com/office/powerpoint/2010/main" val="28623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DEBAE11-89C1-4B2D-8615-AB061D595B1F}"/>
              </a:ext>
            </a:extLst>
          </p:cNvPr>
          <p:cNvSpPr>
            <a:spLocks noGrp="1"/>
          </p:cNvSpPr>
          <p:nvPr>
            <p:ph type="title"/>
          </p:nvPr>
        </p:nvSpPr>
        <p:spPr/>
        <p:txBody>
          <a:bodyPr/>
          <a:lstStyle/>
          <a:p>
            <a:r>
              <a:rPr lang="pl-PL" dirty="0"/>
              <a:t>Trzy obszary dostępności</a:t>
            </a:r>
          </a:p>
        </p:txBody>
      </p:sp>
      <p:sp>
        <p:nvSpPr>
          <p:cNvPr id="3" name="Symbol zastępczy zawartości 2">
            <a:extLst>
              <a:ext uri="{FF2B5EF4-FFF2-40B4-BE49-F238E27FC236}">
                <a16:creationId xmlns:a16="http://schemas.microsoft.com/office/drawing/2014/main" id="{D4B667E6-C88A-4D50-B924-318C340CDB40}"/>
              </a:ext>
            </a:extLst>
          </p:cNvPr>
          <p:cNvSpPr>
            <a:spLocks noGrp="1"/>
          </p:cNvSpPr>
          <p:nvPr>
            <p:ph idx="1"/>
          </p:nvPr>
        </p:nvSpPr>
        <p:spPr/>
        <p:txBody>
          <a:bodyPr/>
          <a:lstStyle/>
          <a:p>
            <a:pPr marL="0" indent="0">
              <a:lnSpc>
                <a:spcPct val="120000"/>
              </a:lnSpc>
              <a:buNone/>
            </a:pPr>
            <a:r>
              <a:rPr lang="pl-PL" sz="2400" dirty="0"/>
              <a:t>Ustawa o zapewnianiu dostępności osobom ze szczególnymi potrzebami</a:t>
            </a:r>
          </a:p>
          <a:p>
            <a:r>
              <a:rPr lang="pl-PL" dirty="0"/>
              <a:t>Dostępność:</a:t>
            </a:r>
            <a:endParaRPr lang="pl-PL" sz="2400" dirty="0"/>
          </a:p>
          <a:p>
            <a:pPr lvl="1"/>
            <a:r>
              <a:rPr lang="pl-PL" dirty="0"/>
              <a:t>architektoniczna </a:t>
            </a:r>
          </a:p>
          <a:p>
            <a:pPr lvl="1"/>
            <a:r>
              <a:rPr lang="pl-PL" dirty="0"/>
              <a:t>cyfrowa</a:t>
            </a:r>
          </a:p>
          <a:p>
            <a:pPr lvl="1"/>
            <a:r>
              <a:rPr lang="pl-PL" dirty="0"/>
              <a:t>informacyjno-komunikacyjna</a:t>
            </a:r>
          </a:p>
          <a:p>
            <a:pPr>
              <a:lnSpc>
                <a:spcPct val="120000"/>
              </a:lnSpc>
            </a:pPr>
            <a:endParaRPr lang="pl-PL" dirty="0"/>
          </a:p>
          <a:p>
            <a:pPr marL="0" indent="0">
              <a:lnSpc>
                <a:spcPct val="120000"/>
              </a:lnSpc>
              <a:buNone/>
            </a:pPr>
            <a:endParaRPr lang="pl-PL" sz="2400" dirty="0"/>
          </a:p>
        </p:txBody>
      </p:sp>
    </p:spTree>
    <p:extLst>
      <p:ext uri="{BB962C8B-B14F-4D97-AF65-F5344CB8AC3E}">
        <p14:creationId xmlns:p14="http://schemas.microsoft.com/office/powerpoint/2010/main" val="3219132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B29B8E-4E78-4967-9A8C-AD172709A962}"/>
              </a:ext>
            </a:extLst>
          </p:cNvPr>
          <p:cNvSpPr>
            <a:spLocks noGrp="1"/>
          </p:cNvSpPr>
          <p:nvPr>
            <p:ph type="title"/>
          </p:nvPr>
        </p:nvSpPr>
        <p:spPr/>
        <p:txBody>
          <a:bodyPr/>
          <a:lstStyle/>
          <a:p>
            <a:r>
              <a:rPr lang="pl-PL" dirty="0"/>
              <a:t>Dostępność architektoniczna – wymagania minimalne (1)</a:t>
            </a:r>
          </a:p>
        </p:txBody>
      </p:sp>
      <p:sp>
        <p:nvSpPr>
          <p:cNvPr id="3" name="Symbol zastępczy zawartości 2">
            <a:extLst>
              <a:ext uri="{FF2B5EF4-FFF2-40B4-BE49-F238E27FC236}">
                <a16:creationId xmlns:a16="http://schemas.microsoft.com/office/drawing/2014/main" id="{3AE53EDB-D64C-4D49-AD8A-A1F795A9547E}"/>
              </a:ext>
            </a:extLst>
          </p:cNvPr>
          <p:cNvSpPr>
            <a:spLocks noGrp="1"/>
          </p:cNvSpPr>
          <p:nvPr>
            <p:ph idx="1"/>
          </p:nvPr>
        </p:nvSpPr>
        <p:spPr/>
        <p:txBody>
          <a:bodyPr/>
          <a:lstStyle/>
          <a:p>
            <a:pPr>
              <a:lnSpc>
                <a:spcPct val="120000"/>
              </a:lnSpc>
            </a:pPr>
            <a:r>
              <a:rPr lang="pl-PL" dirty="0"/>
              <a:t>zapewnienie poruszania się po piętrach i między piętrami</a:t>
            </a:r>
          </a:p>
          <a:p>
            <a:pPr>
              <a:lnSpc>
                <a:spcPct val="120000"/>
              </a:lnSpc>
            </a:pPr>
            <a:r>
              <a:rPr lang="pl-PL" dirty="0"/>
              <a:t>umożliwienie dotarcia do wszystkich pomieszczeń w budynku (z wyjątkiem technicznych)</a:t>
            </a:r>
          </a:p>
          <a:p>
            <a:endParaRPr lang="pl-PL" dirty="0"/>
          </a:p>
        </p:txBody>
      </p:sp>
    </p:spTree>
    <p:extLst>
      <p:ext uri="{BB962C8B-B14F-4D97-AF65-F5344CB8AC3E}">
        <p14:creationId xmlns:p14="http://schemas.microsoft.com/office/powerpoint/2010/main" val="896617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4DF00-741E-A161-EE43-8714B5899FB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2D13944-8952-36D0-8899-ED85A62F1796}"/>
              </a:ext>
            </a:extLst>
          </p:cNvPr>
          <p:cNvSpPr>
            <a:spLocks noGrp="1"/>
          </p:cNvSpPr>
          <p:nvPr>
            <p:ph type="title"/>
          </p:nvPr>
        </p:nvSpPr>
        <p:spPr/>
        <p:txBody>
          <a:bodyPr/>
          <a:lstStyle/>
          <a:p>
            <a:r>
              <a:rPr lang="pl-PL" dirty="0"/>
              <a:t>Dostępność architektoniczna – wymagania minimalne (2)</a:t>
            </a:r>
          </a:p>
        </p:txBody>
      </p:sp>
      <p:sp>
        <p:nvSpPr>
          <p:cNvPr id="3" name="Symbol zastępczy zawartości 2">
            <a:extLst>
              <a:ext uri="{FF2B5EF4-FFF2-40B4-BE49-F238E27FC236}">
                <a16:creationId xmlns:a16="http://schemas.microsoft.com/office/drawing/2014/main" id="{4F2B61A0-B3B3-DF12-1FEA-0EB065E18D67}"/>
              </a:ext>
            </a:extLst>
          </p:cNvPr>
          <p:cNvSpPr>
            <a:spLocks noGrp="1"/>
          </p:cNvSpPr>
          <p:nvPr>
            <p:ph idx="1"/>
          </p:nvPr>
        </p:nvSpPr>
        <p:spPr/>
        <p:txBody>
          <a:bodyPr/>
          <a:lstStyle/>
          <a:p>
            <a:pPr>
              <a:lnSpc>
                <a:spcPct val="120000"/>
              </a:lnSpc>
            </a:pPr>
            <a:r>
              <a:rPr lang="pl-PL" dirty="0"/>
              <a:t>zapewnienie informacji o rozkładzie pomieszczeń co najmniej w sposób wizualny i dotykowy / głosowy</a:t>
            </a:r>
          </a:p>
          <a:p>
            <a:pPr>
              <a:lnSpc>
                <a:spcPct val="120000"/>
              </a:lnSpc>
            </a:pPr>
            <a:r>
              <a:rPr lang="pl-PL" dirty="0"/>
              <a:t>umożliwienie wejścia z psem asystującym </a:t>
            </a:r>
          </a:p>
          <a:p>
            <a:pPr>
              <a:lnSpc>
                <a:spcPct val="120000"/>
              </a:lnSpc>
            </a:pPr>
            <a:r>
              <a:rPr lang="pl-PL" dirty="0"/>
              <a:t>zapewnienie ewakuacji lub uratowania w inny sposób</a:t>
            </a:r>
          </a:p>
          <a:p>
            <a:endParaRPr lang="pl-PL" dirty="0"/>
          </a:p>
        </p:txBody>
      </p:sp>
    </p:spTree>
    <p:extLst>
      <p:ext uri="{BB962C8B-B14F-4D97-AF65-F5344CB8AC3E}">
        <p14:creationId xmlns:p14="http://schemas.microsoft.com/office/powerpoint/2010/main" val="3415982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256B08-DFFC-4FBA-8F0F-5BB09757B253}"/>
              </a:ext>
            </a:extLst>
          </p:cNvPr>
          <p:cNvSpPr>
            <a:spLocks noGrp="1"/>
          </p:cNvSpPr>
          <p:nvPr>
            <p:ph type="title"/>
          </p:nvPr>
        </p:nvSpPr>
        <p:spPr/>
        <p:txBody>
          <a:bodyPr/>
          <a:lstStyle/>
          <a:p>
            <a:r>
              <a:rPr lang="pl-PL" dirty="0"/>
              <a:t>Dostępność cyfrowa – wymagania minimalne (1)</a:t>
            </a:r>
          </a:p>
        </p:txBody>
      </p:sp>
      <p:sp>
        <p:nvSpPr>
          <p:cNvPr id="3" name="Symbol zastępczy zawartości 2">
            <a:extLst>
              <a:ext uri="{FF2B5EF4-FFF2-40B4-BE49-F238E27FC236}">
                <a16:creationId xmlns:a16="http://schemas.microsoft.com/office/drawing/2014/main" id="{D7BB044C-48A0-4AC6-9558-193D9A03B57B}"/>
              </a:ext>
            </a:extLst>
          </p:cNvPr>
          <p:cNvSpPr>
            <a:spLocks noGrp="1"/>
          </p:cNvSpPr>
          <p:nvPr>
            <p:ph idx="1"/>
          </p:nvPr>
        </p:nvSpPr>
        <p:spPr/>
        <p:txBody>
          <a:bodyPr/>
          <a:lstStyle/>
          <a:p>
            <a:pPr>
              <a:lnSpc>
                <a:spcPct val="130000"/>
              </a:lnSpc>
            </a:pPr>
            <a:r>
              <a:rPr lang="pl-PL" sz="2200" dirty="0"/>
              <a:t>Spełnienie przez stronę internetową (zarządzane elementy strony internetowej), aplikację mobilną (zarządzane elementy aplikacji mobilnej) wymagań określonych w załączniku do ustawy </a:t>
            </a:r>
          </a:p>
          <a:p>
            <a:endParaRPr lang="pl-PL" dirty="0"/>
          </a:p>
        </p:txBody>
      </p:sp>
    </p:spTree>
    <p:extLst>
      <p:ext uri="{BB962C8B-B14F-4D97-AF65-F5344CB8AC3E}">
        <p14:creationId xmlns:p14="http://schemas.microsoft.com/office/powerpoint/2010/main" val="3450264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7524D-D028-9C73-E525-BD5C7C87F16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083EF15-445A-5F2E-0F65-AFAAD323E6D2}"/>
              </a:ext>
            </a:extLst>
          </p:cNvPr>
          <p:cNvSpPr>
            <a:spLocks noGrp="1"/>
          </p:cNvSpPr>
          <p:nvPr>
            <p:ph type="title"/>
          </p:nvPr>
        </p:nvSpPr>
        <p:spPr/>
        <p:txBody>
          <a:bodyPr/>
          <a:lstStyle/>
          <a:p>
            <a:r>
              <a:rPr lang="pl-PL" dirty="0"/>
              <a:t>Dostępność cyfrowa – wymagania minimalne (2)</a:t>
            </a:r>
          </a:p>
        </p:txBody>
      </p:sp>
      <p:sp>
        <p:nvSpPr>
          <p:cNvPr id="3" name="Symbol zastępczy zawartości 2">
            <a:extLst>
              <a:ext uri="{FF2B5EF4-FFF2-40B4-BE49-F238E27FC236}">
                <a16:creationId xmlns:a16="http://schemas.microsoft.com/office/drawing/2014/main" id="{AC1D5942-B8FF-71CE-20D5-BAFFD680B5C0}"/>
              </a:ext>
            </a:extLst>
          </p:cNvPr>
          <p:cNvSpPr>
            <a:spLocks noGrp="1"/>
          </p:cNvSpPr>
          <p:nvPr>
            <p:ph idx="1"/>
          </p:nvPr>
        </p:nvSpPr>
        <p:spPr/>
        <p:txBody>
          <a:bodyPr/>
          <a:lstStyle/>
          <a:p>
            <a:pPr>
              <a:lnSpc>
                <a:spcPct val="130000"/>
              </a:lnSpc>
            </a:pPr>
            <a:r>
              <a:rPr lang="pl-PL" sz="2200" dirty="0"/>
              <a:t>Załącznikiem jest standard WCAG (Web Content Accessibility </a:t>
            </a:r>
            <a:r>
              <a:rPr lang="pl-PL" sz="2200" dirty="0" err="1"/>
              <a:t>Guidelines</a:t>
            </a:r>
            <a:r>
              <a:rPr lang="pl-PL" sz="2200" dirty="0"/>
              <a:t>) v. 2.1</a:t>
            </a:r>
          </a:p>
          <a:p>
            <a:pPr lvl="1">
              <a:lnSpc>
                <a:spcPct val="130000"/>
              </a:lnSpc>
            </a:pPr>
            <a:r>
              <a:rPr lang="pl-PL" sz="2200" dirty="0"/>
              <a:t>4 zasady (postrzegalność, funkcjonalność, zrozumiałość, kompatybilność)</a:t>
            </a:r>
          </a:p>
          <a:p>
            <a:pPr lvl="1">
              <a:lnSpc>
                <a:spcPct val="130000"/>
              </a:lnSpc>
            </a:pPr>
            <a:r>
              <a:rPr lang="pl-PL" sz="2200" dirty="0"/>
              <a:t>13 wytycznych</a:t>
            </a:r>
          </a:p>
          <a:p>
            <a:pPr lvl="1">
              <a:lnSpc>
                <a:spcPct val="130000"/>
              </a:lnSpc>
            </a:pPr>
            <a:r>
              <a:rPr lang="pl-PL" sz="2200" dirty="0"/>
              <a:t>49 kryteriów sukcesu (poziom A i AA)</a:t>
            </a:r>
          </a:p>
          <a:p>
            <a:endParaRPr lang="pl-PL" dirty="0"/>
          </a:p>
        </p:txBody>
      </p:sp>
    </p:spTree>
    <p:extLst>
      <p:ext uri="{BB962C8B-B14F-4D97-AF65-F5344CB8AC3E}">
        <p14:creationId xmlns:p14="http://schemas.microsoft.com/office/powerpoint/2010/main" val="4154087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093074-677C-4FB2-AFF8-31CD03521C0C}"/>
              </a:ext>
            </a:extLst>
          </p:cNvPr>
          <p:cNvSpPr>
            <a:spLocks noGrp="1"/>
          </p:cNvSpPr>
          <p:nvPr>
            <p:ph type="title"/>
          </p:nvPr>
        </p:nvSpPr>
        <p:spPr/>
        <p:txBody>
          <a:bodyPr/>
          <a:lstStyle/>
          <a:p>
            <a:r>
              <a:rPr lang="pl-PL" dirty="0"/>
              <a:t>Dostępność informacyjno-komunikacyjna – wymagania minimalne (1)</a:t>
            </a:r>
          </a:p>
        </p:txBody>
      </p:sp>
      <p:sp>
        <p:nvSpPr>
          <p:cNvPr id="3" name="Symbol zastępczy zawartości 2">
            <a:extLst>
              <a:ext uri="{FF2B5EF4-FFF2-40B4-BE49-F238E27FC236}">
                <a16:creationId xmlns:a16="http://schemas.microsoft.com/office/drawing/2014/main" id="{0A21C368-5A0C-4DC0-B195-E21A6E5B73EA}"/>
              </a:ext>
            </a:extLst>
          </p:cNvPr>
          <p:cNvSpPr>
            <a:spLocks noGrp="1"/>
          </p:cNvSpPr>
          <p:nvPr>
            <p:ph idx="1"/>
          </p:nvPr>
        </p:nvSpPr>
        <p:spPr/>
        <p:txBody>
          <a:bodyPr>
            <a:normAutofit/>
          </a:bodyPr>
          <a:lstStyle/>
          <a:p>
            <a:pPr>
              <a:lnSpc>
                <a:spcPct val="120000"/>
              </a:lnSpc>
            </a:pPr>
            <a:r>
              <a:rPr lang="pl-PL" sz="2200" dirty="0"/>
              <a:t>obsługa z wykorzystaniem środków wspierających komunikowanie się lub przez wykorzystanie dostępu online do usługi tłumacza </a:t>
            </a:r>
          </a:p>
          <a:p>
            <a:pPr>
              <a:lnSpc>
                <a:spcPct val="120000"/>
              </a:lnSpc>
            </a:pPr>
            <a:r>
              <a:rPr lang="pl-PL" sz="2200" dirty="0"/>
              <a:t>instalację urządzeń wspomagających słyszenie (np. pętle indukcyjne, </a:t>
            </a:r>
            <a:br>
              <a:rPr lang="pl-PL" sz="2200" dirty="0"/>
            </a:br>
            <a:r>
              <a:rPr lang="pl-PL" sz="2200" dirty="0"/>
              <a:t>systemy FM)</a:t>
            </a:r>
          </a:p>
          <a:p>
            <a:endParaRPr lang="pl-PL" dirty="0"/>
          </a:p>
        </p:txBody>
      </p:sp>
    </p:spTree>
    <p:extLst>
      <p:ext uri="{BB962C8B-B14F-4D97-AF65-F5344CB8AC3E}">
        <p14:creationId xmlns:p14="http://schemas.microsoft.com/office/powerpoint/2010/main" val="3691141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51835-EA8D-48C6-1428-4EAFC13ED3E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636E903-F58E-6FB7-57F9-E39538192BF3}"/>
              </a:ext>
            </a:extLst>
          </p:cNvPr>
          <p:cNvSpPr>
            <a:spLocks noGrp="1"/>
          </p:cNvSpPr>
          <p:nvPr>
            <p:ph type="title"/>
          </p:nvPr>
        </p:nvSpPr>
        <p:spPr/>
        <p:txBody>
          <a:bodyPr/>
          <a:lstStyle/>
          <a:p>
            <a:r>
              <a:rPr lang="pl-PL" dirty="0"/>
              <a:t>Dostępność informacyjno-komunikacyjna – wymagania minimalne (2)</a:t>
            </a:r>
          </a:p>
        </p:txBody>
      </p:sp>
      <p:sp>
        <p:nvSpPr>
          <p:cNvPr id="3" name="Symbol zastępczy zawartości 2">
            <a:extLst>
              <a:ext uri="{FF2B5EF4-FFF2-40B4-BE49-F238E27FC236}">
                <a16:creationId xmlns:a16="http://schemas.microsoft.com/office/drawing/2014/main" id="{F5CB5AA4-9F2B-4B21-07B8-9F0EF5339D18}"/>
              </a:ext>
            </a:extLst>
          </p:cNvPr>
          <p:cNvSpPr>
            <a:spLocks noGrp="1"/>
          </p:cNvSpPr>
          <p:nvPr>
            <p:ph idx="1"/>
          </p:nvPr>
        </p:nvSpPr>
        <p:spPr/>
        <p:txBody>
          <a:bodyPr>
            <a:normAutofit/>
          </a:bodyPr>
          <a:lstStyle/>
          <a:p>
            <a:pPr>
              <a:lnSpc>
                <a:spcPct val="120000"/>
              </a:lnSpc>
            </a:pPr>
            <a:r>
              <a:rPr lang="pl-PL" sz="2200" dirty="0"/>
              <a:t>zapewnienie na stronie www podmiotu informacji o zakresie jego działalności (plik odczytywalny maszynowo, nagranie w polskim języku migowym, tekst ETR)</a:t>
            </a:r>
          </a:p>
          <a:p>
            <a:pPr>
              <a:lnSpc>
                <a:spcPct val="120000"/>
              </a:lnSpc>
            </a:pPr>
            <a:r>
              <a:rPr lang="pl-PL" sz="2200" dirty="0"/>
              <a:t>zapewnienie na wniosek osoby ze szczególnymi potrzebami komunikacji z podmiotem publicznym w formie określonej w tym wniosku</a:t>
            </a:r>
          </a:p>
          <a:p>
            <a:endParaRPr lang="pl-PL" dirty="0"/>
          </a:p>
        </p:txBody>
      </p:sp>
    </p:spTree>
    <p:extLst>
      <p:ext uri="{BB962C8B-B14F-4D97-AF65-F5344CB8AC3E}">
        <p14:creationId xmlns:p14="http://schemas.microsoft.com/office/powerpoint/2010/main" val="2727303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F98441-D7C3-3F03-26E5-6B11F4A85904}"/>
              </a:ext>
            </a:extLst>
          </p:cNvPr>
          <p:cNvSpPr>
            <a:spLocks noGrp="1"/>
          </p:cNvSpPr>
          <p:nvPr>
            <p:ph type="title"/>
          </p:nvPr>
        </p:nvSpPr>
        <p:spPr/>
        <p:txBody>
          <a:bodyPr/>
          <a:lstStyle/>
          <a:p>
            <a:r>
              <a:rPr lang="pl-PL" dirty="0"/>
              <a:t>Dostępność uczelni (1)</a:t>
            </a:r>
          </a:p>
        </p:txBody>
      </p:sp>
      <p:sp>
        <p:nvSpPr>
          <p:cNvPr id="3" name="Symbol zastępczy zawartości 2">
            <a:extLst>
              <a:ext uri="{FF2B5EF4-FFF2-40B4-BE49-F238E27FC236}">
                <a16:creationId xmlns:a16="http://schemas.microsoft.com/office/drawing/2014/main" id="{9627A922-1865-E3E2-0710-D84577D242CD}"/>
              </a:ext>
            </a:extLst>
          </p:cNvPr>
          <p:cNvSpPr>
            <a:spLocks noGrp="1"/>
          </p:cNvSpPr>
          <p:nvPr>
            <p:ph idx="1"/>
          </p:nvPr>
        </p:nvSpPr>
        <p:spPr/>
        <p:txBody>
          <a:bodyPr>
            <a:normAutofit lnSpcReduction="10000"/>
          </a:bodyPr>
          <a:lstStyle/>
          <a:p>
            <a:pPr marL="0" indent="0">
              <a:buNone/>
            </a:pPr>
            <a:r>
              <a:rPr lang="pl-PL" b="1" dirty="0"/>
              <a:t>Informacja zewnętrzna:</a:t>
            </a:r>
          </a:p>
          <a:p>
            <a:r>
              <a:rPr lang="pl-PL" dirty="0"/>
              <a:t>Osoby szukające uczelni (szkoła średnia)</a:t>
            </a:r>
          </a:p>
          <a:p>
            <a:r>
              <a:rPr lang="pl-PL" dirty="0"/>
              <a:t>Osoby kandydujące na studia</a:t>
            </a:r>
          </a:p>
          <a:p>
            <a:r>
              <a:rPr lang="pl-PL" dirty="0"/>
              <a:t>Zainteresowane pracą na uczelni</a:t>
            </a:r>
          </a:p>
          <a:p>
            <a:r>
              <a:rPr lang="pl-PL" dirty="0"/>
              <a:t>Podmioty współpracujące z uczelnią (np. </a:t>
            </a:r>
            <a:r>
              <a:rPr lang="pl-PL" dirty="0" err="1"/>
              <a:t>grantodawcy</a:t>
            </a:r>
            <a:r>
              <a:rPr lang="pl-PL" dirty="0"/>
              <a:t>, ministerstwo)</a:t>
            </a:r>
          </a:p>
          <a:p>
            <a:r>
              <a:rPr lang="pl-PL" dirty="0"/>
              <a:t>Oferenci i wykonawcy zamówień</a:t>
            </a:r>
          </a:p>
          <a:p>
            <a:r>
              <a:rPr lang="pl-PL" dirty="0"/>
              <a:t>Osoby odwiedzające uczelnię (np. konferencje, dni otwarte)</a:t>
            </a:r>
          </a:p>
          <a:p>
            <a:r>
              <a:rPr lang="pl-PL" dirty="0"/>
              <a:t>Media, …</a:t>
            </a:r>
          </a:p>
        </p:txBody>
      </p:sp>
    </p:spTree>
    <p:extLst>
      <p:ext uri="{BB962C8B-B14F-4D97-AF65-F5344CB8AC3E}">
        <p14:creationId xmlns:p14="http://schemas.microsoft.com/office/powerpoint/2010/main" val="487399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D3E896E-DB05-F984-6564-AF6D7854C4FA}"/>
              </a:ext>
            </a:extLst>
          </p:cNvPr>
          <p:cNvSpPr>
            <a:spLocks noGrp="1"/>
          </p:cNvSpPr>
          <p:nvPr>
            <p:ph type="title"/>
          </p:nvPr>
        </p:nvSpPr>
        <p:spPr/>
        <p:txBody>
          <a:bodyPr/>
          <a:lstStyle/>
          <a:p>
            <a:r>
              <a:rPr lang="pl-PL" dirty="0"/>
              <a:t>Dostępność uczelni (2)</a:t>
            </a:r>
          </a:p>
        </p:txBody>
      </p:sp>
      <p:sp>
        <p:nvSpPr>
          <p:cNvPr id="3" name="Symbol zastępczy zawartości 2">
            <a:extLst>
              <a:ext uri="{FF2B5EF4-FFF2-40B4-BE49-F238E27FC236}">
                <a16:creationId xmlns:a16="http://schemas.microsoft.com/office/drawing/2014/main" id="{DA1B1136-3C68-228D-DD17-5B29B657B351}"/>
              </a:ext>
            </a:extLst>
          </p:cNvPr>
          <p:cNvSpPr>
            <a:spLocks noGrp="1"/>
          </p:cNvSpPr>
          <p:nvPr>
            <p:ph idx="1"/>
          </p:nvPr>
        </p:nvSpPr>
        <p:spPr/>
        <p:txBody>
          <a:bodyPr/>
          <a:lstStyle/>
          <a:p>
            <a:pPr marL="0" indent="0">
              <a:buNone/>
            </a:pPr>
            <a:r>
              <a:rPr lang="pl-PL" b="1" dirty="0"/>
              <a:t>Informacja wewnętrzna:</a:t>
            </a:r>
          </a:p>
          <a:p>
            <a:r>
              <a:rPr lang="pl-PL" dirty="0"/>
              <a:t>Osoby pracujące na uczelni</a:t>
            </a:r>
          </a:p>
          <a:p>
            <a:r>
              <a:rPr lang="pl-PL" dirty="0"/>
              <a:t>Osoby studiujące na uczelni</a:t>
            </a:r>
          </a:p>
          <a:p>
            <a:r>
              <a:rPr lang="pl-PL" dirty="0"/>
              <a:t>Najemcy lokali (np. gastronomia)</a:t>
            </a:r>
          </a:p>
          <a:p>
            <a:pPr marL="0" indent="0">
              <a:buNone/>
            </a:pPr>
            <a:endParaRPr lang="pl-PL" dirty="0"/>
          </a:p>
        </p:txBody>
      </p:sp>
    </p:spTree>
    <p:extLst>
      <p:ext uri="{BB962C8B-B14F-4D97-AF65-F5344CB8AC3E}">
        <p14:creationId xmlns:p14="http://schemas.microsoft.com/office/powerpoint/2010/main" val="72199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5E21-EC57-2AB7-70A5-F6BC5ECEAD1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3A7C5CB-08A1-C4C9-FDC9-38AD3CCEDA2E}"/>
              </a:ext>
            </a:extLst>
          </p:cNvPr>
          <p:cNvSpPr>
            <a:spLocks noGrp="1"/>
          </p:cNvSpPr>
          <p:nvPr>
            <p:ph type="title"/>
          </p:nvPr>
        </p:nvSpPr>
        <p:spPr/>
        <p:txBody>
          <a:bodyPr/>
          <a:lstStyle/>
          <a:p>
            <a:r>
              <a:rPr lang="pl-PL" dirty="0"/>
              <a:t>Dostępność uczelni (3)</a:t>
            </a:r>
          </a:p>
        </p:txBody>
      </p:sp>
      <p:sp>
        <p:nvSpPr>
          <p:cNvPr id="3" name="Symbol zastępczy zawartości 2">
            <a:extLst>
              <a:ext uri="{FF2B5EF4-FFF2-40B4-BE49-F238E27FC236}">
                <a16:creationId xmlns:a16="http://schemas.microsoft.com/office/drawing/2014/main" id="{D2B63617-89AE-9049-8DD3-CD8C1F9379DA}"/>
              </a:ext>
            </a:extLst>
          </p:cNvPr>
          <p:cNvSpPr>
            <a:spLocks noGrp="1"/>
          </p:cNvSpPr>
          <p:nvPr>
            <p:ph idx="1"/>
          </p:nvPr>
        </p:nvSpPr>
        <p:spPr/>
        <p:txBody>
          <a:bodyPr/>
          <a:lstStyle/>
          <a:p>
            <a:r>
              <a:rPr lang="pl-PL" b="1" dirty="0"/>
              <a:t>Dostępność architektoniczna: </a:t>
            </a:r>
          </a:p>
          <a:p>
            <a:pPr lvl="1"/>
            <a:r>
              <a:rPr lang="pl-PL" dirty="0"/>
              <a:t>kampus</a:t>
            </a:r>
          </a:p>
          <a:p>
            <a:pPr lvl="1"/>
            <a:r>
              <a:rPr lang="pl-PL" dirty="0"/>
              <a:t>budynki</a:t>
            </a:r>
          </a:p>
          <a:p>
            <a:pPr lvl="1"/>
            <a:r>
              <a:rPr lang="pl-PL" dirty="0"/>
              <a:t>pomieszczenia (dydaktyczne, socjalne i domu studenta)</a:t>
            </a:r>
          </a:p>
          <a:p>
            <a:pPr lvl="1"/>
            <a:r>
              <a:rPr lang="pl-PL" dirty="0"/>
              <a:t>ewakuacja</a:t>
            </a:r>
          </a:p>
          <a:p>
            <a:endParaRPr lang="pl-PL" dirty="0"/>
          </a:p>
        </p:txBody>
      </p:sp>
    </p:spTree>
    <p:extLst>
      <p:ext uri="{BB962C8B-B14F-4D97-AF65-F5344CB8AC3E}">
        <p14:creationId xmlns:p14="http://schemas.microsoft.com/office/powerpoint/2010/main" val="2776438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C2B01-2F3A-9FCD-924A-30C6A1AD1DD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7EEE246-B44F-E14E-F83B-B59AE487E5F1}"/>
              </a:ext>
            </a:extLst>
          </p:cNvPr>
          <p:cNvSpPr>
            <a:spLocks noGrp="1"/>
          </p:cNvSpPr>
          <p:nvPr>
            <p:ph type="title"/>
          </p:nvPr>
        </p:nvSpPr>
        <p:spPr/>
        <p:txBody>
          <a:bodyPr/>
          <a:lstStyle/>
          <a:p>
            <a:r>
              <a:rPr lang="pl-PL" dirty="0"/>
              <a:t>Plan spotkania (2)</a:t>
            </a:r>
          </a:p>
        </p:txBody>
      </p:sp>
      <p:sp>
        <p:nvSpPr>
          <p:cNvPr id="3" name="Symbol zastępczy zawartości 2">
            <a:extLst>
              <a:ext uri="{FF2B5EF4-FFF2-40B4-BE49-F238E27FC236}">
                <a16:creationId xmlns:a16="http://schemas.microsoft.com/office/drawing/2014/main" id="{812B89F6-89CD-1456-5639-E6E839F8500F}"/>
              </a:ext>
            </a:extLst>
          </p:cNvPr>
          <p:cNvSpPr>
            <a:spLocks noGrp="1"/>
          </p:cNvSpPr>
          <p:nvPr>
            <p:ph idx="1"/>
          </p:nvPr>
        </p:nvSpPr>
        <p:spPr>
          <a:xfrm>
            <a:off x="838200" y="1825625"/>
            <a:ext cx="10515600" cy="4667250"/>
          </a:xfrm>
        </p:spPr>
        <p:txBody>
          <a:bodyPr>
            <a:normAutofit/>
          </a:bodyPr>
          <a:lstStyle/>
          <a:p>
            <a:pPr marL="0" indent="0">
              <a:buNone/>
            </a:pPr>
            <a:r>
              <a:rPr lang="pl-PL" b="1" dirty="0"/>
              <a:t>Moduł 3</a:t>
            </a:r>
          </a:p>
          <a:p>
            <a:pPr lvl="0"/>
            <a:r>
              <a:rPr lang="pl-PL" dirty="0"/>
              <a:t>Omówienie najczęstszych barier i możliwych rozwiązań</a:t>
            </a:r>
          </a:p>
          <a:p>
            <a:pPr lvl="0"/>
            <a:r>
              <a:rPr lang="pl-PL" dirty="0"/>
              <a:t>Inne grupy osób z różnorodnymi potrzebami (osoby w spektrum autyzmu, kryzysy zdrowia psychicznego)</a:t>
            </a:r>
          </a:p>
          <a:p>
            <a:pPr lvl="0"/>
            <a:r>
              <a:rPr lang="pl-PL" dirty="0"/>
              <a:t>Zasady savoir vivre wobec osób z niepełnosprawnościami</a:t>
            </a:r>
          </a:p>
          <a:p>
            <a:pPr lvl="0"/>
            <a:r>
              <a:rPr lang="pl-PL" dirty="0"/>
              <a:t>Pytania i odpowiedzi, dyskusja</a:t>
            </a:r>
          </a:p>
          <a:p>
            <a:pPr lvl="0"/>
            <a:r>
              <a:rPr lang="pl-PL" dirty="0"/>
              <a:t>Podsumowanie i zakończenie szkolenia</a:t>
            </a:r>
          </a:p>
        </p:txBody>
      </p:sp>
    </p:spTree>
    <p:extLst>
      <p:ext uri="{BB962C8B-B14F-4D97-AF65-F5344CB8AC3E}">
        <p14:creationId xmlns:p14="http://schemas.microsoft.com/office/powerpoint/2010/main" val="1597944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74A98E-20ED-8EA8-54F1-5B5FB1AD8C86}"/>
              </a:ext>
            </a:extLst>
          </p:cNvPr>
          <p:cNvSpPr>
            <a:spLocks noGrp="1"/>
          </p:cNvSpPr>
          <p:nvPr>
            <p:ph type="title"/>
          </p:nvPr>
        </p:nvSpPr>
        <p:spPr/>
        <p:txBody>
          <a:bodyPr/>
          <a:lstStyle/>
          <a:p>
            <a:r>
              <a:rPr lang="pl-PL" dirty="0"/>
              <a:t>Dostępność uczelni (4)</a:t>
            </a:r>
          </a:p>
        </p:txBody>
      </p:sp>
      <p:sp>
        <p:nvSpPr>
          <p:cNvPr id="3" name="Symbol zastępczy zawartości 2">
            <a:extLst>
              <a:ext uri="{FF2B5EF4-FFF2-40B4-BE49-F238E27FC236}">
                <a16:creationId xmlns:a16="http://schemas.microsoft.com/office/drawing/2014/main" id="{61C3376B-D04F-A53A-EF87-051810CE0E38}"/>
              </a:ext>
            </a:extLst>
          </p:cNvPr>
          <p:cNvSpPr>
            <a:spLocks noGrp="1"/>
          </p:cNvSpPr>
          <p:nvPr>
            <p:ph idx="1"/>
          </p:nvPr>
        </p:nvSpPr>
        <p:spPr/>
        <p:txBody>
          <a:bodyPr>
            <a:normAutofit lnSpcReduction="10000"/>
          </a:bodyPr>
          <a:lstStyle/>
          <a:p>
            <a:r>
              <a:rPr lang="pl-PL" b="1" dirty="0"/>
              <a:t>Dostępność cyfrowa: </a:t>
            </a:r>
          </a:p>
          <a:p>
            <a:pPr lvl="1"/>
            <a:r>
              <a:rPr lang="pl-PL" dirty="0"/>
              <a:t>strona www</a:t>
            </a:r>
          </a:p>
          <a:p>
            <a:pPr lvl="1"/>
            <a:r>
              <a:rPr lang="pl-PL" dirty="0"/>
              <a:t>media społecznościowe</a:t>
            </a:r>
          </a:p>
          <a:p>
            <a:pPr lvl="1"/>
            <a:r>
              <a:rPr lang="pl-PL" dirty="0"/>
              <a:t>system rekrutacji</a:t>
            </a:r>
          </a:p>
          <a:p>
            <a:pPr lvl="1"/>
            <a:r>
              <a:rPr lang="pl-PL" dirty="0"/>
              <a:t>wewnętrzny system informatyczny (dla osób studiujących i pracujących) </a:t>
            </a:r>
          </a:p>
          <a:p>
            <a:pPr lvl="1"/>
            <a:r>
              <a:rPr lang="pl-PL" dirty="0"/>
              <a:t>dostępne dokumenty (do pobrania, wypełnienia)</a:t>
            </a:r>
          </a:p>
          <a:p>
            <a:pPr lvl="1"/>
            <a:r>
              <a:rPr lang="pl-PL" dirty="0"/>
              <a:t>dostępne multimedia</a:t>
            </a:r>
          </a:p>
          <a:p>
            <a:endParaRPr lang="pl-PL" dirty="0"/>
          </a:p>
        </p:txBody>
      </p:sp>
    </p:spTree>
    <p:extLst>
      <p:ext uri="{BB962C8B-B14F-4D97-AF65-F5344CB8AC3E}">
        <p14:creationId xmlns:p14="http://schemas.microsoft.com/office/powerpoint/2010/main" val="564554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83E15F-FD4D-3132-8104-1314ED0B6F29}"/>
              </a:ext>
            </a:extLst>
          </p:cNvPr>
          <p:cNvSpPr>
            <a:spLocks noGrp="1"/>
          </p:cNvSpPr>
          <p:nvPr>
            <p:ph type="title"/>
          </p:nvPr>
        </p:nvSpPr>
        <p:spPr/>
        <p:txBody>
          <a:bodyPr/>
          <a:lstStyle/>
          <a:p>
            <a:r>
              <a:rPr lang="pl-PL" dirty="0"/>
              <a:t>Dostępność uczelni (5)</a:t>
            </a:r>
          </a:p>
        </p:txBody>
      </p:sp>
      <p:sp>
        <p:nvSpPr>
          <p:cNvPr id="3" name="Symbol zastępczy zawartości 2">
            <a:extLst>
              <a:ext uri="{FF2B5EF4-FFF2-40B4-BE49-F238E27FC236}">
                <a16:creationId xmlns:a16="http://schemas.microsoft.com/office/drawing/2014/main" id="{C555BDD9-4992-A660-408B-A9A961850540}"/>
              </a:ext>
            </a:extLst>
          </p:cNvPr>
          <p:cNvSpPr>
            <a:spLocks noGrp="1"/>
          </p:cNvSpPr>
          <p:nvPr>
            <p:ph idx="1"/>
          </p:nvPr>
        </p:nvSpPr>
        <p:spPr/>
        <p:txBody>
          <a:bodyPr/>
          <a:lstStyle/>
          <a:p>
            <a:r>
              <a:rPr lang="pl-PL" b="1" dirty="0"/>
              <a:t>Dostępność informacyjno-komunikacyjna: </a:t>
            </a:r>
          </a:p>
          <a:p>
            <a:pPr lvl="1"/>
            <a:r>
              <a:rPr lang="pl-PL" dirty="0"/>
              <a:t>obsługa i kontakt na różne sposoby</a:t>
            </a:r>
          </a:p>
          <a:p>
            <a:pPr lvl="1"/>
            <a:r>
              <a:rPr lang="pl-PL" dirty="0"/>
              <a:t>systemy wspomagania słuchu</a:t>
            </a:r>
          </a:p>
          <a:p>
            <a:pPr lvl="1"/>
            <a:r>
              <a:rPr lang="pl-PL" dirty="0"/>
              <a:t>tekst, </a:t>
            </a:r>
            <a:r>
              <a:rPr lang="pl-PL" dirty="0" err="1"/>
              <a:t>PJM</a:t>
            </a:r>
            <a:r>
              <a:rPr lang="pl-PL" dirty="0"/>
              <a:t> (polski język migowy) i </a:t>
            </a:r>
            <a:r>
              <a:rPr lang="pl-PL" dirty="0" err="1"/>
              <a:t>ETR</a:t>
            </a:r>
            <a:r>
              <a:rPr lang="pl-PL" dirty="0"/>
              <a:t> (tekst łatwy do czytania i rozumienia) o działalności</a:t>
            </a:r>
          </a:p>
          <a:p>
            <a:pPr lvl="1"/>
            <a:r>
              <a:rPr lang="pl-PL" dirty="0"/>
              <a:t>obsługa i kontakt w wybrany sposób</a:t>
            </a:r>
          </a:p>
          <a:p>
            <a:pPr marL="0" indent="0">
              <a:buNone/>
            </a:pPr>
            <a:endParaRPr lang="pl-PL" dirty="0"/>
          </a:p>
        </p:txBody>
      </p:sp>
    </p:spTree>
    <p:extLst>
      <p:ext uri="{BB962C8B-B14F-4D97-AF65-F5344CB8AC3E}">
        <p14:creationId xmlns:p14="http://schemas.microsoft.com/office/powerpoint/2010/main" val="4137659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FA34BC0-4B3A-4195-DDCA-1F3F3B1040CA}"/>
              </a:ext>
            </a:extLst>
          </p:cNvPr>
          <p:cNvSpPr>
            <a:spLocks noGrp="1"/>
          </p:cNvSpPr>
          <p:nvPr>
            <p:ph type="title"/>
          </p:nvPr>
        </p:nvSpPr>
        <p:spPr/>
        <p:txBody>
          <a:bodyPr/>
          <a:lstStyle/>
          <a:p>
            <a:r>
              <a:rPr lang="pl-PL" dirty="0"/>
              <a:t>Dostępność uczelni (6)</a:t>
            </a:r>
          </a:p>
        </p:txBody>
      </p:sp>
      <p:sp>
        <p:nvSpPr>
          <p:cNvPr id="3" name="Symbol zastępczy zawartości 2">
            <a:extLst>
              <a:ext uri="{FF2B5EF4-FFF2-40B4-BE49-F238E27FC236}">
                <a16:creationId xmlns:a16="http://schemas.microsoft.com/office/drawing/2014/main" id="{3A650DC8-45F0-CEEF-094A-1BEB3EC243D6}"/>
              </a:ext>
            </a:extLst>
          </p:cNvPr>
          <p:cNvSpPr>
            <a:spLocks noGrp="1"/>
          </p:cNvSpPr>
          <p:nvPr>
            <p:ph idx="1"/>
          </p:nvPr>
        </p:nvSpPr>
        <p:spPr/>
        <p:txBody>
          <a:bodyPr/>
          <a:lstStyle/>
          <a:p>
            <a:r>
              <a:rPr lang="pl-PL" b="1" dirty="0"/>
              <a:t>Dostępność procedur</a:t>
            </a:r>
          </a:p>
          <a:p>
            <a:pPr lvl="1"/>
            <a:r>
              <a:rPr lang="pl-PL" dirty="0"/>
              <a:t>audyt najważniejszych procedur</a:t>
            </a:r>
          </a:p>
          <a:p>
            <a:pPr lvl="1"/>
            <a:r>
              <a:rPr lang="pl-PL" dirty="0"/>
              <a:t>opracowanie i tworzenie procedur</a:t>
            </a:r>
          </a:p>
          <a:p>
            <a:pPr lvl="1"/>
            <a:r>
              <a:rPr lang="pl-PL" dirty="0"/>
              <a:t>aktualizacja</a:t>
            </a:r>
          </a:p>
          <a:p>
            <a:pPr lvl="1"/>
            <a:r>
              <a:rPr lang="pl-PL" dirty="0"/>
              <a:t>ogłoszenie</a:t>
            </a:r>
          </a:p>
          <a:p>
            <a:pPr lvl="1"/>
            <a:r>
              <a:rPr lang="pl-PL" dirty="0"/>
              <a:t>wdrożenie</a:t>
            </a:r>
          </a:p>
          <a:p>
            <a:endParaRPr lang="pl-PL" dirty="0"/>
          </a:p>
        </p:txBody>
      </p:sp>
    </p:spTree>
    <p:extLst>
      <p:ext uri="{BB962C8B-B14F-4D97-AF65-F5344CB8AC3E}">
        <p14:creationId xmlns:p14="http://schemas.microsoft.com/office/powerpoint/2010/main" val="4029990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95965D-1BC0-F321-3DA0-B264281D2617}"/>
              </a:ext>
            </a:extLst>
          </p:cNvPr>
          <p:cNvSpPr>
            <a:spLocks noGrp="1"/>
          </p:cNvSpPr>
          <p:nvPr>
            <p:ph type="title"/>
          </p:nvPr>
        </p:nvSpPr>
        <p:spPr/>
        <p:txBody>
          <a:bodyPr/>
          <a:lstStyle/>
          <a:p>
            <a:r>
              <a:rPr lang="pl-PL" dirty="0"/>
              <a:t>Dostępność uczelni (7)</a:t>
            </a:r>
          </a:p>
        </p:txBody>
      </p:sp>
      <p:sp>
        <p:nvSpPr>
          <p:cNvPr id="3" name="Symbol zastępczy zawartości 2">
            <a:extLst>
              <a:ext uri="{FF2B5EF4-FFF2-40B4-BE49-F238E27FC236}">
                <a16:creationId xmlns:a16="http://schemas.microsoft.com/office/drawing/2014/main" id="{AB8DF21B-D5CE-0164-AF86-C9E183D5B14F}"/>
              </a:ext>
            </a:extLst>
          </p:cNvPr>
          <p:cNvSpPr>
            <a:spLocks noGrp="1"/>
          </p:cNvSpPr>
          <p:nvPr>
            <p:ph idx="1"/>
          </p:nvPr>
        </p:nvSpPr>
        <p:spPr/>
        <p:txBody>
          <a:bodyPr>
            <a:normAutofit/>
          </a:bodyPr>
          <a:lstStyle/>
          <a:p>
            <a:r>
              <a:rPr lang="pl-PL" b="1" dirty="0"/>
              <a:t>Dostępność procesu dydaktycznego i egzaminów</a:t>
            </a:r>
          </a:p>
          <a:p>
            <a:pPr lvl="1"/>
            <a:r>
              <a:rPr lang="pl-PL" dirty="0"/>
              <a:t>miejsca</a:t>
            </a:r>
          </a:p>
          <a:p>
            <a:pPr lvl="1"/>
            <a:r>
              <a:rPr lang="pl-PL" dirty="0"/>
              <a:t>wyposażenie</a:t>
            </a:r>
          </a:p>
          <a:p>
            <a:pPr lvl="1"/>
            <a:r>
              <a:rPr lang="pl-PL" dirty="0"/>
              <a:t>materiały</a:t>
            </a:r>
          </a:p>
          <a:p>
            <a:pPr lvl="1"/>
            <a:r>
              <a:rPr lang="pl-PL" dirty="0"/>
              <a:t>prowadzenie</a:t>
            </a:r>
          </a:p>
          <a:p>
            <a:pPr lvl="1"/>
            <a:r>
              <a:rPr lang="pl-PL" dirty="0"/>
              <a:t>usługi wspierające</a:t>
            </a:r>
          </a:p>
          <a:p>
            <a:pPr lvl="1"/>
            <a:r>
              <a:rPr lang="pl-PL" dirty="0"/>
              <a:t>organizacja wsparcia</a:t>
            </a:r>
          </a:p>
          <a:p>
            <a:endParaRPr lang="pl-PL" dirty="0"/>
          </a:p>
        </p:txBody>
      </p:sp>
    </p:spTree>
    <p:extLst>
      <p:ext uri="{BB962C8B-B14F-4D97-AF65-F5344CB8AC3E}">
        <p14:creationId xmlns:p14="http://schemas.microsoft.com/office/powerpoint/2010/main" val="3686173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D67182-8F8A-FF0F-C8AC-A54820E6906C}"/>
              </a:ext>
            </a:extLst>
          </p:cNvPr>
          <p:cNvSpPr>
            <a:spLocks noGrp="1"/>
          </p:cNvSpPr>
          <p:nvPr>
            <p:ph type="title"/>
          </p:nvPr>
        </p:nvSpPr>
        <p:spPr/>
        <p:txBody>
          <a:bodyPr/>
          <a:lstStyle/>
          <a:p>
            <a:r>
              <a:rPr lang="pl-PL" dirty="0"/>
              <a:t>Dostępność uczelni (8)</a:t>
            </a:r>
          </a:p>
        </p:txBody>
      </p:sp>
      <p:sp>
        <p:nvSpPr>
          <p:cNvPr id="3" name="Symbol zastępczy zawartości 2">
            <a:extLst>
              <a:ext uri="{FF2B5EF4-FFF2-40B4-BE49-F238E27FC236}">
                <a16:creationId xmlns:a16="http://schemas.microsoft.com/office/drawing/2014/main" id="{8A483379-35E0-D923-3B04-3A7D5A94CD49}"/>
              </a:ext>
            </a:extLst>
          </p:cNvPr>
          <p:cNvSpPr>
            <a:spLocks noGrp="1"/>
          </p:cNvSpPr>
          <p:nvPr>
            <p:ph idx="1"/>
          </p:nvPr>
        </p:nvSpPr>
        <p:spPr/>
        <p:txBody>
          <a:bodyPr>
            <a:normAutofit/>
          </a:bodyPr>
          <a:lstStyle/>
          <a:p>
            <a:r>
              <a:rPr lang="pl-PL" b="1" dirty="0"/>
              <a:t>Dostępność procesu zatrudnienia i pracy </a:t>
            </a:r>
          </a:p>
          <a:p>
            <a:pPr lvl="1"/>
            <a:r>
              <a:rPr lang="pl-PL" dirty="0"/>
              <a:t>informacja / ogłoszenie</a:t>
            </a:r>
          </a:p>
          <a:p>
            <a:pPr lvl="1"/>
            <a:r>
              <a:rPr lang="pl-PL" dirty="0"/>
              <a:t>kontakt</a:t>
            </a:r>
          </a:p>
          <a:p>
            <a:pPr lvl="1"/>
            <a:r>
              <a:rPr lang="pl-PL" dirty="0"/>
              <a:t>system rekrutacyjny</a:t>
            </a:r>
          </a:p>
          <a:p>
            <a:pPr lvl="1"/>
            <a:r>
              <a:rPr lang="pl-PL" dirty="0"/>
              <a:t>dokumenty</a:t>
            </a:r>
          </a:p>
          <a:p>
            <a:pPr lvl="1"/>
            <a:r>
              <a:rPr lang="pl-PL" dirty="0"/>
              <a:t>proces kwalifikacyjny </a:t>
            </a:r>
          </a:p>
          <a:p>
            <a:pPr lvl="1"/>
            <a:r>
              <a:rPr lang="pl-PL" dirty="0"/>
              <a:t> stanowisko pracy</a:t>
            </a:r>
          </a:p>
          <a:p>
            <a:pPr lvl="1"/>
            <a:endParaRPr lang="pl-PL" dirty="0"/>
          </a:p>
        </p:txBody>
      </p:sp>
    </p:spTree>
    <p:extLst>
      <p:ext uri="{BB962C8B-B14F-4D97-AF65-F5344CB8AC3E}">
        <p14:creationId xmlns:p14="http://schemas.microsoft.com/office/powerpoint/2010/main" val="652108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CCC7D7-0DFB-34A9-5D4B-2ADE71899337}"/>
              </a:ext>
            </a:extLst>
          </p:cNvPr>
          <p:cNvSpPr>
            <a:spLocks noGrp="1"/>
          </p:cNvSpPr>
          <p:nvPr>
            <p:ph type="title"/>
          </p:nvPr>
        </p:nvSpPr>
        <p:spPr/>
        <p:txBody>
          <a:bodyPr/>
          <a:lstStyle/>
          <a:p>
            <a:r>
              <a:rPr lang="pl-PL" dirty="0"/>
              <a:t>Dostępność uczelni (9)</a:t>
            </a:r>
          </a:p>
        </p:txBody>
      </p:sp>
      <p:sp>
        <p:nvSpPr>
          <p:cNvPr id="3" name="Symbol zastępczy zawartości 2">
            <a:extLst>
              <a:ext uri="{FF2B5EF4-FFF2-40B4-BE49-F238E27FC236}">
                <a16:creationId xmlns:a16="http://schemas.microsoft.com/office/drawing/2014/main" id="{9CA39B57-2D71-402B-7AF9-B1F5512EC16D}"/>
              </a:ext>
            </a:extLst>
          </p:cNvPr>
          <p:cNvSpPr>
            <a:spLocks noGrp="1"/>
          </p:cNvSpPr>
          <p:nvPr>
            <p:ph idx="1"/>
          </p:nvPr>
        </p:nvSpPr>
        <p:spPr/>
        <p:txBody>
          <a:bodyPr>
            <a:normAutofit/>
          </a:bodyPr>
          <a:lstStyle/>
          <a:p>
            <a:r>
              <a:rPr lang="pl-PL" b="1" dirty="0"/>
              <a:t>Dostępność wydarzeń:</a:t>
            </a:r>
          </a:p>
          <a:p>
            <a:pPr lvl="1"/>
            <a:r>
              <a:rPr lang="pl-PL" dirty="0"/>
              <a:t>miejsce / online</a:t>
            </a:r>
          </a:p>
          <a:p>
            <a:pPr lvl="1"/>
            <a:r>
              <a:rPr lang="pl-PL" dirty="0"/>
              <a:t>komunikacja i promocja</a:t>
            </a:r>
          </a:p>
          <a:p>
            <a:pPr lvl="1"/>
            <a:r>
              <a:rPr lang="pl-PL" dirty="0"/>
              <a:t>zapisy / zgłaszanie potrzeb</a:t>
            </a:r>
          </a:p>
          <a:p>
            <a:pPr lvl="1"/>
            <a:r>
              <a:rPr lang="pl-PL" dirty="0"/>
              <a:t>kontakt i obsługa</a:t>
            </a:r>
          </a:p>
          <a:p>
            <a:pPr lvl="1"/>
            <a:r>
              <a:rPr lang="pl-PL" dirty="0"/>
              <a:t>catering</a:t>
            </a:r>
          </a:p>
          <a:p>
            <a:pPr lvl="1"/>
            <a:r>
              <a:rPr lang="pl-PL" dirty="0"/>
              <a:t>materiały, wystąpienia</a:t>
            </a:r>
          </a:p>
          <a:p>
            <a:endParaRPr lang="pl-PL" dirty="0"/>
          </a:p>
        </p:txBody>
      </p:sp>
    </p:spTree>
    <p:extLst>
      <p:ext uri="{BB962C8B-B14F-4D97-AF65-F5344CB8AC3E}">
        <p14:creationId xmlns:p14="http://schemas.microsoft.com/office/powerpoint/2010/main" val="3559976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E73D09-6566-476D-AFAE-7F974778CE17}"/>
              </a:ext>
            </a:extLst>
          </p:cNvPr>
          <p:cNvSpPr>
            <a:spLocks noGrp="1"/>
          </p:cNvSpPr>
          <p:nvPr>
            <p:ph type="title"/>
          </p:nvPr>
        </p:nvSpPr>
        <p:spPr/>
        <p:txBody>
          <a:bodyPr/>
          <a:lstStyle/>
          <a:p>
            <a:r>
              <a:rPr lang="pl-PL" dirty="0"/>
              <a:t>Dostępność uczelni (10)</a:t>
            </a:r>
          </a:p>
        </p:txBody>
      </p:sp>
      <p:sp>
        <p:nvSpPr>
          <p:cNvPr id="3" name="Symbol zastępczy zawartości 2">
            <a:extLst>
              <a:ext uri="{FF2B5EF4-FFF2-40B4-BE49-F238E27FC236}">
                <a16:creationId xmlns:a16="http://schemas.microsoft.com/office/drawing/2014/main" id="{0A4FEC0C-32A3-E988-9AC0-0C826DBA3382}"/>
              </a:ext>
            </a:extLst>
          </p:cNvPr>
          <p:cNvSpPr>
            <a:spLocks noGrp="1"/>
          </p:cNvSpPr>
          <p:nvPr>
            <p:ph idx="1"/>
          </p:nvPr>
        </p:nvSpPr>
        <p:spPr/>
        <p:txBody>
          <a:bodyPr>
            <a:normAutofit/>
          </a:bodyPr>
          <a:lstStyle/>
          <a:p>
            <a:r>
              <a:rPr lang="pl-PL" b="1" dirty="0"/>
              <a:t>Dostępność zamówień</a:t>
            </a:r>
            <a:endParaRPr lang="pl-PL" dirty="0"/>
          </a:p>
          <a:p>
            <a:pPr lvl="1"/>
            <a:r>
              <a:rPr lang="pl-PL" dirty="0"/>
              <a:t>przeprowadzenie procedury</a:t>
            </a:r>
          </a:p>
          <a:p>
            <a:pPr lvl="1"/>
            <a:r>
              <a:rPr lang="pl-PL" dirty="0"/>
              <a:t>opis dostępności</a:t>
            </a:r>
          </a:p>
          <a:p>
            <a:r>
              <a:rPr lang="pl-PL" b="1" dirty="0"/>
              <a:t>Dostępność inwestycji</a:t>
            </a:r>
            <a:endParaRPr lang="pl-PL" dirty="0"/>
          </a:p>
          <a:p>
            <a:pPr lvl="1"/>
            <a:r>
              <a:rPr lang="pl-PL" dirty="0"/>
              <a:t>projekt</a:t>
            </a:r>
          </a:p>
          <a:p>
            <a:pPr lvl="1"/>
            <a:r>
              <a:rPr lang="pl-PL" dirty="0"/>
              <a:t>wykonanie</a:t>
            </a:r>
          </a:p>
          <a:p>
            <a:pPr lvl="1"/>
            <a:r>
              <a:rPr lang="pl-PL" dirty="0"/>
              <a:t>odbiór</a:t>
            </a:r>
          </a:p>
          <a:p>
            <a:endParaRPr lang="pl-PL" dirty="0"/>
          </a:p>
        </p:txBody>
      </p:sp>
    </p:spTree>
    <p:extLst>
      <p:ext uri="{BB962C8B-B14F-4D97-AF65-F5344CB8AC3E}">
        <p14:creationId xmlns:p14="http://schemas.microsoft.com/office/powerpoint/2010/main" val="3137615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91337-4DEB-6DEA-9C9D-14ADFB1E866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C62F062-ADA6-76B4-B3C4-66952E56D164}"/>
              </a:ext>
            </a:extLst>
          </p:cNvPr>
          <p:cNvSpPr>
            <a:spLocks noGrp="1"/>
          </p:cNvSpPr>
          <p:nvPr>
            <p:ph type="title"/>
          </p:nvPr>
        </p:nvSpPr>
        <p:spPr/>
        <p:txBody>
          <a:bodyPr>
            <a:normAutofit/>
          </a:bodyPr>
          <a:lstStyle/>
          <a:p>
            <a:r>
              <a:rPr lang="pl-PL" dirty="0"/>
              <a:t>Dostępność usług edukacyjnych (1)</a:t>
            </a:r>
          </a:p>
        </p:txBody>
      </p:sp>
      <p:sp>
        <p:nvSpPr>
          <p:cNvPr id="3" name="Symbol zastępczy zawartości 2">
            <a:extLst>
              <a:ext uri="{FF2B5EF4-FFF2-40B4-BE49-F238E27FC236}">
                <a16:creationId xmlns:a16="http://schemas.microsoft.com/office/drawing/2014/main" id="{850E70D6-D151-65A8-44E9-22B56D2ACCCE}"/>
              </a:ext>
            </a:extLst>
          </p:cNvPr>
          <p:cNvSpPr>
            <a:spLocks noGrp="1"/>
          </p:cNvSpPr>
          <p:nvPr>
            <p:ph idx="1"/>
          </p:nvPr>
        </p:nvSpPr>
        <p:spPr/>
        <p:txBody>
          <a:bodyPr>
            <a:normAutofit/>
          </a:bodyPr>
          <a:lstStyle/>
          <a:p>
            <a:r>
              <a:rPr lang="pl-PL" sz="2400" dirty="0"/>
              <a:t>Procesu dydaktycznego</a:t>
            </a:r>
          </a:p>
          <a:p>
            <a:r>
              <a:rPr lang="pl-PL" sz="2400" dirty="0"/>
              <a:t>Materiałów dydaktycznych</a:t>
            </a:r>
          </a:p>
          <a:p>
            <a:r>
              <a:rPr lang="pl-PL" sz="2400" dirty="0"/>
              <a:t>Procesu weryfikacji efektów uczenia się (dostępne forma, warunki, odpowiednia organizacja itp.)</a:t>
            </a:r>
          </a:p>
          <a:p>
            <a:endParaRPr lang="pl-PL" dirty="0"/>
          </a:p>
        </p:txBody>
      </p:sp>
    </p:spTree>
    <p:extLst>
      <p:ext uri="{BB962C8B-B14F-4D97-AF65-F5344CB8AC3E}">
        <p14:creationId xmlns:p14="http://schemas.microsoft.com/office/powerpoint/2010/main" val="1274257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80FB6-B662-CEC0-24B9-DF0F6889BD0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240D4E4-1B37-5978-D421-8EFA93D5A96A}"/>
              </a:ext>
            </a:extLst>
          </p:cNvPr>
          <p:cNvSpPr>
            <a:spLocks noGrp="1"/>
          </p:cNvSpPr>
          <p:nvPr>
            <p:ph type="title"/>
          </p:nvPr>
        </p:nvSpPr>
        <p:spPr/>
        <p:txBody>
          <a:bodyPr>
            <a:normAutofit/>
          </a:bodyPr>
          <a:lstStyle/>
          <a:p>
            <a:r>
              <a:rPr lang="pl-PL" dirty="0"/>
              <a:t>Dostępność usług edukacyjnych (2)</a:t>
            </a:r>
          </a:p>
        </p:txBody>
      </p:sp>
      <p:sp>
        <p:nvSpPr>
          <p:cNvPr id="3" name="Symbol zastępczy zawartości 2">
            <a:extLst>
              <a:ext uri="{FF2B5EF4-FFF2-40B4-BE49-F238E27FC236}">
                <a16:creationId xmlns:a16="http://schemas.microsoft.com/office/drawing/2014/main" id="{61C63A1C-6DAE-7880-DB46-FB7D86C3394F}"/>
              </a:ext>
            </a:extLst>
          </p:cNvPr>
          <p:cNvSpPr>
            <a:spLocks noGrp="1"/>
          </p:cNvSpPr>
          <p:nvPr>
            <p:ph idx="1"/>
          </p:nvPr>
        </p:nvSpPr>
        <p:spPr/>
        <p:txBody>
          <a:bodyPr>
            <a:normAutofit/>
          </a:bodyPr>
          <a:lstStyle/>
          <a:p>
            <a:r>
              <a:rPr lang="pl-PL" sz="2400" dirty="0"/>
              <a:t>Dostępność nauki języków obcych</a:t>
            </a:r>
          </a:p>
          <a:p>
            <a:r>
              <a:rPr lang="pl-PL" sz="2400" dirty="0"/>
              <a:t>Dostępność zajęć wychowania fizycznego</a:t>
            </a:r>
          </a:p>
          <a:p>
            <a:r>
              <a:rPr lang="pl-PL" sz="2400" dirty="0"/>
              <a:t>Zapewnienie usług osób asystujących</a:t>
            </a:r>
          </a:p>
          <a:p>
            <a:r>
              <a:rPr lang="pl-PL" sz="2400" dirty="0"/>
              <a:t>Zapewnienie technologii wspomagających </a:t>
            </a:r>
          </a:p>
          <a:p>
            <a:r>
              <a:rPr lang="pl-PL" sz="2400" dirty="0"/>
              <a:t>Zapewnienie szczególnych usług wsparcia dla poszczególnych typów osób z niepełnosprawnościami (osób ze szczególnymi potrzebami)</a:t>
            </a:r>
          </a:p>
          <a:p>
            <a:endParaRPr lang="pl-PL" dirty="0"/>
          </a:p>
        </p:txBody>
      </p:sp>
    </p:spTree>
    <p:extLst>
      <p:ext uri="{BB962C8B-B14F-4D97-AF65-F5344CB8AC3E}">
        <p14:creationId xmlns:p14="http://schemas.microsoft.com/office/powerpoint/2010/main" val="4159864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FB61F-BC44-086C-8215-773308DFFA9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53C9627-5417-4BCD-A806-6240F89D49B9}"/>
              </a:ext>
            </a:extLst>
          </p:cNvPr>
          <p:cNvSpPr>
            <a:spLocks noGrp="1"/>
          </p:cNvSpPr>
          <p:nvPr>
            <p:ph type="title"/>
          </p:nvPr>
        </p:nvSpPr>
        <p:spPr/>
        <p:txBody>
          <a:bodyPr/>
          <a:lstStyle/>
          <a:p>
            <a:r>
              <a:rPr lang="pl-PL" dirty="0"/>
              <a:t>Obszary dostępności uczelni wyższej (</a:t>
            </a:r>
            <a:r>
              <a:rPr lang="pl-PL" dirty="0" err="1"/>
              <a:t>NCBR</a:t>
            </a:r>
            <a:r>
              <a:rPr lang="pl-PL" dirty="0"/>
              <a:t>)</a:t>
            </a:r>
          </a:p>
        </p:txBody>
      </p:sp>
      <p:sp>
        <p:nvSpPr>
          <p:cNvPr id="3" name="Symbol zastępczy zawartości 2">
            <a:extLst>
              <a:ext uri="{FF2B5EF4-FFF2-40B4-BE49-F238E27FC236}">
                <a16:creationId xmlns:a16="http://schemas.microsoft.com/office/drawing/2014/main" id="{72ABABC5-3011-A82A-3806-F4C07B6CC0E4}"/>
              </a:ext>
            </a:extLst>
          </p:cNvPr>
          <p:cNvSpPr>
            <a:spLocks noGrp="1"/>
          </p:cNvSpPr>
          <p:nvPr>
            <p:ph idx="1"/>
          </p:nvPr>
        </p:nvSpPr>
        <p:spPr/>
        <p:txBody>
          <a:bodyPr>
            <a:normAutofit fontScale="92500" lnSpcReduction="10000"/>
          </a:bodyPr>
          <a:lstStyle/>
          <a:p>
            <a:pPr marL="457200" indent="-457200">
              <a:buFont typeface="+mj-lt"/>
              <a:buAutoNum type="arabicPeriod"/>
            </a:pPr>
            <a:r>
              <a:rPr lang="pl-PL" dirty="0"/>
              <a:t>Struktura organizacyjna</a:t>
            </a:r>
          </a:p>
          <a:p>
            <a:pPr marL="457200" indent="-457200">
              <a:buFont typeface="+mj-lt"/>
              <a:buAutoNum type="arabicPeriod"/>
            </a:pPr>
            <a:r>
              <a:rPr lang="pl-PL" dirty="0"/>
              <a:t>Dostępność architektoniczna</a:t>
            </a:r>
          </a:p>
          <a:p>
            <a:pPr marL="457200" indent="-457200">
              <a:buFont typeface="+mj-lt"/>
              <a:buAutoNum type="arabicPeriod"/>
            </a:pPr>
            <a:r>
              <a:rPr lang="pl-PL" dirty="0"/>
              <a:t>Dostępność informacyjno-komunikacyjna</a:t>
            </a:r>
          </a:p>
          <a:p>
            <a:pPr marL="457200" indent="-457200">
              <a:buFont typeface="+mj-lt"/>
              <a:buAutoNum type="arabicPeriod"/>
            </a:pPr>
            <a:r>
              <a:rPr lang="pl-PL" dirty="0"/>
              <a:t>Dostępność cyfrowa</a:t>
            </a:r>
          </a:p>
          <a:p>
            <a:pPr marL="457200" indent="-457200">
              <a:buFont typeface="+mj-lt"/>
              <a:buAutoNum type="arabicPeriod"/>
            </a:pPr>
            <a:r>
              <a:rPr lang="pl-PL" dirty="0"/>
              <a:t>Technologie</a:t>
            </a:r>
          </a:p>
          <a:p>
            <a:pPr marL="457200" indent="-457200">
              <a:buFont typeface="+mj-lt"/>
              <a:buAutoNum type="arabicPeriod"/>
            </a:pPr>
            <a:r>
              <a:rPr lang="pl-PL" dirty="0"/>
              <a:t>Procedury </a:t>
            </a:r>
          </a:p>
          <a:p>
            <a:pPr marL="457200" indent="-457200">
              <a:buFont typeface="+mj-lt"/>
              <a:buAutoNum type="arabicPeriod"/>
            </a:pPr>
            <a:r>
              <a:rPr lang="pl-PL" dirty="0"/>
              <a:t>Usługi wspierające edukację, badania naukowe i rekrutację na studia</a:t>
            </a:r>
          </a:p>
          <a:p>
            <a:pPr marL="457200" indent="-457200">
              <a:buFont typeface="+mj-lt"/>
              <a:buAutoNum type="arabicPeriod"/>
            </a:pPr>
            <a:r>
              <a:rPr lang="pl-PL" dirty="0"/>
              <a:t>Działania podnoszące świadomość niepełnosprawności</a:t>
            </a:r>
          </a:p>
          <a:p>
            <a:endParaRPr lang="pl-PL" dirty="0"/>
          </a:p>
        </p:txBody>
      </p:sp>
    </p:spTree>
    <p:extLst>
      <p:ext uri="{BB962C8B-B14F-4D97-AF65-F5344CB8AC3E}">
        <p14:creationId xmlns:p14="http://schemas.microsoft.com/office/powerpoint/2010/main" val="4046357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BA105F35-BC7E-EFBC-8B44-74974DA3043D}"/>
              </a:ext>
            </a:extLst>
          </p:cNvPr>
          <p:cNvSpPr>
            <a:spLocks noGrp="1"/>
          </p:cNvSpPr>
          <p:nvPr>
            <p:ph type="title"/>
          </p:nvPr>
        </p:nvSpPr>
        <p:spPr>
          <a:xfrm>
            <a:off x="831850" y="1736726"/>
            <a:ext cx="10515600" cy="2852737"/>
          </a:xfrm>
        </p:spPr>
        <p:txBody>
          <a:bodyPr/>
          <a:lstStyle/>
          <a:p>
            <a:r>
              <a:rPr lang="pl-PL" dirty="0"/>
              <a:t>1. Wprowadzenie do dostępności</a:t>
            </a:r>
          </a:p>
        </p:txBody>
      </p:sp>
      <p:sp>
        <p:nvSpPr>
          <p:cNvPr id="5" name="Symbol zastępczy tekstu 4">
            <a:extLst>
              <a:ext uri="{FF2B5EF4-FFF2-40B4-BE49-F238E27FC236}">
                <a16:creationId xmlns:a16="http://schemas.microsoft.com/office/drawing/2014/main" id="{8508895F-02CD-8D1E-7974-B99436F24B3C}"/>
              </a:ext>
            </a:extLst>
          </p:cNvPr>
          <p:cNvSpPr>
            <a:spLocks noGrp="1"/>
          </p:cNvSpPr>
          <p:nvPr>
            <p:ph type="body" idx="1"/>
          </p:nvPr>
        </p:nvSpPr>
        <p:spPr/>
        <p:txBody>
          <a:bodyPr/>
          <a:lstStyle/>
          <a:p>
            <a:endParaRPr lang="pl-PL" dirty="0"/>
          </a:p>
        </p:txBody>
      </p:sp>
      <p:pic>
        <p:nvPicPr>
          <p:cNvPr id="2" name="Picture 2">
            <a:extLst>
              <a:ext uri="{FF2B5EF4-FFF2-40B4-BE49-F238E27FC236}">
                <a16:creationId xmlns:a16="http://schemas.microsoft.com/office/drawing/2014/main" id="{550C540B-A91B-0013-527E-CD7EFB634796}"/>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397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8B7FD8-4F9F-66CF-7F6C-1AAED2B4ED42}"/>
              </a:ext>
            </a:extLst>
          </p:cNvPr>
          <p:cNvSpPr>
            <a:spLocks noGrp="1"/>
          </p:cNvSpPr>
          <p:nvPr>
            <p:ph type="title"/>
          </p:nvPr>
        </p:nvSpPr>
        <p:spPr/>
        <p:txBody>
          <a:bodyPr/>
          <a:lstStyle/>
          <a:p>
            <a:r>
              <a:rPr lang="pl-PL" dirty="0"/>
              <a:t>Podsumowanie (1)</a:t>
            </a:r>
          </a:p>
        </p:txBody>
      </p:sp>
      <p:sp>
        <p:nvSpPr>
          <p:cNvPr id="3" name="Symbol zastępczy zawartości 2">
            <a:extLst>
              <a:ext uri="{FF2B5EF4-FFF2-40B4-BE49-F238E27FC236}">
                <a16:creationId xmlns:a16="http://schemas.microsoft.com/office/drawing/2014/main" id="{29F67392-093F-B884-07CF-72034E0AB875}"/>
              </a:ext>
            </a:extLst>
          </p:cNvPr>
          <p:cNvSpPr>
            <a:spLocks noGrp="1"/>
          </p:cNvSpPr>
          <p:nvPr>
            <p:ph idx="1"/>
          </p:nvPr>
        </p:nvSpPr>
        <p:spPr/>
        <p:txBody>
          <a:bodyPr/>
          <a:lstStyle/>
          <a:p>
            <a:r>
              <a:rPr lang="pl-PL" sz="2400" dirty="0"/>
              <a:t>Dostępność to prawo człowieka</a:t>
            </a:r>
          </a:p>
          <a:p>
            <a:r>
              <a:rPr lang="pl-PL" sz="2400" dirty="0"/>
              <a:t>„Niezbędna dla niektórych, użyteczna dla wszystkich”</a:t>
            </a:r>
          </a:p>
          <a:p>
            <a:r>
              <a:rPr lang="pl-PL" sz="2400" dirty="0"/>
              <a:t>Projektowanie uniwersalne (8 zasad) – gdy tworzymy coś od nowa</a:t>
            </a:r>
          </a:p>
          <a:p>
            <a:r>
              <a:rPr lang="pl-PL" sz="2400" dirty="0"/>
              <a:t>Racjonalne usprawnienia – gdy dostosowujemy coś już istniejącego </a:t>
            </a:r>
            <a:br>
              <a:rPr lang="pl-PL" sz="2400" dirty="0"/>
            </a:br>
            <a:r>
              <a:rPr lang="pl-PL" sz="2400" dirty="0"/>
              <a:t>(gdy nie można PU)</a:t>
            </a:r>
          </a:p>
          <a:p>
            <a:r>
              <a:rPr lang="pl-PL" sz="2400" dirty="0"/>
              <a:t>Trzy obszary dostępności: architektoniczna, cyfrowa, informacyjno-komunikacyjna</a:t>
            </a:r>
          </a:p>
          <a:p>
            <a:endParaRPr lang="pl-PL" dirty="0"/>
          </a:p>
        </p:txBody>
      </p:sp>
    </p:spTree>
    <p:extLst>
      <p:ext uri="{BB962C8B-B14F-4D97-AF65-F5344CB8AC3E}">
        <p14:creationId xmlns:p14="http://schemas.microsoft.com/office/powerpoint/2010/main" val="3719557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245DB0CC-EDE8-5662-5B19-4FF8A261F990}"/>
              </a:ext>
            </a:extLst>
          </p:cNvPr>
          <p:cNvSpPr>
            <a:spLocks noGrp="1"/>
          </p:cNvSpPr>
          <p:nvPr>
            <p:ph type="title"/>
          </p:nvPr>
        </p:nvSpPr>
        <p:spPr/>
        <p:txBody>
          <a:bodyPr/>
          <a:lstStyle/>
          <a:p>
            <a:pPr>
              <a:lnSpc>
                <a:spcPct val="120000"/>
              </a:lnSpc>
            </a:pPr>
            <a:r>
              <a:rPr lang="pl-PL" dirty="0"/>
              <a:t>2. Wstęp do niepełnosprawności </a:t>
            </a:r>
            <a:br>
              <a:rPr lang="pl-PL" dirty="0"/>
            </a:br>
            <a:r>
              <a:rPr lang="pl-PL" dirty="0"/>
              <a:t>/ szczególnych potrzeb</a:t>
            </a:r>
          </a:p>
        </p:txBody>
      </p:sp>
      <p:sp>
        <p:nvSpPr>
          <p:cNvPr id="5" name="Symbol zastępczy tekstu 4">
            <a:extLst>
              <a:ext uri="{FF2B5EF4-FFF2-40B4-BE49-F238E27FC236}">
                <a16:creationId xmlns:a16="http://schemas.microsoft.com/office/drawing/2014/main" id="{9CC2A459-ED10-F734-64D2-E7132F136A26}"/>
              </a:ext>
            </a:extLst>
          </p:cNvPr>
          <p:cNvSpPr>
            <a:spLocks noGrp="1"/>
          </p:cNvSpPr>
          <p:nvPr>
            <p:ph type="body" idx="1"/>
          </p:nvPr>
        </p:nvSpPr>
        <p:spPr/>
        <p:txBody>
          <a:bodyPr>
            <a:normAutofit/>
          </a:bodyPr>
          <a:lstStyle/>
          <a:p>
            <a:r>
              <a:rPr lang="pl-PL" dirty="0"/>
              <a:t>Modele, definicje</a:t>
            </a:r>
          </a:p>
          <a:p>
            <a:r>
              <a:rPr lang="pl-PL" dirty="0"/>
              <a:t>Język inkluzywny</a:t>
            </a:r>
          </a:p>
        </p:txBody>
      </p:sp>
      <p:pic>
        <p:nvPicPr>
          <p:cNvPr id="3" name="Picture 2">
            <a:extLst>
              <a:ext uri="{FF2B5EF4-FFF2-40B4-BE49-F238E27FC236}">
                <a16:creationId xmlns:a16="http://schemas.microsoft.com/office/drawing/2014/main" id="{77FEF0B3-B528-0D93-3D3A-7D243C329089}"/>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571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022F76-5452-08B3-16AB-371342069A50}"/>
              </a:ext>
            </a:extLst>
          </p:cNvPr>
          <p:cNvSpPr>
            <a:spLocks noGrp="1"/>
          </p:cNvSpPr>
          <p:nvPr>
            <p:ph type="title"/>
          </p:nvPr>
        </p:nvSpPr>
        <p:spPr/>
        <p:txBody>
          <a:bodyPr/>
          <a:lstStyle/>
          <a:p>
            <a:r>
              <a:rPr lang="pl-PL" dirty="0"/>
              <a:t>Medyczny model niepełnosprawności</a:t>
            </a:r>
          </a:p>
        </p:txBody>
      </p:sp>
      <p:sp>
        <p:nvSpPr>
          <p:cNvPr id="3" name="Symbol zastępczy zawartości 2">
            <a:extLst>
              <a:ext uri="{FF2B5EF4-FFF2-40B4-BE49-F238E27FC236}">
                <a16:creationId xmlns:a16="http://schemas.microsoft.com/office/drawing/2014/main" id="{8EB5DCBB-6BBC-32C1-FC08-A868B72DA732}"/>
              </a:ext>
            </a:extLst>
          </p:cNvPr>
          <p:cNvSpPr>
            <a:spLocks noGrp="1"/>
          </p:cNvSpPr>
          <p:nvPr>
            <p:ph idx="1"/>
          </p:nvPr>
        </p:nvSpPr>
        <p:spPr/>
        <p:txBody>
          <a:bodyPr>
            <a:normAutofit/>
          </a:bodyPr>
          <a:lstStyle/>
          <a:p>
            <a:pPr>
              <a:spcAft>
                <a:spcPts val="1800"/>
              </a:spcAft>
            </a:pPr>
            <a:r>
              <a:rPr lang="pl-PL" sz="2400" dirty="0">
                <a:effectLst/>
                <a:ea typeface="Arial" panose="020B0604020202020204" pitchFamily="34" charset="0"/>
                <a:cs typeface="Arial" panose="020B0604020202020204" pitchFamily="34" charset="0"/>
              </a:rPr>
              <a:t>długotrwały stan występowania pewnych ograniczeń w prawidłowym funkcjonowaniu organizmu człowieka, które utrudniają lub uniemożliwiają pełny udział w życiu społecznym</a:t>
            </a:r>
          </a:p>
          <a:p>
            <a:pPr>
              <a:spcAft>
                <a:spcPts val="1800"/>
              </a:spcAft>
            </a:pPr>
            <a:r>
              <a:rPr lang="pl-PL" sz="2400" dirty="0">
                <a:ea typeface="Arial" panose="020B0604020202020204" pitchFamily="34" charset="0"/>
                <a:cs typeface="Arial" panose="020B0604020202020204" pitchFamily="34" charset="0"/>
              </a:rPr>
              <a:t>Prowadzi do powstawania i utrzymywania stereotypów </a:t>
            </a:r>
            <a:br>
              <a:rPr lang="pl-PL" sz="2400" dirty="0">
                <a:ea typeface="Arial" panose="020B0604020202020204" pitchFamily="34" charset="0"/>
                <a:cs typeface="Arial" panose="020B0604020202020204" pitchFamily="34" charset="0"/>
              </a:rPr>
            </a:br>
            <a:r>
              <a:rPr lang="pl-PL" sz="2400" dirty="0">
                <a:ea typeface="Arial" panose="020B0604020202020204" pitchFamily="34" charset="0"/>
                <a:cs typeface="Arial" panose="020B0604020202020204" pitchFamily="34" charset="0"/>
              </a:rPr>
              <a:t>nt. niepełnosprawności (</a:t>
            </a:r>
            <a:r>
              <a:rPr lang="pl-PL" sz="2400" dirty="0">
                <a:ea typeface="Calibri" panose="020F0502020204030204" pitchFamily="34" charset="0"/>
                <a:cs typeface="Calibri" panose="020F0502020204030204" pitchFamily="34" charset="0"/>
              </a:rPr>
              <a:t>np. dotyczące braku możliwości rozwoju </a:t>
            </a:r>
            <a:br>
              <a:rPr lang="pl-PL" sz="2400" dirty="0">
                <a:ea typeface="Calibri" panose="020F0502020204030204" pitchFamily="34" charset="0"/>
                <a:cs typeface="Calibri" panose="020F0502020204030204" pitchFamily="34" charset="0"/>
              </a:rPr>
            </a:br>
            <a:r>
              <a:rPr lang="pl-PL" sz="2400" dirty="0">
                <a:ea typeface="Calibri" panose="020F0502020204030204" pitchFamily="34" charset="0"/>
                <a:cs typeface="Calibri" panose="020F0502020204030204" pitchFamily="34" charset="0"/>
              </a:rPr>
              <a:t>i celowości podejmowania różnorodnych aktywności życiowych)</a:t>
            </a:r>
            <a:endParaRPr lang="pl-PL" sz="2400" dirty="0">
              <a:ea typeface="Arial" panose="020B0604020202020204" pitchFamily="34" charset="0"/>
              <a:cs typeface="Arial" panose="020B0604020202020204" pitchFamily="34" charset="0"/>
            </a:endParaRPr>
          </a:p>
        </p:txBody>
      </p:sp>
      <p:pic>
        <p:nvPicPr>
          <p:cNvPr id="7" name="Grafika 6" descr="Kciuki w dół z wypełnieniem pełnym">
            <a:extLst>
              <a:ext uri="{FF2B5EF4-FFF2-40B4-BE49-F238E27FC236}">
                <a16:creationId xmlns:a16="http://schemas.microsoft.com/office/drawing/2014/main" id="{5A0B4649-371B-09D8-DF00-94F6267571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0548" y="4832144"/>
            <a:ext cx="1440000" cy="1440000"/>
          </a:xfrm>
          <a:prstGeom prst="rect">
            <a:avLst/>
          </a:prstGeom>
        </p:spPr>
      </p:pic>
    </p:spTree>
    <p:extLst>
      <p:ext uri="{BB962C8B-B14F-4D97-AF65-F5344CB8AC3E}">
        <p14:creationId xmlns:p14="http://schemas.microsoft.com/office/powerpoint/2010/main" val="329904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B72D109-45D6-424D-9CA8-9F6FD3404BBF}"/>
              </a:ext>
            </a:extLst>
          </p:cNvPr>
          <p:cNvSpPr>
            <a:spLocks noGrp="1"/>
          </p:cNvSpPr>
          <p:nvPr>
            <p:ph type="title"/>
          </p:nvPr>
        </p:nvSpPr>
        <p:spPr/>
        <p:txBody>
          <a:bodyPr>
            <a:normAutofit/>
          </a:bodyPr>
          <a:lstStyle/>
          <a:p>
            <a:r>
              <a:rPr lang="pl-PL" dirty="0"/>
              <a:t>Łańcuch dyskryminacji</a:t>
            </a:r>
          </a:p>
        </p:txBody>
      </p:sp>
      <p:graphicFrame>
        <p:nvGraphicFramePr>
          <p:cNvPr id="5" name="Symbol zastępczy zawartości 3" descr="łańcuch dyskryminacji: stereotyp (uogólnione przekonanie o grupie), uprzedzenie (postawa zbudowana na stereotypie i uczuciach), dyskryminacja (zachowanie wobec osób ze stereotypizowanej grupy)">
            <a:extLst>
              <a:ext uri="{FF2B5EF4-FFF2-40B4-BE49-F238E27FC236}">
                <a16:creationId xmlns:a16="http://schemas.microsoft.com/office/drawing/2014/main" id="{39062ABD-18AC-45EF-8932-3E9490B2918E}"/>
              </a:ext>
            </a:extLst>
          </p:cNvPr>
          <p:cNvGraphicFramePr>
            <a:graphicFrameLocks/>
          </p:cNvGraphicFramePr>
          <p:nvPr>
            <p:extLst>
              <p:ext uri="{D42A27DB-BD31-4B8C-83A1-F6EECF244321}">
                <p14:modId xmlns:p14="http://schemas.microsoft.com/office/powerpoint/2010/main" val="2046268203"/>
              </p:ext>
            </p:extLst>
          </p:nvPr>
        </p:nvGraphicFramePr>
        <p:xfrm>
          <a:off x="205273" y="2382669"/>
          <a:ext cx="11877870" cy="3169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9795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13AAAA-9827-4DD4-8C35-43B2CC7D9F1D}"/>
              </a:ext>
            </a:extLst>
          </p:cNvPr>
          <p:cNvSpPr>
            <a:spLocks noGrp="1"/>
          </p:cNvSpPr>
          <p:nvPr>
            <p:ph type="title"/>
          </p:nvPr>
        </p:nvSpPr>
        <p:spPr/>
        <p:txBody>
          <a:bodyPr>
            <a:normAutofit/>
          </a:bodyPr>
          <a:lstStyle/>
          <a:p>
            <a:r>
              <a:rPr lang="pl-PL" dirty="0"/>
              <a:t>Ableizm – dyskryminacja ze względu na niepełnosprawność</a:t>
            </a:r>
          </a:p>
        </p:txBody>
      </p:sp>
      <p:sp>
        <p:nvSpPr>
          <p:cNvPr id="3" name="Symbol zastępczy zawartości 2">
            <a:extLst>
              <a:ext uri="{FF2B5EF4-FFF2-40B4-BE49-F238E27FC236}">
                <a16:creationId xmlns:a16="http://schemas.microsoft.com/office/drawing/2014/main" id="{83D94398-9AF1-4B62-8219-66F086AC2B51}"/>
              </a:ext>
            </a:extLst>
          </p:cNvPr>
          <p:cNvSpPr>
            <a:spLocks noGrp="1"/>
          </p:cNvSpPr>
          <p:nvPr>
            <p:ph idx="1"/>
          </p:nvPr>
        </p:nvSpPr>
        <p:spPr>
          <a:xfrm>
            <a:off x="838200" y="1825625"/>
            <a:ext cx="10515600" cy="4667250"/>
          </a:xfrm>
        </p:spPr>
        <p:txBody>
          <a:bodyPr>
            <a:noAutofit/>
          </a:bodyPr>
          <a:lstStyle/>
          <a:p>
            <a:pPr>
              <a:lnSpc>
                <a:spcPct val="120000"/>
              </a:lnSpc>
              <a:spcBef>
                <a:spcPct val="50000"/>
              </a:spcBef>
              <a:spcAft>
                <a:spcPts val="1200"/>
              </a:spcAft>
            </a:pPr>
            <a:r>
              <a:rPr lang="pl-PL" altLang="pl-PL" sz="2400" dirty="0"/>
              <a:t>wszelkie </a:t>
            </a:r>
            <a:r>
              <a:rPr lang="pl-PL" altLang="pl-PL" sz="2400" b="1" dirty="0"/>
              <a:t>formy różnicowania, wykluczania lub ograniczania </a:t>
            </a:r>
            <a:r>
              <a:rPr lang="pl-PL" altLang="pl-PL" sz="2400" dirty="0"/>
              <a:t>ze względu na niepełnosprawność, </a:t>
            </a:r>
          </a:p>
          <a:p>
            <a:pPr>
              <a:lnSpc>
                <a:spcPct val="120000"/>
              </a:lnSpc>
              <a:spcBef>
                <a:spcPct val="50000"/>
              </a:spcBef>
              <a:spcAft>
                <a:spcPts val="1200"/>
              </a:spcAft>
            </a:pPr>
            <a:r>
              <a:rPr lang="pl-PL" altLang="pl-PL" sz="2400" dirty="0"/>
              <a:t>których </a:t>
            </a:r>
            <a:r>
              <a:rPr lang="pl-PL" altLang="pl-PL" sz="2400" b="1" dirty="0"/>
              <a:t>celem</a:t>
            </a:r>
            <a:r>
              <a:rPr lang="pl-PL" altLang="pl-PL" sz="2400" dirty="0"/>
              <a:t> lub </a:t>
            </a:r>
            <a:r>
              <a:rPr lang="pl-PL" altLang="pl-PL" sz="2400" b="1" dirty="0"/>
              <a:t>wynikiem</a:t>
            </a:r>
            <a:r>
              <a:rPr lang="pl-PL" altLang="pl-PL" sz="2400" dirty="0"/>
              <a:t> jest </a:t>
            </a:r>
          </a:p>
          <a:p>
            <a:pPr>
              <a:lnSpc>
                <a:spcPct val="120000"/>
              </a:lnSpc>
              <a:spcBef>
                <a:spcPct val="50000"/>
              </a:spcBef>
              <a:spcAft>
                <a:spcPts val="1200"/>
              </a:spcAft>
            </a:pPr>
            <a:r>
              <a:rPr lang="pl-PL" altLang="pl-PL" sz="2400" b="1" dirty="0"/>
              <a:t>utrudnienie</a:t>
            </a:r>
            <a:r>
              <a:rPr lang="pl-PL" altLang="pl-PL" sz="2400" dirty="0"/>
              <a:t> lub </a:t>
            </a:r>
            <a:r>
              <a:rPr lang="pl-PL" altLang="pl-PL" sz="2400" b="1" dirty="0"/>
              <a:t>uniemożliwienie</a:t>
            </a:r>
            <a:r>
              <a:rPr lang="pl-PL" altLang="pl-PL" sz="2400" dirty="0"/>
              <a:t> uznania, korzystania lub egzekwowania wszelkich praw człowieka i fundamentalnych swobód, na równych zasadach z innymi obywatelami, w sferze politycznej, gospodarczej, społecznej </a:t>
            </a:r>
          </a:p>
          <a:p>
            <a:pPr marL="0" indent="0">
              <a:lnSpc>
                <a:spcPct val="120000"/>
              </a:lnSpc>
              <a:spcBef>
                <a:spcPct val="50000"/>
              </a:spcBef>
              <a:spcAft>
                <a:spcPts val="1200"/>
              </a:spcAft>
              <a:buNone/>
            </a:pPr>
            <a:r>
              <a:rPr lang="pl-PL" altLang="pl-PL" dirty="0"/>
              <a:t>(Konwencja ONZ o prawach osób niepełnosprawnych, 2006)</a:t>
            </a:r>
            <a:endParaRPr lang="pl-PL"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1937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633394-81F7-C15B-23F2-709B4740F9BE}"/>
              </a:ext>
            </a:extLst>
          </p:cNvPr>
          <p:cNvSpPr>
            <a:spLocks noGrp="1"/>
          </p:cNvSpPr>
          <p:nvPr>
            <p:ph type="title"/>
          </p:nvPr>
        </p:nvSpPr>
        <p:spPr/>
        <p:txBody>
          <a:bodyPr/>
          <a:lstStyle/>
          <a:p>
            <a:r>
              <a:rPr lang="pl-PL" dirty="0"/>
              <a:t>Społeczny model niepełnosprawności</a:t>
            </a:r>
          </a:p>
        </p:txBody>
      </p:sp>
      <p:sp>
        <p:nvSpPr>
          <p:cNvPr id="3" name="Symbol zastępczy zawartości 2">
            <a:extLst>
              <a:ext uri="{FF2B5EF4-FFF2-40B4-BE49-F238E27FC236}">
                <a16:creationId xmlns:a16="http://schemas.microsoft.com/office/drawing/2014/main" id="{DA06538A-62C3-2895-C52F-8AD77A406B68}"/>
              </a:ext>
            </a:extLst>
          </p:cNvPr>
          <p:cNvSpPr>
            <a:spLocks noGrp="1"/>
          </p:cNvSpPr>
          <p:nvPr>
            <p:ph idx="1"/>
          </p:nvPr>
        </p:nvSpPr>
        <p:spPr/>
        <p:txBody>
          <a:bodyPr/>
          <a:lstStyle/>
          <a:p>
            <a:r>
              <a:rPr lang="pl-PL" sz="2400" dirty="0">
                <a:ea typeface="Arial" panose="020B0604020202020204" pitchFamily="34" charset="0"/>
                <a:cs typeface="Arial" panose="020B0604020202020204" pitchFamily="34" charset="0"/>
              </a:rPr>
              <a:t>ni</a:t>
            </a:r>
            <a:r>
              <a:rPr lang="pl-PL" sz="2400" dirty="0">
                <a:effectLst/>
                <a:ea typeface="Arial" panose="020B0604020202020204" pitchFamily="34" charset="0"/>
                <a:cs typeface="Arial" panose="020B0604020202020204" pitchFamily="34" charset="0"/>
              </a:rPr>
              <a:t>emożność pełnego funkcjonowania w społeczeństwie </a:t>
            </a:r>
            <a:r>
              <a:rPr lang="pl-PL" sz="2400" b="1" dirty="0">
                <a:effectLst/>
                <a:ea typeface="Arial" panose="020B0604020202020204" pitchFamily="34" charset="0"/>
                <a:cs typeface="Arial" panose="020B0604020202020204" pitchFamily="34" charset="0"/>
              </a:rPr>
              <a:t>na skutek barier występujących po stronie otoczenia</a:t>
            </a:r>
            <a:r>
              <a:rPr lang="pl-PL" sz="2400" dirty="0">
                <a:effectLst/>
                <a:ea typeface="Arial" panose="020B0604020202020204" pitchFamily="34" charset="0"/>
                <a:cs typeface="Arial" panose="020B0604020202020204" pitchFamily="34" charset="0"/>
              </a:rPr>
              <a:t> (społecznego, kulturowego, prawnego, politycznego), w tym m.in. barier architektonicznych, komunikacyjnych, cyfrowych</a:t>
            </a:r>
            <a:endParaRPr lang="pl-PL" sz="2400" dirty="0">
              <a:effectLst/>
              <a:ea typeface="Calibri" panose="020F0502020204030204" pitchFamily="34" charset="0"/>
              <a:cs typeface="Calibri" panose="020F0502020204030204" pitchFamily="34" charset="0"/>
            </a:endParaRPr>
          </a:p>
          <a:p>
            <a:endParaRPr lang="pl-PL" dirty="0"/>
          </a:p>
        </p:txBody>
      </p:sp>
      <p:pic>
        <p:nvPicPr>
          <p:cNvPr id="8" name="Grafika 7" descr="Uniesiony kciuk z wypełnieniem pełnym">
            <a:extLst>
              <a:ext uri="{FF2B5EF4-FFF2-40B4-BE49-F238E27FC236}">
                <a16:creationId xmlns:a16="http://schemas.microsoft.com/office/drawing/2014/main" id="{0164C394-5744-2C28-ACE8-4252BE9B4F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13800" y="4676018"/>
            <a:ext cx="1440000" cy="1440000"/>
          </a:xfrm>
          <a:prstGeom prst="rect">
            <a:avLst/>
          </a:prstGeom>
        </p:spPr>
      </p:pic>
    </p:spTree>
    <p:extLst>
      <p:ext uri="{BB962C8B-B14F-4D97-AF65-F5344CB8AC3E}">
        <p14:creationId xmlns:p14="http://schemas.microsoft.com/office/powerpoint/2010/main" val="2232669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E9C315-8B31-F19C-49F5-D52176D80FE1}"/>
              </a:ext>
            </a:extLst>
          </p:cNvPr>
          <p:cNvSpPr>
            <a:spLocks noGrp="1"/>
          </p:cNvSpPr>
          <p:nvPr>
            <p:ph type="title"/>
          </p:nvPr>
        </p:nvSpPr>
        <p:spPr>
          <a:xfrm>
            <a:off x="838200" y="173037"/>
            <a:ext cx="10515600" cy="1325563"/>
          </a:xfrm>
        </p:spPr>
        <p:txBody>
          <a:bodyPr/>
          <a:lstStyle/>
          <a:p>
            <a:r>
              <a:rPr lang="pl-PL" dirty="0"/>
              <a:t>Porównanie modeli niepełnosprawności</a:t>
            </a:r>
          </a:p>
        </p:txBody>
      </p:sp>
      <p:sp>
        <p:nvSpPr>
          <p:cNvPr id="4" name="Symbol zastępczy tekstu 3">
            <a:extLst>
              <a:ext uri="{FF2B5EF4-FFF2-40B4-BE49-F238E27FC236}">
                <a16:creationId xmlns:a16="http://schemas.microsoft.com/office/drawing/2014/main" id="{2B7941DB-FB98-A376-2E70-84DAB97D18D4}"/>
              </a:ext>
            </a:extLst>
          </p:cNvPr>
          <p:cNvSpPr>
            <a:spLocks noGrp="1"/>
          </p:cNvSpPr>
          <p:nvPr>
            <p:ph type="body" idx="1"/>
          </p:nvPr>
        </p:nvSpPr>
        <p:spPr>
          <a:xfrm>
            <a:off x="839789" y="1498600"/>
            <a:ext cx="5157787" cy="823912"/>
          </a:xfrm>
        </p:spPr>
        <p:txBody>
          <a:bodyPr anchor="ctr"/>
          <a:lstStyle/>
          <a:p>
            <a:r>
              <a:rPr lang="pl-PL" dirty="0">
                <a:solidFill>
                  <a:srgbClr val="FF0000"/>
                </a:solidFill>
              </a:rPr>
              <a:t>Model medyczny </a:t>
            </a:r>
          </a:p>
        </p:txBody>
      </p:sp>
      <p:sp>
        <p:nvSpPr>
          <p:cNvPr id="5" name="Symbol zastępczy zawartości 4">
            <a:extLst>
              <a:ext uri="{FF2B5EF4-FFF2-40B4-BE49-F238E27FC236}">
                <a16:creationId xmlns:a16="http://schemas.microsoft.com/office/drawing/2014/main" id="{0DACD2F6-00EB-F040-5454-6F05605E3E55}"/>
              </a:ext>
            </a:extLst>
          </p:cNvPr>
          <p:cNvSpPr>
            <a:spLocks noGrp="1"/>
          </p:cNvSpPr>
          <p:nvPr>
            <p:ph sz="half" idx="2"/>
          </p:nvPr>
        </p:nvSpPr>
        <p:spPr/>
        <p:txBody>
          <a:bodyPr>
            <a:normAutofit fontScale="92500"/>
          </a:bodyPr>
          <a:lstStyle/>
          <a:p>
            <a:r>
              <a:rPr lang="pl-PL" dirty="0"/>
              <a:t>Niepełnosprawność jest problemem</a:t>
            </a:r>
          </a:p>
          <a:p>
            <a:r>
              <a:rPr lang="pl-PL" dirty="0"/>
              <a:t>Niepełnosprawność definiuję osobę</a:t>
            </a:r>
          </a:p>
          <a:p>
            <a:pPr marL="0" indent="0">
              <a:buNone/>
            </a:pPr>
            <a:endParaRPr lang="pl-PL" dirty="0"/>
          </a:p>
          <a:p>
            <a:r>
              <a:rPr lang="pl-PL" dirty="0"/>
              <a:t>Osoba z niepełnosprawnością jest biernym odbiorcą wsparcia i leczenia</a:t>
            </a:r>
          </a:p>
          <a:p>
            <a:pPr marL="0" indent="0">
              <a:buNone/>
            </a:pPr>
            <a:endParaRPr lang="pl-PL" dirty="0"/>
          </a:p>
          <a:p>
            <a:r>
              <a:rPr lang="pl-PL" dirty="0"/>
              <a:t>Najważniejsza jest rehabilitacja</a:t>
            </a:r>
          </a:p>
        </p:txBody>
      </p:sp>
      <p:sp>
        <p:nvSpPr>
          <p:cNvPr id="6" name="Symbol zastępczy tekstu 5">
            <a:extLst>
              <a:ext uri="{FF2B5EF4-FFF2-40B4-BE49-F238E27FC236}">
                <a16:creationId xmlns:a16="http://schemas.microsoft.com/office/drawing/2014/main" id="{3D52BD7B-26CA-E571-4CBC-A07968BBD34F}"/>
              </a:ext>
            </a:extLst>
          </p:cNvPr>
          <p:cNvSpPr>
            <a:spLocks noGrp="1"/>
          </p:cNvSpPr>
          <p:nvPr>
            <p:ph type="body" sz="quarter" idx="3"/>
          </p:nvPr>
        </p:nvSpPr>
        <p:spPr>
          <a:xfrm>
            <a:off x="6172200" y="1498600"/>
            <a:ext cx="5183188" cy="823912"/>
          </a:xfrm>
        </p:spPr>
        <p:txBody>
          <a:bodyPr anchor="ctr"/>
          <a:lstStyle/>
          <a:p>
            <a:r>
              <a:rPr lang="pl-PL" dirty="0">
                <a:solidFill>
                  <a:srgbClr val="006C31"/>
                </a:solidFill>
              </a:rPr>
              <a:t>Model społeczny</a:t>
            </a:r>
          </a:p>
        </p:txBody>
      </p:sp>
      <p:sp>
        <p:nvSpPr>
          <p:cNvPr id="7" name="Symbol zastępczy zawartości 6">
            <a:extLst>
              <a:ext uri="{FF2B5EF4-FFF2-40B4-BE49-F238E27FC236}">
                <a16:creationId xmlns:a16="http://schemas.microsoft.com/office/drawing/2014/main" id="{30279159-904E-AFBF-706B-B73ADF896696}"/>
              </a:ext>
            </a:extLst>
          </p:cNvPr>
          <p:cNvSpPr>
            <a:spLocks noGrp="1"/>
          </p:cNvSpPr>
          <p:nvPr>
            <p:ph sz="quarter" idx="4"/>
          </p:nvPr>
        </p:nvSpPr>
        <p:spPr/>
        <p:txBody>
          <a:bodyPr>
            <a:normAutofit fontScale="92500"/>
          </a:bodyPr>
          <a:lstStyle/>
          <a:p>
            <a:r>
              <a:rPr lang="pl-PL" dirty="0">
                <a:ea typeface="Open Sans" panose="020B0606030504020204" pitchFamily="34" charset="0"/>
                <a:cs typeface="Open Sans" panose="020B0606030504020204" pitchFamily="34" charset="0"/>
              </a:rPr>
              <a:t>Bariery są problemem</a:t>
            </a:r>
          </a:p>
          <a:p>
            <a:r>
              <a:rPr lang="pl-PL" dirty="0">
                <a:ea typeface="Open Sans" panose="020B0606030504020204" pitchFamily="34" charset="0"/>
                <a:cs typeface="Open Sans" panose="020B0606030504020204" pitchFamily="34" charset="0"/>
              </a:rPr>
              <a:t>Niepełnosprawność to tylko jedna z cech osoby</a:t>
            </a:r>
          </a:p>
          <a:p>
            <a:r>
              <a:rPr lang="pl-PL" dirty="0">
                <a:ea typeface="Open Sans" panose="020B0606030504020204" pitchFamily="34" charset="0"/>
                <a:cs typeface="Open Sans" panose="020B0606030504020204" pitchFamily="34" charset="0"/>
              </a:rPr>
              <a:t>Osoby z niepełnosprawnością są równoprawnymi członkami społeczeństwa</a:t>
            </a:r>
          </a:p>
          <a:p>
            <a:pPr>
              <a:spcBef>
                <a:spcPts val="3200"/>
              </a:spcBef>
            </a:pPr>
            <a:r>
              <a:rPr lang="pl-PL" dirty="0">
                <a:ea typeface="Open Sans" panose="020B0606030504020204" pitchFamily="34" charset="0"/>
                <a:cs typeface="Open Sans" panose="020B0606030504020204" pitchFamily="34" charset="0"/>
              </a:rPr>
              <a:t>Najważniejsza jest likwidacja barier</a:t>
            </a:r>
          </a:p>
        </p:txBody>
      </p:sp>
      <p:pic>
        <p:nvPicPr>
          <p:cNvPr id="8" name="Grafika 7">
            <a:extLst>
              <a:ext uri="{FF2B5EF4-FFF2-40B4-BE49-F238E27FC236}">
                <a16:creationId xmlns:a16="http://schemas.microsoft.com/office/drawing/2014/main" id="{603C9057-460F-2FA4-72B9-86A0A725B24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0800" y="1620224"/>
            <a:ext cx="609600" cy="609600"/>
          </a:xfrm>
          <a:prstGeom prst="rect">
            <a:avLst/>
          </a:prstGeom>
        </p:spPr>
      </p:pic>
      <p:pic>
        <p:nvPicPr>
          <p:cNvPr id="10" name="Grafika 9">
            <a:extLst>
              <a:ext uri="{FF2B5EF4-FFF2-40B4-BE49-F238E27FC236}">
                <a16:creationId xmlns:a16="http://schemas.microsoft.com/office/drawing/2014/main" id="{7E2D2AF4-34A3-1A9C-F98B-5C462F3F8AB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45600" y="1620224"/>
            <a:ext cx="609600" cy="609600"/>
          </a:xfrm>
          <a:prstGeom prst="rect">
            <a:avLst/>
          </a:prstGeom>
        </p:spPr>
      </p:pic>
    </p:spTree>
    <p:custDataLst>
      <p:tags r:id="rId1"/>
    </p:custDataLst>
    <p:extLst>
      <p:ext uri="{BB962C8B-B14F-4D97-AF65-F5344CB8AC3E}">
        <p14:creationId xmlns:p14="http://schemas.microsoft.com/office/powerpoint/2010/main" val="28652227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0B3216-58B3-509B-91CC-48C8F44844CB}"/>
              </a:ext>
            </a:extLst>
          </p:cNvPr>
          <p:cNvSpPr>
            <a:spLocks noGrp="1"/>
          </p:cNvSpPr>
          <p:nvPr>
            <p:ph type="title"/>
          </p:nvPr>
        </p:nvSpPr>
        <p:spPr/>
        <p:txBody>
          <a:bodyPr/>
          <a:lstStyle/>
          <a:p>
            <a:r>
              <a:rPr lang="pl-PL" dirty="0"/>
              <a:t>Osoba ze szczególnymi potrzebami (</a:t>
            </a:r>
            <a:r>
              <a:rPr lang="pl-PL" dirty="0" err="1"/>
              <a:t>UzD</a:t>
            </a:r>
            <a:r>
              <a:rPr lang="pl-PL" dirty="0"/>
              <a:t>)</a:t>
            </a:r>
          </a:p>
        </p:txBody>
      </p:sp>
      <p:sp>
        <p:nvSpPr>
          <p:cNvPr id="3" name="Symbol zastępczy zawartości 2">
            <a:extLst>
              <a:ext uri="{FF2B5EF4-FFF2-40B4-BE49-F238E27FC236}">
                <a16:creationId xmlns:a16="http://schemas.microsoft.com/office/drawing/2014/main" id="{8FAB1FCA-4818-6C97-034B-955211023416}"/>
              </a:ext>
            </a:extLst>
          </p:cNvPr>
          <p:cNvSpPr>
            <a:spLocks noGrp="1"/>
          </p:cNvSpPr>
          <p:nvPr>
            <p:ph idx="1"/>
          </p:nvPr>
        </p:nvSpPr>
        <p:spPr/>
        <p:txBody>
          <a:bodyPr>
            <a:normAutofit lnSpcReduction="10000"/>
          </a:bodyPr>
          <a:lstStyle/>
          <a:p>
            <a:r>
              <a:rPr lang="pl-PL" sz="2400" dirty="0"/>
              <a:t>osoba, która ze względu na </a:t>
            </a:r>
            <a:r>
              <a:rPr lang="pl-PL" sz="2400" b="1" dirty="0"/>
              <a:t>swoje cechy zewnętrzne </a:t>
            </a:r>
            <a:r>
              <a:rPr lang="pl-PL" sz="2400" dirty="0"/>
              <a:t>lub </a:t>
            </a:r>
            <a:r>
              <a:rPr lang="pl-PL" sz="2400" b="1" dirty="0"/>
              <a:t>wewnętrzne</a:t>
            </a:r>
            <a:r>
              <a:rPr lang="pl-PL" sz="2400" dirty="0"/>
              <a:t>, </a:t>
            </a:r>
          </a:p>
          <a:p>
            <a:r>
              <a:rPr lang="pl-PL" sz="2400" dirty="0"/>
              <a:t>albo ze względu na </a:t>
            </a:r>
            <a:r>
              <a:rPr lang="pl-PL" sz="2400" b="1" dirty="0"/>
              <a:t>okoliczności</a:t>
            </a:r>
            <a:r>
              <a:rPr lang="pl-PL" sz="2400" dirty="0"/>
              <a:t>, w których się znajduje, </a:t>
            </a:r>
          </a:p>
          <a:p>
            <a:r>
              <a:rPr lang="pl-PL" sz="2400" dirty="0"/>
              <a:t>musi podjąć </a:t>
            </a:r>
            <a:r>
              <a:rPr lang="pl-PL" sz="2400" b="1" dirty="0"/>
              <a:t>dodatkowe działania </a:t>
            </a:r>
            <a:r>
              <a:rPr lang="pl-PL" sz="2400" dirty="0"/>
              <a:t>lub zastosować dodatkowe środki </a:t>
            </a:r>
          </a:p>
          <a:p>
            <a:r>
              <a:rPr lang="pl-PL" sz="2400" dirty="0"/>
              <a:t>w celu </a:t>
            </a:r>
            <a:r>
              <a:rPr lang="pl-PL" sz="2400" b="1" dirty="0"/>
              <a:t>przezwyciężenia bariery</a:t>
            </a:r>
            <a:r>
              <a:rPr lang="pl-PL" sz="2400" dirty="0"/>
              <a:t>, </a:t>
            </a:r>
          </a:p>
          <a:p>
            <a:r>
              <a:rPr lang="pl-PL" sz="2400" dirty="0"/>
              <a:t>aby uczestniczyć w różnych sferach życia na </a:t>
            </a:r>
            <a:r>
              <a:rPr lang="pl-PL" sz="2400" b="1" dirty="0"/>
              <a:t>zasadzie równości </a:t>
            </a:r>
            <a:r>
              <a:rPr lang="pl-PL" sz="2400" dirty="0"/>
              <a:t>z innymi osobami</a:t>
            </a:r>
          </a:p>
          <a:p>
            <a:endParaRPr lang="pl-PL" sz="2400" dirty="0"/>
          </a:p>
          <a:p>
            <a:r>
              <a:rPr lang="pl-PL" sz="2400" dirty="0"/>
              <a:t>Ale czy różnorodność ludzkich potrzeb jest czymś szczególnym?</a:t>
            </a:r>
          </a:p>
          <a:p>
            <a:endParaRPr lang="pl-PL" dirty="0"/>
          </a:p>
        </p:txBody>
      </p:sp>
    </p:spTree>
    <p:extLst>
      <p:ext uri="{BB962C8B-B14F-4D97-AF65-F5344CB8AC3E}">
        <p14:creationId xmlns:p14="http://schemas.microsoft.com/office/powerpoint/2010/main" val="3588662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37D281C-7C32-7C33-EC9C-F929CC833806}"/>
              </a:ext>
            </a:extLst>
          </p:cNvPr>
          <p:cNvSpPr>
            <a:spLocks noGrp="1"/>
          </p:cNvSpPr>
          <p:nvPr>
            <p:ph type="title"/>
          </p:nvPr>
        </p:nvSpPr>
        <p:spPr/>
        <p:txBody>
          <a:bodyPr/>
          <a:lstStyle/>
          <a:p>
            <a:r>
              <a:rPr lang="pl-PL" dirty="0"/>
              <a:t>Potrzeby </a:t>
            </a:r>
          </a:p>
        </p:txBody>
      </p:sp>
      <p:sp>
        <p:nvSpPr>
          <p:cNvPr id="3" name="Symbol zastępczy tekstu 2">
            <a:extLst>
              <a:ext uri="{FF2B5EF4-FFF2-40B4-BE49-F238E27FC236}">
                <a16:creationId xmlns:a16="http://schemas.microsoft.com/office/drawing/2014/main" id="{73CE223F-3699-E347-900A-B8A206245F44}"/>
              </a:ext>
            </a:extLst>
          </p:cNvPr>
          <p:cNvSpPr>
            <a:spLocks noGrp="1"/>
          </p:cNvSpPr>
          <p:nvPr>
            <p:ph idx="1"/>
          </p:nvPr>
        </p:nvSpPr>
        <p:spPr/>
        <p:txBody>
          <a:bodyPr>
            <a:normAutofit/>
          </a:bodyPr>
          <a:lstStyle/>
          <a:p>
            <a:pPr marL="304815" indent="-304815">
              <a:buFontTx/>
              <a:buChar char="-"/>
            </a:pPr>
            <a:r>
              <a:rPr lang="pl-PL" dirty="0"/>
              <a:t>Niezależności</a:t>
            </a:r>
          </a:p>
          <a:p>
            <a:pPr marL="304815" indent="-304815">
              <a:buFontTx/>
              <a:buChar char="-"/>
            </a:pPr>
            <a:r>
              <a:rPr lang="pl-PL" dirty="0"/>
              <a:t>Decyzyjności</a:t>
            </a:r>
          </a:p>
          <a:p>
            <a:pPr marL="304815" indent="-304815">
              <a:buFontTx/>
              <a:buChar char="-"/>
            </a:pPr>
            <a:r>
              <a:rPr lang="pl-PL" dirty="0"/>
              <a:t>Rozwoju</a:t>
            </a:r>
          </a:p>
          <a:p>
            <a:pPr marL="304815" indent="-304815">
              <a:buFontTx/>
              <a:buChar char="-"/>
            </a:pPr>
            <a:r>
              <a:rPr lang="pl-PL" dirty="0"/>
              <a:t>Przyjaźni</a:t>
            </a:r>
          </a:p>
          <a:p>
            <a:pPr marL="304815" indent="-304815">
              <a:buFontTx/>
              <a:buChar char="-"/>
            </a:pPr>
            <a:r>
              <a:rPr lang="pl-PL" dirty="0"/>
              <a:t>Akceptacji </a:t>
            </a:r>
          </a:p>
          <a:p>
            <a:pPr marL="304815" indent="-304815">
              <a:buFontTx/>
              <a:buChar char="-"/>
            </a:pPr>
            <a:r>
              <a:rPr lang="pl-PL" dirty="0"/>
              <a:t>Docenienia</a:t>
            </a:r>
          </a:p>
          <a:p>
            <a:pPr marL="304815" indent="-304815">
              <a:buFontTx/>
              <a:buChar char="-"/>
            </a:pPr>
            <a:r>
              <a:rPr lang="pl-PL" dirty="0"/>
              <a:t>Miłości , -  ….</a:t>
            </a:r>
          </a:p>
          <a:p>
            <a:pPr marL="304815" indent="-304815">
              <a:buFontTx/>
              <a:buChar char="-"/>
            </a:pPr>
            <a:endParaRPr lang="pl-PL" dirty="0"/>
          </a:p>
        </p:txBody>
      </p:sp>
      <p:sp>
        <p:nvSpPr>
          <p:cNvPr id="4" name="Symbol zastępczy tekstu 2">
            <a:extLst>
              <a:ext uri="{FF2B5EF4-FFF2-40B4-BE49-F238E27FC236}">
                <a16:creationId xmlns:a16="http://schemas.microsoft.com/office/drawing/2014/main" id="{A8A26DA9-37BD-9058-6ACC-7B01B6343D34}"/>
              </a:ext>
            </a:extLst>
          </p:cNvPr>
          <p:cNvSpPr txBox="1">
            <a:spLocks/>
          </p:cNvSpPr>
          <p:nvPr/>
        </p:nvSpPr>
        <p:spPr>
          <a:xfrm>
            <a:off x="4165600" y="1259114"/>
            <a:ext cx="7213600" cy="5029200"/>
          </a:xfrm>
          <a:prstGeom prst="rect">
            <a:avLst/>
          </a:prstGeom>
        </p:spPr>
        <p:txBody>
          <a:bodyPr vert="horz" lIns="60960" tIns="30480" rIns="60960" bIns="30480" rtlCol="0">
            <a:noAutofit/>
          </a:bodyPr>
          <a:lstStyle>
            <a:lvl1pPr marL="0" indent="0" algn="l" defTabSz="914400" rtl="0" eaLnBrk="1" latinLnBrk="0" hangingPunct="1">
              <a:lnSpc>
                <a:spcPct val="150000"/>
              </a:lnSpc>
              <a:spcBef>
                <a:spcPct val="20000"/>
              </a:spcBef>
              <a:buFont typeface="Arial" pitchFamily="34" charset="0"/>
              <a:buNone/>
              <a:defRPr lang="pl-PL" sz="3200" b="0" i="0" kern="1200" dirty="0" smtClean="0">
                <a:solidFill>
                  <a:schemeClr val="tx1"/>
                </a:solidFill>
                <a:latin typeface="Open Sans" panose="020B0606030504020204" pitchFamily="34" charset="0"/>
                <a:ea typeface="+mn-ea"/>
                <a:cs typeface="+mn-cs"/>
              </a:defRPr>
            </a:lvl1pPr>
            <a:lvl2pPr marL="342900" indent="-342900" algn="l" defTabSz="914400" rtl="0" eaLnBrk="1" latinLnBrk="0" hangingPunct="1">
              <a:lnSpc>
                <a:spcPct val="150000"/>
              </a:lnSpc>
              <a:spcBef>
                <a:spcPct val="20000"/>
              </a:spcBef>
              <a:buFont typeface="Arial" pitchFamily="34" charset="0"/>
              <a:buNone/>
              <a:defRPr lang="pl-PL" sz="2400" b="0" i="0" kern="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50000"/>
              </a:lnSpc>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2400" dirty="0">
                <a:latin typeface="+mn-lt"/>
              </a:rPr>
              <a:t>Potrzeby są zwykłe, ludzkie, po prostu czasem inaczej je realizujemy i to jest nasza ludzka różnorodność</a:t>
            </a:r>
          </a:p>
          <a:p>
            <a:r>
              <a:rPr lang="pl-PL" sz="2400" dirty="0">
                <a:latin typeface="+mn-lt"/>
              </a:rPr>
              <a:t>Przykład: „Dowód osobisty”</a:t>
            </a:r>
          </a:p>
        </p:txBody>
      </p:sp>
    </p:spTree>
    <p:extLst>
      <p:ext uri="{BB962C8B-B14F-4D97-AF65-F5344CB8AC3E}">
        <p14:creationId xmlns:p14="http://schemas.microsoft.com/office/powerpoint/2010/main" val="379040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89854DF-3362-CA12-F298-CB4B77281B9F}"/>
              </a:ext>
            </a:extLst>
          </p:cNvPr>
          <p:cNvSpPr>
            <a:spLocks noGrp="1"/>
          </p:cNvSpPr>
          <p:nvPr>
            <p:ph type="title"/>
          </p:nvPr>
        </p:nvSpPr>
        <p:spPr/>
        <p:txBody>
          <a:bodyPr/>
          <a:lstStyle/>
          <a:p>
            <a:r>
              <a:rPr lang="pl-PL" dirty="0"/>
              <a:t>Osoby z różnorodnymi potrzebami (1)</a:t>
            </a:r>
          </a:p>
        </p:txBody>
      </p:sp>
      <p:sp>
        <p:nvSpPr>
          <p:cNvPr id="4" name="Symbol zastępczy zawartości 2">
            <a:extLst>
              <a:ext uri="{FF2B5EF4-FFF2-40B4-BE49-F238E27FC236}">
                <a16:creationId xmlns:a16="http://schemas.microsoft.com/office/drawing/2014/main" id="{E3FB7FFB-54A7-F3EF-A7AD-D8521524FCDE}"/>
              </a:ext>
            </a:extLst>
          </p:cNvPr>
          <p:cNvSpPr txBox="1">
            <a:spLocks/>
          </p:cNvSpPr>
          <p:nvPr/>
        </p:nvSpPr>
        <p:spPr>
          <a:xfrm>
            <a:off x="877455" y="1715288"/>
            <a:ext cx="4812147" cy="4472710"/>
          </a:xfrm>
          <a:prstGeom prst="rect">
            <a:avLst/>
          </a:prstGeom>
          <a:ln>
            <a:noFill/>
          </a:ln>
        </p:spPr>
        <p:txBody>
          <a:bodyPr>
            <a:noAutofit/>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pl-PL" sz="2400" dirty="0">
                <a:latin typeface="+mn-lt"/>
                <a:ea typeface="Calibri" panose="020F0502020204030204" pitchFamily="34" charset="0"/>
                <a:cs typeface="Arial" panose="020B0604020202020204" pitchFamily="34" charset="0"/>
              </a:rPr>
              <a:t>poruszające się na wózkach, </a:t>
            </a:r>
            <a:br>
              <a:rPr lang="pl-PL" sz="2400" dirty="0">
                <a:latin typeface="+mn-lt"/>
                <a:ea typeface="Calibri" panose="020F0502020204030204" pitchFamily="34" charset="0"/>
                <a:cs typeface="Arial" panose="020B0604020202020204" pitchFamily="34" charset="0"/>
              </a:rPr>
            </a:br>
            <a:r>
              <a:rPr lang="pl-PL" sz="2400" dirty="0">
                <a:latin typeface="+mn-lt"/>
                <a:ea typeface="Calibri" panose="020F0502020204030204" pitchFamily="34" charset="0"/>
                <a:cs typeface="Arial" panose="020B0604020202020204" pitchFamily="34" charset="0"/>
              </a:rPr>
              <a:t>o ograniczonej mobilności</a:t>
            </a:r>
          </a:p>
          <a:p>
            <a:pPr>
              <a:lnSpc>
                <a:spcPct val="150000"/>
              </a:lnSpc>
            </a:pPr>
            <a:r>
              <a:rPr lang="pl-PL" sz="2400" dirty="0">
                <a:latin typeface="+mn-lt"/>
                <a:ea typeface="Calibri" panose="020F0502020204030204" pitchFamily="34" charset="0"/>
                <a:cs typeface="Arial" panose="020B0604020202020204" pitchFamily="34" charset="0"/>
              </a:rPr>
              <a:t>niewidome i słabowidzące</a:t>
            </a:r>
          </a:p>
          <a:p>
            <a:pPr>
              <a:lnSpc>
                <a:spcPct val="150000"/>
              </a:lnSpc>
            </a:pPr>
            <a:r>
              <a:rPr lang="pl-PL" sz="2400" dirty="0">
                <a:latin typeface="+mn-lt"/>
                <a:ea typeface="Calibri" panose="020F0502020204030204" pitchFamily="34" charset="0"/>
                <a:cs typeface="Arial" panose="020B0604020202020204" pitchFamily="34" charset="0"/>
              </a:rPr>
              <a:t>Głuche i słabosłyszące</a:t>
            </a:r>
          </a:p>
          <a:p>
            <a:pPr>
              <a:lnSpc>
                <a:spcPct val="150000"/>
              </a:lnSpc>
            </a:pPr>
            <a:r>
              <a:rPr lang="pl-PL" sz="2400" dirty="0">
                <a:latin typeface="+mn-lt"/>
                <a:ea typeface="Calibri" panose="020F0502020204030204" pitchFamily="34" charset="0"/>
                <a:cs typeface="Arial" panose="020B0604020202020204" pitchFamily="34" charset="0"/>
              </a:rPr>
              <a:t>głuchoniewidome</a:t>
            </a:r>
          </a:p>
          <a:p>
            <a:pPr>
              <a:lnSpc>
                <a:spcPct val="150000"/>
              </a:lnSpc>
            </a:pPr>
            <a:r>
              <a:rPr lang="pl-PL" sz="2400" dirty="0">
                <a:latin typeface="+mn-lt"/>
                <a:ea typeface="Calibri" panose="020F0502020204030204" pitchFamily="34" charset="0"/>
                <a:cs typeface="Arial" panose="020B0604020202020204" pitchFamily="34" charset="0"/>
              </a:rPr>
              <a:t>z niepełnosprawnością intelektualną</a:t>
            </a:r>
          </a:p>
        </p:txBody>
      </p:sp>
      <p:sp>
        <p:nvSpPr>
          <p:cNvPr id="5" name="Symbol zastępczy zawartości 6">
            <a:extLst>
              <a:ext uri="{FF2B5EF4-FFF2-40B4-BE49-F238E27FC236}">
                <a16:creationId xmlns:a16="http://schemas.microsoft.com/office/drawing/2014/main" id="{3C74CC29-0CD3-2009-53BE-BF8A20CB8D8F}"/>
              </a:ext>
            </a:extLst>
          </p:cNvPr>
          <p:cNvSpPr txBox="1">
            <a:spLocks/>
          </p:cNvSpPr>
          <p:nvPr/>
        </p:nvSpPr>
        <p:spPr>
          <a:xfrm>
            <a:off x="6502399" y="1676206"/>
            <a:ext cx="4876801" cy="4472710"/>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pl-PL" sz="2400" dirty="0">
                <a:latin typeface="+mn-lt"/>
                <a:ea typeface="Calibri" panose="020F0502020204030204" pitchFamily="34" charset="0"/>
                <a:cs typeface="Arial" panose="020B0604020202020204" pitchFamily="34" charset="0"/>
              </a:rPr>
              <a:t>z doświadczaniem kryzysu psychicznego</a:t>
            </a:r>
          </a:p>
          <a:p>
            <a:pPr>
              <a:lnSpc>
                <a:spcPct val="150000"/>
              </a:lnSpc>
            </a:pPr>
            <a:r>
              <a:rPr lang="pl-PL" sz="2400" dirty="0">
                <a:latin typeface="+mn-lt"/>
                <a:ea typeface="Calibri" panose="020F0502020204030204" pitchFamily="34" charset="0"/>
                <a:cs typeface="Arial" panose="020B0604020202020204" pitchFamily="34" charset="0"/>
              </a:rPr>
              <a:t>starsze</a:t>
            </a:r>
          </a:p>
          <a:p>
            <a:pPr>
              <a:lnSpc>
                <a:spcPct val="150000"/>
              </a:lnSpc>
            </a:pPr>
            <a:r>
              <a:rPr lang="pl-PL" sz="2400" dirty="0">
                <a:latin typeface="+mn-lt"/>
                <a:ea typeface="Calibri" panose="020F0502020204030204" pitchFamily="34" charset="0"/>
                <a:cs typeface="Arial" panose="020B0604020202020204" pitchFamily="34" charset="0"/>
              </a:rPr>
              <a:t>osłabione chorobą</a:t>
            </a:r>
          </a:p>
          <a:p>
            <a:pPr>
              <a:lnSpc>
                <a:spcPct val="150000"/>
              </a:lnSpc>
            </a:pPr>
            <a:r>
              <a:rPr lang="pl-PL" sz="2400" dirty="0">
                <a:latin typeface="+mn-lt"/>
                <a:ea typeface="Calibri" panose="020F0502020204030204" pitchFamily="34" charset="0"/>
                <a:cs typeface="Arial" panose="020B0604020202020204" pitchFamily="34" charset="0"/>
              </a:rPr>
              <a:t>bardzo niskie lub bardzo wysokie</a:t>
            </a:r>
          </a:p>
          <a:p>
            <a:endParaRPr lang="pl-PL" sz="2133" dirty="0"/>
          </a:p>
        </p:txBody>
      </p:sp>
    </p:spTree>
    <p:extLst>
      <p:ext uri="{BB962C8B-B14F-4D97-AF65-F5344CB8AC3E}">
        <p14:creationId xmlns:p14="http://schemas.microsoft.com/office/powerpoint/2010/main" val="142037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010D4D-CB28-E446-B8BE-2EC59C1FC52D}"/>
              </a:ext>
            </a:extLst>
          </p:cNvPr>
          <p:cNvSpPr>
            <a:spLocks noGrp="1"/>
          </p:cNvSpPr>
          <p:nvPr>
            <p:ph type="title"/>
          </p:nvPr>
        </p:nvSpPr>
        <p:spPr/>
        <p:txBody>
          <a:bodyPr/>
          <a:lstStyle/>
          <a:p>
            <a:r>
              <a:rPr lang="pl-PL" dirty="0"/>
              <a:t>O czym mówimy, kiedy mówimy o dostępności?</a:t>
            </a:r>
          </a:p>
        </p:txBody>
      </p:sp>
      <p:sp>
        <p:nvSpPr>
          <p:cNvPr id="3" name="Symbol zastępczy zawartości 2">
            <a:extLst>
              <a:ext uri="{FF2B5EF4-FFF2-40B4-BE49-F238E27FC236}">
                <a16:creationId xmlns:a16="http://schemas.microsoft.com/office/drawing/2014/main" id="{049D34A7-9E08-AAE4-71C1-22BCCAC9F78E}"/>
              </a:ext>
            </a:extLst>
          </p:cNvPr>
          <p:cNvSpPr>
            <a:spLocks noGrp="1"/>
          </p:cNvSpPr>
          <p:nvPr>
            <p:ph idx="1"/>
          </p:nvPr>
        </p:nvSpPr>
        <p:spPr/>
        <p:txBody>
          <a:bodyPr/>
          <a:lstStyle/>
          <a:p>
            <a:r>
              <a:rPr lang="pl-PL" dirty="0"/>
              <a:t>Dostępność to </a:t>
            </a:r>
            <a:r>
              <a:rPr lang="pl-PL" b="1" dirty="0"/>
              <a:t>prawo człowieka do równości traktowania</a:t>
            </a:r>
          </a:p>
          <a:p>
            <a:r>
              <a:rPr lang="pl-PL" dirty="0"/>
              <a:t>To zapewnienie każdemu możliwości </a:t>
            </a:r>
            <a:r>
              <a:rPr lang="pl-PL" b="1" dirty="0"/>
              <a:t>pełnego uczestnictwa </a:t>
            </a:r>
            <a:r>
              <a:rPr lang="pl-PL" dirty="0"/>
              <a:t>w życiu społecznym na </a:t>
            </a:r>
            <a:r>
              <a:rPr lang="pl-PL" b="1" dirty="0"/>
              <a:t>zasadzie równości </a:t>
            </a:r>
            <a:r>
              <a:rPr lang="pl-PL" dirty="0"/>
              <a:t>z innymi uczestnikami</a:t>
            </a:r>
          </a:p>
          <a:p>
            <a:r>
              <a:rPr lang="pl-PL" dirty="0"/>
              <a:t>To zapewnienie </a:t>
            </a:r>
            <a:r>
              <a:rPr lang="pl-PL" b="1" dirty="0"/>
              <a:t>niezależności</a:t>
            </a:r>
            <a:r>
              <a:rPr lang="pl-PL" dirty="0"/>
              <a:t> i swobody funkcjonowania w największym możliwym zakresie (dla danej osoby)</a:t>
            </a:r>
          </a:p>
          <a:p>
            <a:r>
              <a:rPr lang="pl-PL" dirty="0"/>
              <a:t>Zapewnienie dostępności to umożliwienie każdemu człowiekowi </a:t>
            </a:r>
            <a:r>
              <a:rPr lang="pl-PL" b="1" dirty="0"/>
              <a:t>decydowania o sobie i swoim życiu</a:t>
            </a:r>
          </a:p>
          <a:p>
            <a:endParaRPr lang="pl-PL" dirty="0"/>
          </a:p>
          <a:p>
            <a:endParaRPr lang="pl-PL" dirty="0"/>
          </a:p>
        </p:txBody>
      </p:sp>
    </p:spTree>
    <p:extLst>
      <p:ext uri="{BB962C8B-B14F-4D97-AF65-F5344CB8AC3E}">
        <p14:creationId xmlns:p14="http://schemas.microsoft.com/office/powerpoint/2010/main" val="1015422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6608C-4102-F834-F49C-07869301959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A91F7E1-77C8-64BA-7441-578CCFF92C93}"/>
              </a:ext>
            </a:extLst>
          </p:cNvPr>
          <p:cNvSpPr>
            <a:spLocks noGrp="1"/>
          </p:cNvSpPr>
          <p:nvPr>
            <p:ph type="title"/>
          </p:nvPr>
        </p:nvSpPr>
        <p:spPr/>
        <p:txBody>
          <a:bodyPr/>
          <a:lstStyle/>
          <a:p>
            <a:r>
              <a:rPr lang="pl-PL" dirty="0"/>
              <a:t>Osoby z różnorodnymi potrzebami (2)</a:t>
            </a:r>
          </a:p>
        </p:txBody>
      </p:sp>
      <p:sp>
        <p:nvSpPr>
          <p:cNvPr id="4" name="Symbol zastępczy zawartości 2">
            <a:extLst>
              <a:ext uri="{FF2B5EF4-FFF2-40B4-BE49-F238E27FC236}">
                <a16:creationId xmlns:a16="http://schemas.microsoft.com/office/drawing/2014/main" id="{D53BCF44-34D2-B122-933A-B500DF3601DD}"/>
              </a:ext>
            </a:extLst>
          </p:cNvPr>
          <p:cNvSpPr txBox="1">
            <a:spLocks/>
          </p:cNvSpPr>
          <p:nvPr/>
        </p:nvSpPr>
        <p:spPr>
          <a:xfrm>
            <a:off x="877455" y="1676206"/>
            <a:ext cx="4964545" cy="4472710"/>
          </a:xfrm>
          <a:prstGeom prst="rect">
            <a:avLst/>
          </a:prstGeom>
          <a:ln>
            <a:noFill/>
          </a:ln>
        </p:spPr>
        <p:txBody>
          <a:bodyPr>
            <a:noAutofit/>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pl-PL" sz="2400" dirty="0">
                <a:latin typeface="+mn-lt"/>
                <a:ea typeface="Calibri" panose="020F0502020204030204" pitchFamily="34" charset="0"/>
                <a:cs typeface="Arial" panose="020B0604020202020204" pitchFamily="34" charset="0"/>
              </a:rPr>
              <a:t>obcojęzyczne</a:t>
            </a:r>
          </a:p>
          <a:p>
            <a:pPr>
              <a:lnSpc>
                <a:spcPct val="150000"/>
              </a:lnSpc>
            </a:pPr>
            <a:r>
              <a:rPr lang="pl-PL" sz="2400" dirty="0">
                <a:latin typeface="+mn-lt"/>
                <a:ea typeface="Calibri" panose="020F0502020204030204" pitchFamily="34" charset="0"/>
                <a:cs typeface="Arial" panose="020B0604020202020204" pitchFamily="34" charset="0"/>
              </a:rPr>
              <a:t>z dzieckiem w wózku</a:t>
            </a:r>
          </a:p>
          <a:p>
            <a:pPr>
              <a:lnSpc>
                <a:spcPct val="150000"/>
              </a:lnSpc>
            </a:pPr>
            <a:r>
              <a:rPr lang="pl-PL" sz="2400" dirty="0">
                <a:latin typeface="+mn-lt"/>
                <a:ea typeface="Calibri" panose="020F0502020204030204" pitchFamily="34" charset="0"/>
                <a:cs typeface="Arial" panose="020B0604020202020204" pitchFamily="34" charset="0"/>
              </a:rPr>
              <a:t>będące w ciąży</a:t>
            </a:r>
          </a:p>
          <a:p>
            <a:pPr>
              <a:lnSpc>
                <a:spcPct val="150000"/>
              </a:lnSpc>
            </a:pPr>
            <a:r>
              <a:rPr lang="pl-PL" sz="2400" dirty="0">
                <a:latin typeface="+mn-lt"/>
                <a:ea typeface="Calibri" panose="020F0502020204030204" pitchFamily="34" charset="0"/>
                <a:cs typeface="Arial" panose="020B0604020202020204" pitchFamily="34" charset="0"/>
              </a:rPr>
              <a:t>z kontuzją (np. złamaną ręką)</a:t>
            </a:r>
          </a:p>
          <a:p>
            <a:pPr>
              <a:lnSpc>
                <a:spcPct val="150000"/>
              </a:lnSpc>
            </a:pPr>
            <a:r>
              <a:rPr lang="pl-PL" sz="2400" dirty="0">
                <a:latin typeface="+mn-lt"/>
                <a:ea typeface="Calibri" panose="020F0502020204030204" pitchFamily="34" charset="0"/>
                <a:cs typeface="Arial" panose="020B0604020202020204" pitchFamily="34" charset="0"/>
              </a:rPr>
              <a:t>z przewlekłymi schorzeniami</a:t>
            </a:r>
          </a:p>
        </p:txBody>
      </p:sp>
      <p:sp>
        <p:nvSpPr>
          <p:cNvPr id="5" name="Symbol zastępczy zawartości 6">
            <a:extLst>
              <a:ext uri="{FF2B5EF4-FFF2-40B4-BE49-F238E27FC236}">
                <a16:creationId xmlns:a16="http://schemas.microsoft.com/office/drawing/2014/main" id="{A51F6893-4CEF-C992-35ED-77F5706AAAF1}"/>
              </a:ext>
            </a:extLst>
          </p:cNvPr>
          <p:cNvSpPr txBox="1">
            <a:spLocks/>
          </p:cNvSpPr>
          <p:nvPr/>
        </p:nvSpPr>
        <p:spPr>
          <a:xfrm>
            <a:off x="6502399" y="1676206"/>
            <a:ext cx="4876801" cy="4472710"/>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pl-PL" sz="2400" dirty="0">
                <a:latin typeface="+mn-lt"/>
                <a:ea typeface="Calibri" panose="020F0502020204030204" pitchFamily="34" charset="0"/>
                <a:cs typeface="Arial" panose="020B0604020202020204" pitchFamily="34" charset="0"/>
              </a:rPr>
              <a:t>w spektrum autyzmu</a:t>
            </a:r>
          </a:p>
          <a:p>
            <a:pPr>
              <a:lnSpc>
                <a:spcPct val="150000"/>
              </a:lnSpc>
            </a:pPr>
            <a:r>
              <a:rPr lang="pl-PL" sz="2400" dirty="0">
                <a:latin typeface="+mn-lt"/>
              </a:rPr>
              <a:t>w silnym / przewlekłym stresie</a:t>
            </a:r>
          </a:p>
          <a:p>
            <a:pPr>
              <a:lnSpc>
                <a:spcPct val="150000"/>
              </a:lnSpc>
            </a:pPr>
            <a:r>
              <a:rPr lang="pl-PL" sz="2400" dirty="0">
                <a:latin typeface="+mn-lt"/>
              </a:rPr>
              <a:t>z ciężkim lub nieporęcznym bagażem</a:t>
            </a:r>
          </a:p>
          <a:p>
            <a:pPr>
              <a:lnSpc>
                <a:spcPct val="150000"/>
              </a:lnSpc>
            </a:pPr>
            <a:r>
              <a:rPr lang="pl-PL" sz="2400" dirty="0">
                <a:latin typeface="+mn-lt"/>
              </a:rPr>
              <a:t> ... (i wiele innych grup)</a:t>
            </a:r>
          </a:p>
          <a:p>
            <a:endParaRPr lang="pl-PL" sz="2133" dirty="0"/>
          </a:p>
        </p:txBody>
      </p:sp>
      <p:sp>
        <p:nvSpPr>
          <p:cNvPr id="3" name="pole tekstowe 2">
            <a:extLst>
              <a:ext uri="{FF2B5EF4-FFF2-40B4-BE49-F238E27FC236}">
                <a16:creationId xmlns:a16="http://schemas.microsoft.com/office/drawing/2014/main" id="{C4F2D2FF-6BCB-C0BE-A348-08BEAC805E90}"/>
              </a:ext>
            </a:extLst>
          </p:cNvPr>
          <p:cNvSpPr txBox="1"/>
          <p:nvPr/>
        </p:nvSpPr>
        <p:spPr>
          <a:xfrm>
            <a:off x="3657600" y="5465866"/>
            <a:ext cx="5588000" cy="683007"/>
          </a:xfrm>
          <a:prstGeom prst="rect">
            <a:avLst/>
          </a:prstGeom>
        </p:spPr>
        <p:txBody>
          <a:bodyPr wrap="square" lIns="0" tIns="0" rIns="0" bIns="0" rtlCol="0" anchor="t">
            <a:spAutoFit/>
          </a:bodyPr>
          <a:lstStyle/>
          <a:p>
            <a:pPr>
              <a:lnSpc>
                <a:spcPts val="5973"/>
              </a:lnSpc>
              <a:spcBef>
                <a:spcPct val="0"/>
              </a:spcBef>
            </a:pPr>
            <a:r>
              <a:rPr lang="pl-PL" sz="3200" b="1" dirty="0">
                <a:solidFill>
                  <a:srgbClr val="000000"/>
                </a:solidFill>
                <a:latin typeface="Open Sans Bold"/>
                <a:ea typeface="Open Sans Bold"/>
                <a:cs typeface="Open Sans Bold"/>
                <a:sym typeface="Open Sans Bold"/>
              </a:rPr>
              <a:t>Osoby z różnorodnościami</a:t>
            </a:r>
          </a:p>
        </p:txBody>
      </p:sp>
    </p:spTree>
    <p:extLst>
      <p:ext uri="{BB962C8B-B14F-4D97-AF65-F5344CB8AC3E}">
        <p14:creationId xmlns:p14="http://schemas.microsoft.com/office/powerpoint/2010/main" val="21215305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3D0532-527A-B5EE-9FDE-30512B1EFB2A}"/>
              </a:ext>
            </a:extLst>
          </p:cNvPr>
          <p:cNvSpPr>
            <a:spLocks noGrp="1"/>
          </p:cNvSpPr>
          <p:nvPr>
            <p:ph type="title"/>
          </p:nvPr>
        </p:nvSpPr>
        <p:spPr/>
        <p:txBody>
          <a:bodyPr/>
          <a:lstStyle/>
          <a:p>
            <a:r>
              <a:rPr lang="pl-PL" dirty="0"/>
              <a:t>Kogo wspiera uczelnia?</a:t>
            </a:r>
          </a:p>
        </p:txBody>
      </p:sp>
      <p:sp>
        <p:nvSpPr>
          <p:cNvPr id="3" name="Symbol zastępczy zawartości 2">
            <a:extLst>
              <a:ext uri="{FF2B5EF4-FFF2-40B4-BE49-F238E27FC236}">
                <a16:creationId xmlns:a16="http://schemas.microsoft.com/office/drawing/2014/main" id="{4519F07B-4594-E71A-F754-C934BB6EDF81}"/>
              </a:ext>
            </a:extLst>
          </p:cNvPr>
          <p:cNvSpPr>
            <a:spLocks noGrp="1"/>
          </p:cNvSpPr>
          <p:nvPr>
            <p:ph idx="1"/>
          </p:nvPr>
        </p:nvSpPr>
        <p:spPr/>
        <p:txBody>
          <a:bodyPr/>
          <a:lstStyle/>
          <a:p>
            <a:r>
              <a:rPr lang="pl-PL" dirty="0"/>
              <a:t>Uczelnia powinna wspierać nie tylko osoby z niepełnosprawnościami, ale także </a:t>
            </a:r>
            <a:r>
              <a:rPr lang="pl-PL" b="1" dirty="0"/>
              <a:t>osoby ze szczególnymi potrzebami </a:t>
            </a:r>
            <a:r>
              <a:rPr lang="pl-PL" dirty="0"/>
              <a:t>(bez względu na posiadanie orzeczenia czy diagnozy)</a:t>
            </a:r>
            <a:endParaRPr lang="pl-PL" b="1" dirty="0"/>
          </a:p>
          <a:p>
            <a:pPr lvl="1"/>
            <a:r>
              <a:rPr lang="pl-PL" dirty="0"/>
              <a:t>w procesie rekrutacji</a:t>
            </a:r>
          </a:p>
          <a:p>
            <a:pPr lvl="1"/>
            <a:r>
              <a:rPr lang="pl-PL" dirty="0"/>
              <a:t>w kształceniu</a:t>
            </a:r>
          </a:p>
          <a:p>
            <a:pPr lvl="1"/>
            <a:r>
              <a:rPr lang="pl-PL" dirty="0"/>
              <a:t>w prowadzeniu działalności naukowej</a:t>
            </a:r>
          </a:p>
          <a:p>
            <a:endParaRPr lang="pl-PL" dirty="0"/>
          </a:p>
        </p:txBody>
      </p:sp>
    </p:spTree>
    <p:extLst>
      <p:ext uri="{BB962C8B-B14F-4D97-AF65-F5344CB8AC3E}">
        <p14:creationId xmlns:p14="http://schemas.microsoft.com/office/powerpoint/2010/main" val="31329523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1212DD2-5C04-491F-BDED-660022F3F813}"/>
              </a:ext>
            </a:extLst>
          </p:cNvPr>
          <p:cNvSpPr>
            <a:spLocks noGrp="1"/>
          </p:cNvSpPr>
          <p:nvPr>
            <p:ph type="title"/>
          </p:nvPr>
        </p:nvSpPr>
        <p:spPr/>
        <p:txBody>
          <a:bodyPr/>
          <a:lstStyle/>
          <a:p>
            <a:r>
              <a:rPr lang="pl-PL" dirty="0"/>
              <a:t>7 zasad wsparcia edukacyjnego (1)</a:t>
            </a:r>
          </a:p>
        </p:txBody>
      </p:sp>
      <p:sp>
        <p:nvSpPr>
          <p:cNvPr id="5" name="Symbol zastępczy zawartości 4">
            <a:extLst>
              <a:ext uri="{FF2B5EF4-FFF2-40B4-BE49-F238E27FC236}">
                <a16:creationId xmlns:a16="http://schemas.microsoft.com/office/drawing/2014/main" id="{6BE862C0-835A-4F37-808C-88B45C2D0533}"/>
              </a:ext>
            </a:extLst>
          </p:cNvPr>
          <p:cNvSpPr>
            <a:spLocks noGrp="1"/>
          </p:cNvSpPr>
          <p:nvPr>
            <p:ph idx="1"/>
          </p:nvPr>
        </p:nvSpPr>
        <p:spPr/>
        <p:txBody>
          <a:bodyPr>
            <a:normAutofit/>
          </a:bodyPr>
          <a:lstStyle/>
          <a:p>
            <a:pPr marL="342900" indent="-342900">
              <a:lnSpc>
                <a:spcPct val="120000"/>
              </a:lnSpc>
              <a:spcBef>
                <a:spcPts val="600"/>
              </a:spcBef>
              <a:buFont typeface="+mj-lt"/>
              <a:buAutoNum type="arabicPeriod"/>
            </a:pPr>
            <a:r>
              <a:rPr lang="pl-PL" i="0" u="none" strike="noStrike" baseline="0" dirty="0"/>
              <a:t>Indywidualizacja</a:t>
            </a:r>
            <a:endParaRPr lang="pl-PL" dirty="0"/>
          </a:p>
          <a:p>
            <a:pPr marL="342900" indent="-342900">
              <a:lnSpc>
                <a:spcPct val="120000"/>
              </a:lnSpc>
              <a:spcBef>
                <a:spcPts val="600"/>
              </a:spcBef>
              <a:buFont typeface="+mj-lt"/>
              <a:buAutoNum type="arabicPeriod"/>
            </a:pPr>
            <a:r>
              <a:rPr lang="pl-PL" i="0" u="none" strike="noStrike" baseline="0" dirty="0"/>
              <a:t>Podmiotowość</a:t>
            </a:r>
          </a:p>
          <a:p>
            <a:pPr marL="342900" indent="-342900">
              <a:lnSpc>
                <a:spcPct val="120000"/>
              </a:lnSpc>
              <a:spcBef>
                <a:spcPts val="600"/>
              </a:spcBef>
              <a:buFont typeface="+mj-lt"/>
              <a:buAutoNum type="arabicPeriod"/>
            </a:pPr>
            <a:r>
              <a:rPr lang="pl-PL" dirty="0"/>
              <a:t>Rozwijanie potencjału osoby z niepełnosprawnością</a:t>
            </a:r>
          </a:p>
          <a:p>
            <a:pPr marL="342900" indent="-342900">
              <a:buFont typeface="+mj-lt"/>
              <a:buAutoNum type="arabicPeriod"/>
            </a:pPr>
            <a:r>
              <a:rPr lang="pl-PL" dirty="0"/>
              <a:t>Racjonalność dostosowania</a:t>
            </a:r>
          </a:p>
          <a:p>
            <a:pPr marL="342900" indent="-342900">
              <a:buFont typeface="+mj-lt"/>
              <a:buAutoNum type="arabicPeriod"/>
            </a:pPr>
            <a:r>
              <a:rPr lang="pl-PL" dirty="0"/>
              <a:t>Utrzymanie standardu akademickiego</a:t>
            </a:r>
          </a:p>
          <a:p>
            <a:pPr marL="342900" indent="-342900">
              <a:buFont typeface="+mj-lt"/>
              <a:buAutoNum type="arabicPeriod"/>
            </a:pPr>
            <a:r>
              <a:rPr lang="pl-PL" dirty="0"/>
              <a:t>Adaptacje najbliższe standardowemu przebiegowi zajęć</a:t>
            </a:r>
          </a:p>
          <a:p>
            <a:pPr marL="342900" indent="-342900">
              <a:buFont typeface="+mj-lt"/>
              <a:buAutoNum type="arabicPeriod"/>
            </a:pPr>
            <a:r>
              <a:rPr lang="pl-PL" dirty="0"/>
              <a:t>Równe prawa i obowiązki</a:t>
            </a:r>
            <a:endParaRPr lang="pl-PL" i="0" u="none" strike="noStrike" baseline="0" dirty="0"/>
          </a:p>
        </p:txBody>
      </p:sp>
    </p:spTree>
    <p:extLst>
      <p:ext uri="{BB962C8B-B14F-4D97-AF65-F5344CB8AC3E}">
        <p14:creationId xmlns:p14="http://schemas.microsoft.com/office/powerpoint/2010/main" val="3709354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185D3-D07E-80B5-6820-E33F5259A491}"/>
            </a:ext>
          </a:extLst>
        </p:cNvPr>
        <p:cNvGrpSpPr/>
        <p:nvPr/>
      </p:nvGrpSpPr>
      <p:grpSpPr>
        <a:xfrm>
          <a:off x="0" y="0"/>
          <a:ext cx="0" cy="0"/>
          <a:chOff x="0" y="0"/>
          <a:chExt cx="0" cy="0"/>
        </a:xfrm>
      </p:grpSpPr>
      <p:sp>
        <p:nvSpPr>
          <p:cNvPr id="4" name="Tytuł 3">
            <a:extLst>
              <a:ext uri="{FF2B5EF4-FFF2-40B4-BE49-F238E27FC236}">
                <a16:creationId xmlns:a16="http://schemas.microsoft.com/office/drawing/2014/main" id="{B2FE01D1-D48E-9B5F-F61D-C998A82D035B}"/>
              </a:ext>
            </a:extLst>
          </p:cNvPr>
          <p:cNvSpPr>
            <a:spLocks noGrp="1"/>
          </p:cNvSpPr>
          <p:nvPr>
            <p:ph type="title"/>
          </p:nvPr>
        </p:nvSpPr>
        <p:spPr/>
        <p:txBody>
          <a:bodyPr/>
          <a:lstStyle/>
          <a:p>
            <a:r>
              <a:rPr lang="pl-PL" dirty="0"/>
              <a:t>7 zasad wsparcia edukacyjnego (2)</a:t>
            </a:r>
          </a:p>
        </p:txBody>
      </p:sp>
      <p:sp>
        <p:nvSpPr>
          <p:cNvPr id="5" name="Symbol zastępczy zawartości 4">
            <a:extLst>
              <a:ext uri="{FF2B5EF4-FFF2-40B4-BE49-F238E27FC236}">
                <a16:creationId xmlns:a16="http://schemas.microsoft.com/office/drawing/2014/main" id="{BCCF04AD-581D-552A-61CF-8D68D3C0ACC8}"/>
              </a:ext>
            </a:extLst>
          </p:cNvPr>
          <p:cNvSpPr>
            <a:spLocks noGrp="1"/>
          </p:cNvSpPr>
          <p:nvPr>
            <p:ph idx="1"/>
          </p:nvPr>
        </p:nvSpPr>
        <p:spPr/>
        <p:txBody>
          <a:bodyPr>
            <a:normAutofit/>
          </a:bodyPr>
          <a:lstStyle/>
          <a:p>
            <a:pPr marL="342900" indent="-342900">
              <a:lnSpc>
                <a:spcPct val="120000"/>
              </a:lnSpc>
              <a:spcBef>
                <a:spcPts val="600"/>
              </a:spcBef>
              <a:buFont typeface="+mj-lt"/>
              <a:buAutoNum type="arabicPeriod"/>
            </a:pPr>
            <a:r>
              <a:rPr lang="pl-PL" b="1" i="0" u="none" strike="noStrike" baseline="0" dirty="0"/>
              <a:t>Indywidualizacja: </a:t>
            </a:r>
            <a:r>
              <a:rPr lang="pl-PL" b="0" i="0" u="none" strike="noStrike" baseline="0" dirty="0"/>
              <a:t>adaptacje procesu studiowania osoby z niepełnosprawnością zawsze przygotowywane są w odpowiedzi na jej indywidualne potrzeby edukacyjne wynikające ze specyfiki stanu zdrowia w danym momencie oraz specyfiki danego kursu, w tym warunków, w</a:t>
            </a:r>
            <a:r>
              <a:rPr lang="pl-PL" dirty="0"/>
              <a:t> </a:t>
            </a:r>
            <a:r>
              <a:rPr lang="pl-PL" b="0" i="0" u="none" strike="noStrike" baseline="0" dirty="0"/>
              <a:t>jakich się on odbywa. </a:t>
            </a:r>
          </a:p>
          <a:p>
            <a:pPr marL="342900" indent="-342900">
              <a:lnSpc>
                <a:spcPct val="120000"/>
              </a:lnSpc>
              <a:spcBef>
                <a:spcPts val="600"/>
              </a:spcBef>
              <a:buFont typeface="+mj-lt"/>
              <a:buAutoNum type="arabicPeriod"/>
            </a:pPr>
            <a:r>
              <a:rPr lang="pl-PL" b="1" i="0" u="none" strike="noStrike" baseline="0" dirty="0"/>
              <a:t>Podmiotowość</a:t>
            </a:r>
            <a:r>
              <a:rPr lang="pl-PL" b="0" i="0" u="none" strike="noStrike" baseline="0" dirty="0"/>
              <a:t>, czyli uwzględnianie autonomii osoby z niepełnosprawnością i jej prawa do decydowania o sobie. </a:t>
            </a:r>
          </a:p>
        </p:txBody>
      </p:sp>
    </p:spTree>
    <p:extLst>
      <p:ext uri="{BB962C8B-B14F-4D97-AF65-F5344CB8AC3E}">
        <p14:creationId xmlns:p14="http://schemas.microsoft.com/office/powerpoint/2010/main" val="32963206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5EE26-6E8C-7A33-B0EF-7559BDCA79CF}"/>
            </a:ext>
          </a:extLst>
        </p:cNvPr>
        <p:cNvGrpSpPr/>
        <p:nvPr/>
      </p:nvGrpSpPr>
      <p:grpSpPr>
        <a:xfrm>
          <a:off x="0" y="0"/>
          <a:ext cx="0" cy="0"/>
          <a:chOff x="0" y="0"/>
          <a:chExt cx="0" cy="0"/>
        </a:xfrm>
      </p:grpSpPr>
      <p:sp>
        <p:nvSpPr>
          <p:cNvPr id="4" name="Tytuł 3">
            <a:extLst>
              <a:ext uri="{FF2B5EF4-FFF2-40B4-BE49-F238E27FC236}">
                <a16:creationId xmlns:a16="http://schemas.microsoft.com/office/drawing/2014/main" id="{554AD2B5-A3A2-B91F-00B7-226E59E57215}"/>
              </a:ext>
            </a:extLst>
          </p:cNvPr>
          <p:cNvSpPr>
            <a:spLocks noGrp="1"/>
          </p:cNvSpPr>
          <p:nvPr>
            <p:ph type="title"/>
          </p:nvPr>
        </p:nvSpPr>
        <p:spPr/>
        <p:txBody>
          <a:bodyPr/>
          <a:lstStyle/>
          <a:p>
            <a:r>
              <a:rPr lang="pl-PL" dirty="0"/>
              <a:t>7 zasad wsparcia edukacyjnego (3)</a:t>
            </a:r>
          </a:p>
        </p:txBody>
      </p:sp>
      <p:sp>
        <p:nvSpPr>
          <p:cNvPr id="5" name="Symbol zastępczy zawartości 4">
            <a:extLst>
              <a:ext uri="{FF2B5EF4-FFF2-40B4-BE49-F238E27FC236}">
                <a16:creationId xmlns:a16="http://schemas.microsoft.com/office/drawing/2014/main" id="{3FE53335-7930-7FAF-F769-97FD3DD24996}"/>
              </a:ext>
            </a:extLst>
          </p:cNvPr>
          <p:cNvSpPr>
            <a:spLocks noGrp="1"/>
          </p:cNvSpPr>
          <p:nvPr>
            <p:ph idx="1"/>
          </p:nvPr>
        </p:nvSpPr>
        <p:spPr/>
        <p:txBody>
          <a:bodyPr>
            <a:normAutofit/>
          </a:bodyPr>
          <a:lstStyle/>
          <a:p>
            <a:pPr marL="0" indent="0">
              <a:lnSpc>
                <a:spcPct val="120000"/>
              </a:lnSpc>
              <a:spcBef>
                <a:spcPts val="600"/>
              </a:spcBef>
              <a:buNone/>
            </a:pPr>
            <a:r>
              <a:rPr lang="pl-PL" b="1" i="0" u="none" strike="noStrike" baseline="0" dirty="0"/>
              <a:t>3. Rozwijanie potencjału osoby z niepełnosprawnością </a:t>
            </a:r>
            <a:r>
              <a:rPr lang="pl-PL" b="0" i="0" u="none" strike="noStrike" baseline="0" dirty="0"/>
              <a:t>w związku ze studiowanym przez nią kierunkiem studiów. </a:t>
            </a:r>
          </a:p>
          <a:p>
            <a:pPr marL="0" indent="0">
              <a:lnSpc>
                <a:spcPct val="120000"/>
              </a:lnSpc>
              <a:spcBef>
                <a:spcPts val="600"/>
              </a:spcBef>
              <a:buNone/>
            </a:pPr>
            <a:r>
              <a:rPr lang="pl-PL" b="0" i="0" u="none" strike="noStrike" baseline="0" dirty="0"/>
              <a:t>Oznacza ono dobór takich adaptacji, które pozwalałyby studentowi/ studentce (lub doktorantowi/ </a:t>
            </a:r>
            <a:r>
              <a:rPr lang="pl-PL" b="0" i="0" u="none" strike="noStrike" baseline="0" dirty="0" err="1"/>
              <a:t>tce</a:t>
            </a:r>
            <a:r>
              <a:rPr lang="pl-PL" b="0" i="0" u="none" strike="noStrike" baseline="0" dirty="0"/>
              <a:t>) nabywać wiedzę i rozwijać praktyczne umiejętności. </a:t>
            </a:r>
          </a:p>
        </p:txBody>
      </p:sp>
    </p:spTree>
    <p:extLst>
      <p:ext uri="{BB962C8B-B14F-4D97-AF65-F5344CB8AC3E}">
        <p14:creationId xmlns:p14="http://schemas.microsoft.com/office/powerpoint/2010/main" val="39675828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1212DD2-5C04-491F-BDED-660022F3F813}"/>
              </a:ext>
            </a:extLst>
          </p:cNvPr>
          <p:cNvSpPr>
            <a:spLocks noGrp="1"/>
          </p:cNvSpPr>
          <p:nvPr>
            <p:ph type="title"/>
          </p:nvPr>
        </p:nvSpPr>
        <p:spPr/>
        <p:txBody>
          <a:bodyPr/>
          <a:lstStyle/>
          <a:p>
            <a:r>
              <a:rPr lang="pl-PL" dirty="0"/>
              <a:t>7 zasad wsparcia edukacyjnego (4)</a:t>
            </a:r>
          </a:p>
        </p:txBody>
      </p:sp>
      <p:sp>
        <p:nvSpPr>
          <p:cNvPr id="5" name="Symbol zastępczy zawartości 4">
            <a:extLst>
              <a:ext uri="{FF2B5EF4-FFF2-40B4-BE49-F238E27FC236}">
                <a16:creationId xmlns:a16="http://schemas.microsoft.com/office/drawing/2014/main" id="{6BE862C0-835A-4F37-808C-88B45C2D0533}"/>
              </a:ext>
            </a:extLst>
          </p:cNvPr>
          <p:cNvSpPr>
            <a:spLocks noGrp="1"/>
          </p:cNvSpPr>
          <p:nvPr>
            <p:ph idx="1"/>
          </p:nvPr>
        </p:nvSpPr>
        <p:spPr/>
        <p:txBody>
          <a:bodyPr>
            <a:normAutofit/>
          </a:bodyPr>
          <a:lstStyle/>
          <a:p>
            <a:pPr marL="342900" indent="-342900">
              <a:lnSpc>
                <a:spcPct val="120000"/>
              </a:lnSpc>
              <a:spcBef>
                <a:spcPts val="600"/>
              </a:spcBef>
              <a:spcAft>
                <a:spcPts val="600"/>
              </a:spcAft>
              <a:buFont typeface="+mj-lt"/>
              <a:buAutoNum type="arabicPeriod" startAt="4"/>
            </a:pPr>
            <a:r>
              <a:rPr lang="pl-PL" b="1" i="0" u="none" strike="noStrike" baseline="0" dirty="0"/>
              <a:t>Racjonalność dostosowania </a:t>
            </a:r>
            <a:r>
              <a:rPr lang="pl-PL" b="0" i="0" u="none" strike="noStrike" baseline="0" dirty="0"/>
              <a:t>to znaczy proponowania adaptacji racjonalnych ekonomicznie, skutecznie wyrównujących szanse osoby z niepełnosprawnością oraz gwarantujących zachowanie standardu akademickiego. </a:t>
            </a:r>
            <a:endParaRPr lang="pl-PL" b="1" i="0" u="none" strike="noStrike" baseline="0" dirty="0"/>
          </a:p>
          <a:p>
            <a:pPr marL="342900" indent="-342900">
              <a:lnSpc>
                <a:spcPct val="120000"/>
              </a:lnSpc>
              <a:spcBef>
                <a:spcPts val="600"/>
              </a:spcBef>
              <a:spcAft>
                <a:spcPts val="600"/>
              </a:spcAft>
              <a:buFont typeface="+mj-lt"/>
              <a:buAutoNum type="arabicPeriod" startAt="4"/>
            </a:pPr>
            <a:r>
              <a:rPr lang="pl-PL" b="1" i="0" u="none" strike="noStrike" baseline="0" dirty="0"/>
              <a:t>Utrzymanie standardu akademickiego</a:t>
            </a:r>
            <a:r>
              <a:rPr lang="pl-PL" b="0" i="0" u="none" strike="noStrike" baseline="0" dirty="0"/>
              <a:t>, czyli przygotowanie adaptacji studiów przy jednoczesnym utrzymaniu kryteriów merytorycznych obowiązujących wszystkie osoby studiujące na danym kierunku czy specjalności. </a:t>
            </a:r>
            <a:endParaRPr lang="pl-PL" dirty="0"/>
          </a:p>
        </p:txBody>
      </p:sp>
    </p:spTree>
    <p:extLst>
      <p:ext uri="{BB962C8B-B14F-4D97-AF65-F5344CB8AC3E}">
        <p14:creationId xmlns:p14="http://schemas.microsoft.com/office/powerpoint/2010/main" val="27266633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1212DD2-5C04-491F-BDED-660022F3F813}"/>
              </a:ext>
            </a:extLst>
          </p:cNvPr>
          <p:cNvSpPr>
            <a:spLocks noGrp="1"/>
          </p:cNvSpPr>
          <p:nvPr>
            <p:ph type="title"/>
          </p:nvPr>
        </p:nvSpPr>
        <p:spPr/>
        <p:txBody>
          <a:bodyPr/>
          <a:lstStyle/>
          <a:p>
            <a:r>
              <a:rPr lang="pl-PL" dirty="0"/>
              <a:t>7 zasad wsparcia edukacyjnego (5)</a:t>
            </a:r>
          </a:p>
        </p:txBody>
      </p:sp>
      <p:sp>
        <p:nvSpPr>
          <p:cNvPr id="5" name="Symbol zastępczy zawartości 4">
            <a:extLst>
              <a:ext uri="{FF2B5EF4-FFF2-40B4-BE49-F238E27FC236}">
                <a16:creationId xmlns:a16="http://schemas.microsoft.com/office/drawing/2014/main" id="{6BE862C0-835A-4F37-808C-88B45C2D0533}"/>
              </a:ext>
            </a:extLst>
          </p:cNvPr>
          <p:cNvSpPr>
            <a:spLocks noGrp="1"/>
          </p:cNvSpPr>
          <p:nvPr>
            <p:ph idx="1"/>
          </p:nvPr>
        </p:nvSpPr>
        <p:spPr>
          <a:xfrm>
            <a:off x="838200" y="1825624"/>
            <a:ext cx="10515600" cy="4448175"/>
          </a:xfrm>
        </p:spPr>
        <p:txBody>
          <a:bodyPr>
            <a:normAutofit/>
          </a:bodyPr>
          <a:lstStyle/>
          <a:p>
            <a:pPr marL="342900" indent="-342900">
              <a:lnSpc>
                <a:spcPct val="130000"/>
              </a:lnSpc>
              <a:spcBef>
                <a:spcPts val="600"/>
              </a:spcBef>
              <a:spcAft>
                <a:spcPts val="600"/>
              </a:spcAft>
              <a:buFont typeface="+mj-lt"/>
              <a:buAutoNum type="arabicPeriod" startAt="6"/>
            </a:pPr>
            <a:r>
              <a:rPr lang="pl-PL" b="1" i="0" u="none" strike="noStrike" baseline="0" dirty="0"/>
              <a:t>Adaptacje najbliższe standardowemu przebiegowi zajęć</a:t>
            </a:r>
            <a:r>
              <a:rPr lang="pl-PL" b="0" i="0" u="none" strike="noStrike" baseline="0" dirty="0"/>
              <a:t>, to znaczy takie, które nie mają charakteru przywilejów dla osoby z niepełnosprawnością, ale w sposób racjonalny wyrównują jej szanse w dostępie do oferty kształcenia uznanej za optymalną na danym kierunku. </a:t>
            </a:r>
          </a:p>
        </p:txBody>
      </p:sp>
    </p:spTree>
    <p:extLst>
      <p:ext uri="{BB962C8B-B14F-4D97-AF65-F5344CB8AC3E}">
        <p14:creationId xmlns:p14="http://schemas.microsoft.com/office/powerpoint/2010/main" val="3285652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B35A5-9A65-F078-284B-D100AD76819E}"/>
            </a:ext>
          </a:extLst>
        </p:cNvPr>
        <p:cNvGrpSpPr/>
        <p:nvPr/>
      </p:nvGrpSpPr>
      <p:grpSpPr>
        <a:xfrm>
          <a:off x="0" y="0"/>
          <a:ext cx="0" cy="0"/>
          <a:chOff x="0" y="0"/>
          <a:chExt cx="0" cy="0"/>
        </a:xfrm>
      </p:grpSpPr>
      <p:sp>
        <p:nvSpPr>
          <p:cNvPr id="4" name="Tytuł 3">
            <a:extLst>
              <a:ext uri="{FF2B5EF4-FFF2-40B4-BE49-F238E27FC236}">
                <a16:creationId xmlns:a16="http://schemas.microsoft.com/office/drawing/2014/main" id="{592ED7F4-DFAF-94C8-3503-0AD6D9D3CCB8}"/>
              </a:ext>
            </a:extLst>
          </p:cNvPr>
          <p:cNvSpPr>
            <a:spLocks noGrp="1"/>
          </p:cNvSpPr>
          <p:nvPr>
            <p:ph type="title"/>
          </p:nvPr>
        </p:nvSpPr>
        <p:spPr/>
        <p:txBody>
          <a:bodyPr/>
          <a:lstStyle/>
          <a:p>
            <a:r>
              <a:rPr lang="pl-PL" dirty="0"/>
              <a:t>7 zasad wsparcia edukacyjnego (6)</a:t>
            </a:r>
          </a:p>
        </p:txBody>
      </p:sp>
      <p:sp>
        <p:nvSpPr>
          <p:cNvPr id="5" name="Symbol zastępczy zawartości 4">
            <a:extLst>
              <a:ext uri="{FF2B5EF4-FFF2-40B4-BE49-F238E27FC236}">
                <a16:creationId xmlns:a16="http://schemas.microsoft.com/office/drawing/2014/main" id="{0BD4B76A-A0D9-E513-15FD-55863EBE6B46}"/>
              </a:ext>
            </a:extLst>
          </p:cNvPr>
          <p:cNvSpPr>
            <a:spLocks noGrp="1"/>
          </p:cNvSpPr>
          <p:nvPr>
            <p:ph idx="1"/>
          </p:nvPr>
        </p:nvSpPr>
        <p:spPr>
          <a:xfrm>
            <a:off x="838200" y="1825624"/>
            <a:ext cx="10515600" cy="4448175"/>
          </a:xfrm>
        </p:spPr>
        <p:txBody>
          <a:bodyPr>
            <a:normAutofit/>
          </a:bodyPr>
          <a:lstStyle/>
          <a:p>
            <a:pPr marL="457200" indent="-457200">
              <a:lnSpc>
                <a:spcPct val="130000"/>
              </a:lnSpc>
              <a:spcBef>
                <a:spcPts val="600"/>
              </a:spcBef>
              <a:buFont typeface="+mj-lt"/>
              <a:buAutoNum type="arabicPeriod" startAt="7"/>
            </a:pPr>
            <a:r>
              <a:rPr lang="pl-PL" b="1" i="0" u="none" strike="noStrike" baseline="0" dirty="0"/>
              <a:t>Równe prawa i obowiązki</a:t>
            </a:r>
            <a:r>
              <a:rPr lang="pl-PL" b="0" i="0" u="none" strike="noStrike" baseline="0" dirty="0"/>
              <a:t>, czyli dbałość nie tylko o realizowanie równych praw dla osób z niepełnosprawnościami, ale również (dzięki zapewnieniu tych praw) egzekwowanie wypełniania obowiązków studenckich na takim samym poziomie jak w przypadku studentów bez niepełnosprawności. </a:t>
            </a:r>
            <a:endParaRPr lang="pl-PL" b="0" i="0" u="none" strike="noStrike" baseline="0" dirty="0">
              <a:solidFill>
                <a:srgbClr val="000000"/>
              </a:solidFill>
            </a:endParaRPr>
          </a:p>
        </p:txBody>
      </p:sp>
    </p:spTree>
    <p:extLst>
      <p:ext uri="{BB962C8B-B14F-4D97-AF65-F5344CB8AC3E}">
        <p14:creationId xmlns:p14="http://schemas.microsoft.com/office/powerpoint/2010/main" val="32634801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A00BA6-7A67-41C5-898E-C0D56B14B6B7}"/>
              </a:ext>
            </a:extLst>
          </p:cNvPr>
          <p:cNvSpPr>
            <a:spLocks noGrp="1"/>
          </p:cNvSpPr>
          <p:nvPr>
            <p:ph type="title"/>
          </p:nvPr>
        </p:nvSpPr>
        <p:spPr/>
        <p:txBody>
          <a:bodyPr>
            <a:normAutofit/>
          </a:bodyPr>
          <a:lstStyle/>
          <a:p>
            <a:r>
              <a:rPr lang="pl-PL" dirty="0"/>
              <a:t>Przykładowe formy wsparcia na uczelni (1)</a:t>
            </a:r>
          </a:p>
        </p:txBody>
      </p:sp>
      <p:sp>
        <p:nvSpPr>
          <p:cNvPr id="3" name="Symbol zastępczy zawartości 2">
            <a:extLst>
              <a:ext uri="{FF2B5EF4-FFF2-40B4-BE49-F238E27FC236}">
                <a16:creationId xmlns:a16="http://schemas.microsoft.com/office/drawing/2014/main" id="{68051F82-6A31-4DEB-8470-B8EC33CA9745}"/>
              </a:ext>
            </a:extLst>
          </p:cNvPr>
          <p:cNvSpPr>
            <a:spLocks noGrp="1"/>
          </p:cNvSpPr>
          <p:nvPr>
            <p:ph idx="1"/>
          </p:nvPr>
        </p:nvSpPr>
        <p:spPr/>
        <p:txBody>
          <a:bodyPr>
            <a:normAutofit/>
          </a:bodyPr>
          <a:lstStyle/>
          <a:p>
            <a:pPr>
              <a:lnSpc>
                <a:spcPct val="120000"/>
              </a:lnSpc>
              <a:spcBef>
                <a:spcPts val="600"/>
              </a:spcBef>
              <a:spcAft>
                <a:spcPts val="600"/>
              </a:spcAft>
            </a:pPr>
            <a:r>
              <a:rPr lang="pl-PL" dirty="0"/>
              <a:t>Zapewnienie dostępności materiałów dydaktycznych</a:t>
            </a:r>
          </a:p>
          <a:p>
            <a:pPr>
              <a:lnSpc>
                <a:spcPct val="120000"/>
              </a:lnSpc>
              <a:spcBef>
                <a:spcPts val="600"/>
              </a:spcBef>
              <a:spcAft>
                <a:spcPts val="600"/>
              </a:spcAft>
            </a:pPr>
            <a:r>
              <a:rPr lang="pl-PL" dirty="0"/>
              <a:t>Zapewnienie dostępnej formy i zasady weryfikacji wiedzy (wydłużony czas, egzamin ustny / pisemny, forma materiałów, odpowiednie warunki)</a:t>
            </a:r>
          </a:p>
          <a:p>
            <a:pPr>
              <a:lnSpc>
                <a:spcPct val="120000"/>
              </a:lnSpc>
              <a:spcBef>
                <a:spcPts val="600"/>
              </a:spcBef>
              <a:spcAft>
                <a:spcPts val="600"/>
              </a:spcAft>
            </a:pPr>
            <a:r>
              <a:rPr lang="pl-PL" dirty="0"/>
              <a:t>Zapewnienie dostosowanego stanowiska (nauki, pracy)</a:t>
            </a:r>
          </a:p>
          <a:p>
            <a:pPr>
              <a:lnSpc>
                <a:spcPct val="120000"/>
              </a:lnSpc>
              <a:spcBef>
                <a:spcPts val="600"/>
              </a:spcBef>
              <a:spcAft>
                <a:spcPts val="600"/>
              </a:spcAft>
            </a:pPr>
            <a:endParaRPr lang="pl-PL" sz="2000" dirty="0"/>
          </a:p>
        </p:txBody>
      </p:sp>
    </p:spTree>
    <p:extLst>
      <p:ext uri="{BB962C8B-B14F-4D97-AF65-F5344CB8AC3E}">
        <p14:creationId xmlns:p14="http://schemas.microsoft.com/office/powerpoint/2010/main" val="256670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99F6A-7D8A-4719-8F4F-DDC82613548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26AD0D5-8FA0-CDE1-0315-3F3089EC5B2D}"/>
              </a:ext>
            </a:extLst>
          </p:cNvPr>
          <p:cNvSpPr>
            <a:spLocks noGrp="1"/>
          </p:cNvSpPr>
          <p:nvPr>
            <p:ph type="title"/>
          </p:nvPr>
        </p:nvSpPr>
        <p:spPr/>
        <p:txBody>
          <a:bodyPr>
            <a:normAutofit/>
          </a:bodyPr>
          <a:lstStyle/>
          <a:p>
            <a:r>
              <a:rPr lang="pl-PL" dirty="0"/>
              <a:t>Przykładowe formy wsparcia na uczelni (2)</a:t>
            </a:r>
          </a:p>
        </p:txBody>
      </p:sp>
      <p:sp>
        <p:nvSpPr>
          <p:cNvPr id="3" name="Symbol zastępczy zawartości 2">
            <a:extLst>
              <a:ext uri="{FF2B5EF4-FFF2-40B4-BE49-F238E27FC236}">
                <a16:creationId xmlns:a16="http://schemas.microsoft.com/office/drawing/2014/main" id="{DA75D554-C431-4748-F472-A3429CE6F9E7}"/>
              </a:ext>
            </a:extLst>
          </p:cNvPr>
          <p:cNvSpPr>
            <a:spLocks noGrp="1"/>
          </p:cNvSpPr>
          <p:nvPr>
            <p:ph idx="1"/>
          </p:nvPr>
        </p:nvSpPr>
        <p:spPr/>
        <p:txBody>
          <a:bodyPr>
            <a:normAutofit/>
          </a:bodyPr>
          <a:lstStyle/>
          <a:p>
            <a:r>
              <a:rPr lang="pl-PL" dirty="0">
                <a:effectLst/>
              </a:rPr>
              <a:t>Zapewnienie dostępnych: formy, miejsca, warunków oraz odpowiedniej organizacji zajęć, w tym indywidualnych zajęć</a:t>
            </a:r>
          </a:p>
          <a:p>
            <a:r>
              <a:rPr lang="pl-PL" dirty="0"/>
              <a:t>Możliwość</a:t>
            </a:r>
            <a:r>
              <a:rPr lang="pl-PL" dirty="0">
                <a:effectLst/>
              </a:rPr>
              <a:t> wykonywania notatek z zajęć na użytek osobisty w formie alternatywnej (w tym poprzez nagrywanie lub robienie zdjęć) oraz korzystania z innych urządzeń</a:t>
            </a:r>
          </a:p>
          <a:p>
            <a:r>
              <a:rPr lang="pl-PL" dirty="0">
                <a:effectLst/>
              </a:rPr>
              <a:t>Zapewnienie możliwości korzystania ze wsparcia osoby asystującej / tłumacza PJM</a:t>
            </a:r>
          </a:p>
          <a:p>
            <a:pPr>
              <a:lnSpc>
                <a:spcPct val="120000"/>
              </a:lnSpc>
              <a:spcBef>
                <a:spcPts val="600"/>
              </a:spcBef>
              <a:spcAft>
                <a:spcPts val="600"/>
              </a:spcAft>
            </a:pPr>
            <a:endParaRPr lang="pl-PL" sz="2000" dirty="0"/>
          </a:p>
        </p:txBody>
      </p:sp>
    </p:spTree>
    <p:extLst>
      <p:ext uri="{BB962C8B-B14F-4D97-AF65-F5344CB8AC3E}">
        <p14:creationId xmlns:p14="http://schemas.microsoft.com/office/powerpoint/2010/main" val="4288095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E7A556-37A3-411E-E797-58381A9A2B66}"/>
              </a:ext>
            </a:extLst>
          </p:cNvPr>
          <p:cNvSpPr>
            <a:spLocks noGrp="1"/>
          </p:cNvSpPr>
          <p:nvPr>
            <p:ph type="title"/>
          </p:nvPr>
        </p:nvSpPr>
        <p:spPr/>
        <p:txBody>
          <a:bodyPr/>
          <a:lstStyle/>
          <a:p>
            <a:r>
              <a:rPr lang="pl-PL" dirty="0"/>
              <a:t>O czym NIE mówimy, kiedy mówimy o dostępności? </a:t>
            </a:r>
          </a:p>
        </p:txBody>
      </p:sp>
      <p:sp>
        <p:nvSpPr>
          <p:cNvPr id="3" name="Symbol zastępczy zawartości 2">
            <a:extLst>
              <a:ext uri="{FF2B5EF4-FFF2-40B4-BE49-F238E27FC236}">
                <a16:creationId xmlns:a16="http://schemas.microsoft.com/office/drawing/2014/main" id="{39F52DB5-060F-F4F5-E7B4-416F364903BA}"/>
              </a:ext>
            </a:extLst>
          </p:cNvPr>
          <p:cNvSpPr>
            <a:spLocks noGrp="1"/>
          </p:cNvSpPr>
          <p:nvPr>
            <p:ph idx="1"/>
          </p:nvPr>
        </p:nvSpPr>
        <p:spPr/>
        <p:txBody>
          <a:bodyPr>
            <a:normAutofit/>
          </a:bodyPr>
          <a:lstStyle/>
          <a:p>
            <a:pPr marL="304815" indent="-304815"/>
            <a:r>
              <a:rPr lang="pl-PL" dirty="0"/>
              <a:t>Zachęcam, by nie myśleć o dostępności jako o „udogodnieniach” </a:t>
            </a:r>
            <a:br>
              <a:rPr lang="pl-PL" dirty="0"/>
            </a:br>
            <a:r>
              <a:rPr lang="pl-PL" dirty="0"/>
              <a:t>(bo nikomu nie „dogadzamy”, tylko zapewniamy równość)</a:t>
            </a:r>
          </a:p>
          <a:p>
            <a:pPr marL="304815" indent="-304815"/>
            <a:r>
              <a:rPr lang="pl-PL" dirty="0"/>
              <a:t>Dostępność </a:t>
            </a:r>
            <a:r>
              <a:rPr lang="pl-PL" b="1" dirty="0"/>
              <a:t>nie jest osobnym działaniem</a:t>
            </a:r>
            <a:r>
              <a:rPr lang="pl-PL" dirty="0"/>
              <a:t>, jest częścią każdego działania organizacji</a:t>
            </a:r>
          </a:p>
          <a:p>
            <a:pPr marL="1066853" lvl="2" indent="-304815"/>
            <a:r>
              <a:rPr lang="pl-PL" dirty="0">
                <a:ea typeface="Open Sans" panose="020B0606030504020204" pitchFamily="34" charset="0"/>
                <a:cs typeface="Open Sans" panose="020B0606030504020204" pitchFamily="34" charset="0"/>
              </a:rPr>
              <a:t>Na każdym stanowisku w ramach obowiązków</a:t>
            </a:r>
          </a:p>
          <a:p>
            <a:pPr marL="1066853" lvl="2" indent="-304815"/>
            <a:r>
              <a:rPr lang="pl-PL" dirty="0">
                <a:ea typeface="Open Sans" panose="020B0606030504020204" pitchFamily="34" charset="0"/>
                <a:cs typeface="Open Sans" panose="020B0606030504020204" pitchFamily="34" charset="0"/>
              </a:rPr>
              <a:t>Osoba / zespół koordynujący wdrażanie dostępności</a:t>
            </a:r>
          </a:p>
          <a:p>
            <a:endParaRPr lang="pl-PL" dirty="0"/>
          </a:p>
          <a:p>
            <a:endParaRPr lang="pl-PL" dirty="0"/>
          </a:p>
        </p:txBody>
      </p:sp>
    </p:spTree>
    <p:extLst>
      <p:ext uri="{BB962C8B-B14F-4D97-AF65-F5344CB8AC3E}">
        <p14:creationId xmlns:p14="http://schemas.microsoft.com/office/powerpoint/2010/main" val="31145353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F729FB-0FA1-31E0-F0EF-7792DA84AC11}"/>
              </a:ext>
            </a:extLst>
          </p:cNvPr>
          <p:cNvSpPr>
            <a:spLocks noGrp="1"/>
          </p:cNvSpPr>
          <p:nvPr>
            <p:ph type="title"/>
          </p:nvPr>
        </p:nvSpPr>
        <p:spPr/>
        <p:txBody>
          <a:bodyPr/>
          <a:lstStyle/>
          <a:p>
            <a:r>
              <a:rPr lang="pl-PL" dirty="0"/>
              <a:t>Język ma znaczenie</a:t>
            </a:r>
          </a:p>
        </p:txBody>
      </p:sp>
      <p:sp>
        <p:nvSpPr>
          <p:cNvPr id="4" name="Symbol zastępczy tekstu 3">
            <a:extLst>
              <a:ext uri="{FF2B5EF4-FFF2-40B4-BE49-F238E27FC236}">
                <a16:creationId xmlns:a16="http://schemas.microsoft.com/office/drawing/2014/main" id="{0421032A-A8D6-3D1C-07FE-F854073AC067}"/>
              </a:ext>
            </a:extLst>
          </p:cNvPr>
          <p:cNvSpPr>
            <a:spLocks noGrp="1"/>
          </p:cNvSpPr>
          <p:nvPr>
            <p:ph type="body" idx="1"/>
          </p:nvPr>
        </p:nvSpPr>
        <p:spPr/>
        <p:txBody>
          <a:bodyPr/>
          <a:lstStyle/>
          <a:p>
            <a:r>
              <a:rPr lang="pl-PL" dirty="0"/>
              <a:t>Język inkluzywny (włączający)</a:t>
            </a:r>
          </a:p>
        </p:txBody>
      </p:sp>
      <p:pic>
        <p:nvPicPr>
          <p:cNvPr id="3" name="Picture 2">
            <a:extLst>
              <a:ext uri="{FF2B5EF4-FFF2-40B4-BE49-F238E27FC236}">
                <a16:creationId xmlns:a16="http://schemas.microsoft.com/office/drawing/2014/main" id="{4887B42D-246F-881A-14B6-6EC735E3B9B3}"/>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9458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9DD040-4A5E-304A-7972-CF440544CAD8}"/>
              </a:ext>
            </a:extLst>
          </p:cNvPr>
          <p:cNvSpPr>
            <a:spLocks noGrp="1"/>
          </p:cNvSpPr>
          <p:nvPr>
            <p:ph type="title"/>
          </p:nvPr>
        </p:nvSpPr>
        <p:spPr/>
        <p:txBody>
          <a:bodyPr/>
          <a:lstStyle/>
          <a:p>
            <a:r>
              <a:rPr lang="pl-PL" dirty="0"/>
              <a:t>Język ma znaczenie (1)</a:t>
            </a:r>
          </a:p>
        </p:txBody>
      </p:sp>
      <p:sp>
        <p:nvSpPr>
          <p:cNvPr id="3" name="Symbol zastępczy tekstu 2">
            <a:extLst>
              <a:ext uri="{FF2B5EF4-FFF2-40B4-BE49-F238E27FC236}">
                <a16:creationId xmlns:a16="http://schemas.microsoft.com/office/drawing/2014/main" id="{AF28D3C9-C532-4642-D60A-AEFF98EB373E}"/>
              </a:ext>
            </a:extLst>
          </p:cNvPr>
          <p:cNvSpPr>
            <a:spLocks noGrp="1"/>
          </p:cNvSpPr>
          <p:nvPr>
            <p:ph idx="1"/>
          </p:nvPr>
        </p:nvSpPr>
        <p:spPr/>
        <p:txBody>
          <a:bodyPr>
            <a:normAutofit/>
          </a:bodyPr>
          <a:lstStyle/>
          <a:p>
            <a:pPr marL="304815" indent="-304815">
              <a:spcBef>
                <a:spcPts val="400"/>
              </a:spcBef>
              <a:spcAft>
                <a:spcPts val="2000"/>
              </a:spcAft>
              <a:buFont typeface="Arial" panose="020B0604020202020204" pitchFamily="34" charset="0"/>
              <a:buChar char="•"/>
            </a:pPr>
            <a:r>
              <a:rPr lang="pl-PL" dirty="0"/>
              <a:t>To jak mówimy nie jest jedynie odbiciem rzeczywistości, ale także narzędziem do jej kształtowania.</a:t>
            </a:r>
          </a:p>
          <a:p>
            <a:pPr marL="304815" indent="-304815">
              <a:spcBef>
                <a:spcPts val="400"/>
              </a:spcBef>
              <a:spcAft>
                <a:spcPts val="2000"/>
              </a:spcAft>
              <a:buFont typeface="Arial" panose="020B0604020202020204" pitchFamily="34" charset="0"/>
              <a:buChar char="•"/>
            </a:pPr>
            <a:r>
              <a:rPr lang="pl-PL" b="1" dirty="0"/>
              <a:t>Język odzwierciedla nasze wartości i postawy wobec </a:t>
            </a:r>
            <a:r>
              <a:rPr lang="pl-PL" dirty="0"/>
              <a:t>siebie, innych, różnorodności i nieschematyczności</a:t>
            </a:r>
          </a:p>
          <a:p>
            <a:pPr marL="304815" indent="-304815">
              <a:spcBef>
                <a:spcPts val="400"/>
              </a:spcBef>
              <a:spcAft>
                <a:spcPts val="2000"/>
              </a:spcAft>
              <a:buFont typeface="Arial" panose="020B0604020202020204" pitchFamily="34" charset="0"/>
              <a:buChar char="•"/>
            </a:pPr>
            <a:r>
              <a:rPr lang="pl-PL" dirty="0"/>
              <a:t>Warto stosować język inkluzywny, czyli włączający.</a:t>
            </a:r>
          </a:p>
        </p:txBody>
      </p:sp>
    </p:spTree>
    <p:extLst>
      <p:ext uri="{BB962C8B-B14F-4D97-AF65-F5344CB8AC3E}">
        <p14:creationId xmlns:p14="http://schemas.microsoft.com/office/powerpoint/2010/main" val="38800634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CAE2AF-68CC-7B3E-4B30-F307DC277774}"/>
              </a:ext>
            </a:extLst>
          </p:cNvPr>
          <p:cNvSpPr>
            <a:spLocks noGrp="1"/>
          </p:cNvSpPr>
          <p:nvPr>
            <p:ph type="title"/>
          </p:nvPr>
        </p:nvSpPr>
        <p:spPr/>
        <p:txBody>
          <a:bodyPr/>
          <a:lstStyle/>
          <a:p>
            <a:r>
              <a:rPr lang="pl-PL" dirty="0"/>
              <a:t>Czym jest język inkluzywny (włączający)?</a:t>
            </a:r>
          </a:p>
        </p:txBody>
      </p:sp>
      <p:sp>
        <p:nvSpPr>
          <p:cNvPr id="3" name="Symbol zastępczy tekstu 2">
            <a:extLst>
              <a:ext uri="{FF2B5EF4-FFF2-40B4-BE49-F238E27FC236}">
                <a16:creationId xmlns:a16="http://schemas.microsoft.com/office/drawing/2014/main" id="{8533D94C-68AC-4426-0E55-BA724CC02EEA}"/>
              </a:ext>
            </a:extLst>
          </p:cNvPr>
          <p:cNvSpPr>
            <a:spLocks noGrp="1"/>
          </p:cNvSpPr>
          <p:nvPr>
            <p:ph idx="1"/>
          </p:nvPr>
        </p:nvSpPr>
        <p:spPr/>
        <p:txBody>
          <a:bodyPr/>
          <a:lstStyle/>
          <a:p>
            <a:r>
              <a:rPr lang="pl-PL" dirty="0"/>
              <a:t>„Świadome stosowanie słów i wyrażeń, </a:t>
            </a:r>
          </a:p>
          <a:p>
            <a:r>
              <a:rPr lang="pl-PL" dirty="0"/>
              <a:t>które </a:t>
            </a:r>
            <a:r>
              <a:rPr lang="pl-PL" b="1" dirty="0"/>
              <a:t>unikają etykietowania</a:t>
            </a:r>
            <a:r>
              <a:rPr lang="pl-PL" dirty="0"/>
              <a:t>, stygmatyzacji czy marginalizacji, </a:t>
            </a:r>
          </a:p>
          <a:p>
            <a:r>
              <a:rPr lang="pl-PL" b="1" dirty="0"/>
              <a:t>promują szacunek </a:t>
            </a:r>
            <a:r>
              <a:rPr lang="pl-PL" dirty="0"/>
              <a:t>dla różnorodności i indywidualności każdej osoby.</a:t>
            </a:r>
          </a:p>
          <a:p>
            <a:r>
              <a:rPr lang="pl-PL" dirty="0"/>
              <a:t>Pozwala na wyrażenie się w sposób, który </a:t>
            </a:r>
            <a:r>
              <a:rPr lang="pl-PL" b="1" dirty="0"/>
              <a:t>nie ogranicza jednostek </a:t>
            </a:r>
            <a:r>
              <a:rPr lang="pl-PL" dirty="0"/>
              <a:t>do jednego aspektu czy cechy.”</a:t>
            </a:r>
          </a:p>
          <a:p>
            <a:r>
              <a:rPr lang="pl-PL" dirty="0"/>
              <a:t>(Amerykańskie Stowarzyszenie Psychologiczne)</a:t>
            </a:r>
          </a:p>
          <a:p>
            <a:endParaRPr lang="pl-PL" dirty="0"/>
          </a:p>
        </p:txBody>
      </p:sp>
    </p:spTree>
    <p:extLst>
      <p:ext uri="{BB962C8B-B14F-4D97-AF65-F5344CB8AC3E}">
        <p14:creationId xmlns:p14="http://schemas.microsoft.com/office/powerpoint/2010/main" val="41575919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2BB4851-905C-BBEF-5B0B-C94681E37847}"/>
              </a:ext>
            </a:extLst>
          </p:cNvPr>
          <p:cNvSpPr>
            <a:spLocks noGrp="1"/>
          </p:cNvSpPr>
          <p:nvPr>
            <p:ph idx="1"/>
          </p:nvPr>
        </p:nvSpPr>
        <p:spPr/>
        <p:txBody>
          <a:bodyPr/>
          <a:lstStyle/>
          <a:p>
            <a:pPr marL="0" indent="0">
              <a:buNone/>
            </a:pPr>
            <a:r>
              <a:rPr lang="pl-PL" dirty="0"/>
              <a:t>1. Unikaj przestarzałych określeń  takich jak </a:t>
            </a:r>
          </a:p>
          <a:p>
            <a:pPr marL="304815" indent="-304815">
              <a:buFont typeface="Arial" panose="020B0604020202020204" pitchFamily="34" charset="0"/>
              <a:buChar char="•"/>
            </a:pPr>
            <a:r>
              <a:rPr lang="pl-PL" dirty="0"/>
              <a:t>„inwalida”</a:t>
            </a:r>
          </a:p>
          <a:p>
            <a:pPr marL="304815" indent="-304815">
              <a:buFont typeface="Arial" panose="020B0604020202020204" pitchFamily="34" charset="0"/>
              <a:buChar char="•"/>
            </a:pPr>
            <a:r>
              <a:rPr lang="pl-PL" dirty="0"/>
              <a:t>„upośledzony” </a:t>
            </a:r>
          </a:p>
          <a:p>
            <a:pPr marL="304815" indent="-304815">
              <a:buFont typeface="Arial" panose="020B0604020202020204" pitchFamily="34" charset="0"/>
              <a:buChar char="•"/>
            </a:pPr>
            <a:r>
              <a:rPr lang="pl-PL" dirty="0"/>
              <a:t>„kaleka”</a:t>
            </a:r>
          </a:p>
          <a:p>
            <a:pPr marL="304815" indent="-304815">
              <a:buFont typeface="Arial" panose="020B0604020202020204" pitchFamily="34" charset="0"/>
              <a:buChar char="•"/>
            </a:pPr>
            <a:r>
              <a:rPr lang="pl-PL" dirty="0"/>
              <a:t>eufemistycznych określeń typu „sprawny inaczej” czy „ma żółte papiery”</a:t>
            </a:r>
          </a:p>
          <a:p>
            <a:pPr marL="304815" indent="-304815">
              <a:buFont typeface="Arial" panose="020B0604020202020204" pitchFamily="34" charset="0"/>
              <a:buChar char="•"/>
            </a:pPr>
            <a:r>
              <a:rPr lang="pl-PL" dirty="0"/>
              <a:t>medycznych określeń, np. dysfunkcja </a:t>
            </a:r>
          </a:p>
          <a:p>
            <a:endParaRPr lang="pl-PL" dirty="0"/>
          </a:p>
        </p:txBody>
      </p:sp>
      <p:sp>
        <p:nvSpPr>
          <p:cNvPr id="7" name="Tytuł 1">
            <a:extLst>
              <a:ext uri="{FF2B5EF4-FFF2-40B4-BE49-F238E27FC236}">
                <a16:creationId xmlns:a16="http://schemas.microsoft.com/office/drawing/2014/main" id="{CE393525-48EA-6F56-E38A-B70AFFF39534}"/>
              </a:ext>
            </a:extLst>
          </p:cNvPr>
          <p:cNvSpPr txBox="1">
            <a:spLocks noGrp="1"/>
          </p:cNvSpPr>
          <p:nvPr>
            <p:ph type="title" idx="4294967295"/>
          </p:nvPr>
        </p:nvSpPr>
        <p:spPr>
          <a:xfrm>
            <a:off x="990600" y="517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a:ln>
                  <a:noFill/>
                </a:ln>
                <a:solidFill>
                  <a:prstClr val="black"/>
                </a:solidFill>
                <a:effectLst/>
                <a:uLnTx/>
                <a:uFillTx/>
                <a:latin typeface="Open Sans ExtraBold" panose="020B0606030504020204" pitchFamily="34" charset="0"/>
                <a:ea typeface="+mj-ea"/>
                <a:cs typeface="+mj-cs"/>
              </a:rPr>
              <a:t>Jak NIE mówić o osobach z niepełnosprawnością (1)</a:t>
            </a:r>
            <a:endParaRPr kumimoji="0" lang="pl-PL"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9740490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79BE15-DF1F-C8D3-DA2D-98FB09C6F97F}"/>
              </a:ext>
            </a:extLst>
          </p:cNvPr>
          <p:cNvSpPr>
            <a:spLocks noGrp="1"/>
          </p:cNvSpPr>
          <p:nvPr>
            <p:ph type="title"/>
          </p:nvPr>
        </p:nvSpPr>
        <p:spPr/>
        <p:txBody>
          <a:bodyPr/>
          <a:lstStyle/>
          <a:p>
            <a:r>
              <a:rPr lang="pl-PL" sz="3200" dirty="0">
                <a:solidFill>
                  <a:prstClr val="black"/>
                </a:solidFill>
                <a:latin typeface="Open Sans ExtraBold" panose="020B0606030504020204" pitchFamily="34" charset="0"/>
              </a:rPr>
              <a:t>Jak NIE mówić o osobach z niepełnosprawnością (3)</a:t>
            </a:r>
            <a:endParaRPr lang="pl-PL" dirty="0"/>
          </a:p>
        </p:txBody>
      </p:sp>
      <p:sp>
        <p:nvSpPr>
          <p:cNvPr id="3" name="Symbol zastępczy tekstu 2">
            <a:extLst>
              <a:ext uri="{FF2B5EF4-FFF2-40B4-BE49-F238E27FC236}">
                <a16:creationId xmlns:a16="http://schemas.microsoft.com/office/drawing/2014/main" id="{1CD11595-EDD1-F3A3-E462-99129D9589DD}"/>
              </a:ext>
            </a:extLst>
          </p:cNvPr>
          <p:cNvSpPr>
            <a:spLocks noGrp="1"/>
          </p:cNvSpPr>
          <p:nvPr>
            <p:ph idx="1"/>
          </p:nvPr>
        </p:nvSpPr>
        <p:spPr/>
        <p:txBody>
          <a:bodyPr>
            <a:normAutofit lnSpcReduction="10000"/>
          </a:bodyPr>
          <a:lstStyle/>
          <a:p>
            <a:pPr marL="0" indent="0">
              <a:buNone/>
            </a:pPr>
            <a:r>
              <a:rPr lang="pl-PL" dirty="0"/>
              <a:t>2. Unikaj zwrotów i słów sugerujących bierność i brak kontroli nad własnym życiem, np.:</a:t>
            </a:r>
          </a:p>
          <a:p>
            <a:pPr marL="304815" indent="-304815">
              <a:buFont typeface="Arial" panose="020B0604020202020204" pitchFamily="34" charset="0"/>
              <a:buChar char="•"/>
            </a:pPr>
            <a:r>
              <a:rPr lang="pl-PL" dirty="0"/>
              <a:t>„cierpi na …”</a:t>
            </a:r>
          </a:p>
          <a:p>
            <a:pPr marL="304815" indent="-304815">
              <a:buFont typeface="Arial" panose="020B0604020202020204" pitchFamily="34" charset="0"/>
              <a:buChar char="•"/>
            </a:pPr>
            <a:r>
              <a:rPr lang="pl-PL" dirty="0"/>
              <a:t> „skazany na …” </a:t>
            </a:r>
          </a:p>
          <a:p>
            <a:pPr marL="304815" indent="-304815">
              <a:buFont typeface="Arial" panose="020B0604020202020204" pitchFamily="34" charset="0"/>
              <a:buChar char="•"/>
            </a:pPr>
            <a:r>
              <a:rPr lang="pl-PL" dirty="0"/>
              <a:t>„przykuty do ...” </a:t>
            </a:r>
          </a:p>
          <a:p>
            <a:pPr marL="304815" indent="-304815">
              <a:buFont typeface="Arial" panose="020B0604020202020204" pitchFamily="34" charset="0"/>
              <a:buChar char="•"/>
            </a:pPr>
            <a:r>
              <a:rPr lang="pl-PL" dirty="0"/>
              <a:t>„dotknięty …”</a:t>
            </a:r>
          </a:p>
          <a:p>
            <a:pPr marL="304815" indent="-304815">
              <a:buFont typeface="Arial" panose="020B0604020202020204" pitchFamily="34" charset="0"/>
              <a:buChar char="•"/>
            </a:pPr>
            <a:r>
              <a:rPr lang="pl-PL" dirty="0"/>
              <a:t>„tragiczna ofiara”</a:t>
            </a:r>
          </a:p>
          <a:p>
            <a:pPr marL="304815" indent="-304815">
              <a:buFont typeface="Arial" panose="020B0604020202020204" pitchFamily="34" charset="0"/>
              <a:buChar char="•"/>
            </a:pPr>
            <a:r>
              <a:rPr lang="pl-PL" dirty="0"/>
              <a:t>„pokrzywdzony przez los” </a:t>
            </a:r>
          </a:p>
          <a:p>
            <a:endParaRPr lang="pl-PL" dirty="0"/>
          </a:p>
        </p:txBody>
      </p:sp>
    </p:spTree>
    <p:extLst>
      <p:ext uri="{BB962C8B-B14F-4D97-AF65-F5344CB8AC3E}">
        <p14:creationId xmlns:p14="http://schemas.microsoft.com/office/powerpoint/2010/main" val="1799549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06B8E9FE-919B-BC71-F520-BCD63BB4E3CB}"/>
              </a:ext>
            </a:extLst>
          </p:cNvPr>
          <p:cNvSpPr>
            <a:spLocks noGrp="1"/>
          </p:cNvSpPr>
          <p:nvPr>
            <p:ph idx="1"/>
          </p:nvPr>
        </p:nvSpPr>
        <p:spPr/>
        <p:txBody>
          <a:bodyPr/>
          <a:lstStyle/>
          <a:p>
            <a:pPr marL="0" indent="0">
              <a:buNone/>
            </a:pPr>
            <a:r>
              <a:rPr lang="pl-PL" dirty="0"/>
              <a:t>3. Nie opisuj osoby przez jej przez niepełnosprawność np.: </a:t>
            </a:r>
          </a:p>
          <a:p>
            <a:pPr marL="304815" indent="-304815">
              <a:buFont typeface="Arial" panose="020B0604020202020204" pitchFamily="34" charset="0"/>
              <a:buChar char="•"/>
            </a:pPr>
            <a:r>
              <a:rPr lang="pl-PL" dirty="0"/>
              <a:t>„ten schizofrenik” </a:t>
            </a:r>
          </a:p>
          <a:p>
            <a:pPr marL="304815" indent="-304815">
              <a:buFont typeface="Arial" panose="020B0604020202020204" pitchFamily="34" charset="0"/>
              <a:buChar char="•"/>
            </a:pPr>
            <a:r>
              <a:rPr lang="pl-PL" dirty="0"/>
              <a:t>„ta na wózku”</a:t>
            </a:r>
          </a:p>
          <a:p>
            <a:pPr marL="304815" indent="-304815">
              <a:buFont typeface="Arial" panose="020B0604020202020204" pitchFamily="34" charset="0"/>
              <a:buChar char="•"/>
            </a:pPr>
            <a:r>
              <a:rPr lang="pl-PL" dirty="0"/>
              <a:t>„depresyjny”</a:t>
            </a:r>
          </a:p>
          <a:p>
            <a:pPr marL="304815" indent="-304815">
              <a:buFont typeface="Arial" panose="020B0604020202020204" pitchFamily="34" charset="0"/>
              <a:buChar char="•"/>
            </a:pPr>
            <a:r>
              <a:rPr lang="pl-PL" dirty="0"/>
              <a:t>„dwubiegunowa”</a:t>
            </a:r>
          </a:p>
          <a:p>
            <a:pPr marL="304815" indent="-304815">
              <a:buFont typeface="Arial" panose="020B0604020202020204" pitchFamily="34" charset="0"/>
              <a:buChar char="•"/>
            </a:pPr>
            <a:r>
              <a:rPr lang="pl-PL" dirty="0"/>
              <a:t>„Asperger”</a:t>
            </a:r>
          </a:p>
          <a:p>
            <a:pPr marL="304815" indent="-304815">
              <a:buFont typeface="Arial" panose="020B0604020202020204" pitchFamily="34" charset="0"/>
              <a:buChar char="•"/>
            </a:pPr>
            <a:r>
              <a:rPr lang="pl-PL" dirty="0"/>
              <a:t>„niepełnosprawny”</a:t>
            </a:r>
          </a:p>
          <a:p>
            <a:endParaRPr lang="pl-PL" dirty="0"/>
          </a:p>
        </p:txBody>
      </p:sp>
      <p:sp>
        <p:nvSpPr>
          <p:cNvPr id="6" name="Tytuł 1">
            <a:extLst>
              <a:ext uri="{FF2B5EF4-FFF2-40B4-BE49-F238E27FC236}">
                <a16:creationId xmlns:a16="http://schemas.microsoft.com/office/drawing/2014/main" id="{D40A8D4C-CD8F-92CC-9024-7316DF9CAEB7}"/>
              </a:ext>
            </a:extLst>
          </p:cNvPr>
          <p:cNvSpPr txBox="1">
            <a:spLocks noGrp="1"/>
          </p:cNvSpPr>
          <p:nvPr>
            <p:ph type="title" idx="4294967295"/>
          </p:nvPr>
        </p:nvSpPr>
        <p:spPr>
          <a:xfrm>
            <a:off x="990600" y="517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a:ln>
                  <a:noFill/>
                </a:ln>
                <a:solidFill>
                  <a:prstClr val="black"/>
                </a:solidFill>
                <a:effectLst/>
                <a:uLnTx/>
                <a:uFillTx/>
                <a:latin typeface="Open Sans ExtraBold" panose="020B0606030504020204" pitchFamily="34" charset="0"/>
                <a:ea typeface="+mj-ea"/>
                <a:cs typeface="+mj-cs"/>
              </a:rPr>
              <a:t>Jak NIE mówić o osobach z niepełnosprawnością (4)</a:t>
            </a:r>
            <a:endParaRPr kumimoji="0" lang="pl-PL"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1128105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D307557B-2AFD-BBD4-43BC-04439A374955}"/>
              </a:ext>
            </a:extLst>
          </p:cNvPr>
          <p:cNvSpPr>
            <a:spLocks noGrp="1"/>
          </p:cNvSpPr>
          <p:nvPr>
            <p:ph idx="1"/>
          </p:nvPr>
        </p:nvSpPr>
        <p:spPr/>
        <p:txBody>
          <a:bodyPr>
            <a:normAutofit/>
          </a:bodyPr>
          <a:lstStyle/>
          <a:p>
            <a:pPr marL="0" indent="0">
              <a:buNone/>
            </a:pPr>
            <a:r>
              <a:rPr lang="pl-PL" dirty="0"/>
              <a:t>4. Nie zadajemy osobie z niepełnosprawnością pytań typu: „A co ci się stało?”; „A kiedyś chodziłeś?”; „To musi być straszne, tak nic nie widzieć?”; „A widzisz teraz, jak ci macham?”</a:t>
            </a:r>
          </a:p>
          <a:p>
            <a:pPr marL="0" indent="0">
              <a:buNone/>
            </a:pPr>
            <a:r>
              <a:rPr lang="pl-PL" dirty="0"/>
              <a:t>To dlaczego osoba ma daną niepełnoprawność to osobista, czasem bardzo wrażliwa kwestia. Nie przypisuj osobie swoich emocji.</a:t>
            </a:r>
          </a:p>
          <a:p>
            <a:pPr marL="0" indent="0">
              <a:buNone/>
            </a:pPr>
            <a:endParaRPr lang="pl-PL" dirty="0"/>
          </a:p>
        </p:txBody>
      </p:sp>
      <p:sp>
        <p:nvSpPr>
          <p:cNvPr id="6" name="Tytuł 1">
            <a:extLst>
              <a:ext uri="{FF2B5EF4-FFF2-40B4-BE49-F238E27FC236}">
                <a16:creationId xmlns:a16="http://schemas.microsoft.com/office/drawing/2014/main" id="{BB59BDB4-384A-8612-3937-BCF012A8806F}"/>
              </a:ext>
            </a:extLst>
          </p:cNvPr>
          <p:cNvSpPr txBox="1">
            <a:spLocks noGrp="1"/>
          </p:cNvSpPr>
          <p:nvPr>
            <p:ph type="title" idx="4294967295"/>
          </p:nvPr>
        </p:nvSpPr>
        <p:spPr>
          <a:xfrm>
            <a:off x="990600" y="517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a:ln>
                  <a:noFill/>
                </a:ln>
                <a:solidFill>
                  <a:prstClr val="black"/>
                </a:solidFill>
                <a:effectLst/>
                <a:uLnTx/>
                <a:uFillTx/>
                <a:latin typeface="Open Sans ExtraBold" panose="020B0606030504020204" pitchFamily="34" charset="0"/>
                <a:ea typeface="+mj-ea"/>
                <a:cs typeface="+mj-cs"/>
              </a:rPr>
              <a:t>Jak NIE mówić o osobach z niepełnosprawnością (5)</a:t>
            </a:r>
            <a:endParaRPr kumimoji="0" lang="pl-PL"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6140277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CC6A3-3F41-E0E6-D3FE-B1A04C798668}"/>
            </a:ext>
          </a:extLst>
        </p:cNvPr>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0F7AB05A-D86C-018D-A426-9E423917C710}"/>
              </a:ext>
            </a:extLst>
          </p:cNvPr>
          <p:cNvSpPr>
            <a:spLocks noGrp="1"/>
          </p:cNvSpPr>
          <p:nvPr>
            <p:ph idx="1"/>
          </p:nvPr>
        </p:nvSpPr>
        <p:spPr/>
        <p:txBody>
          <a:bodyPr>
            <a:normAutofit/>
          </a:bodyPr>
          <a:lstStyle/>
          <a:p>
            <a:pPr marL="0" indent="0">
              <a:buNone/>
            </a:pPr>
            <a:r>
              <a:rPr lang="pl-PL" dirty="0"/>
              <a:t>5. Nie należy opisywać osób z niepełnosprawnością jako </a:t>
            </a:r>
            <a:r>
              <a:rPr lang="pl-PL" dirty="0" err="1"/>
              <a:t>superbohaterów</a:t>
            </a:r>
            <a:r>
              <a:rPr lang="pl-PL" dirty="0"/>
              <a:t>, nazywać ich odważnymi i niezwykłymi za to, że wykonują codzienne czynności np. pracują, wychowują dzieci</a:t>
            </a:r>
          </a:p>
          <a:p>
            <a:pPr marL="304815" indent="-304815">
              <a:buFont typeface="Arial" panose="020B0604020202020204" pitchFamily="34" charset="0"/>
              <a:buChar char="•"/>
            </a:pPr>
            <a:r>
              <a:rPr lang="pl-PL" dirty="0"/>
              <a:t>Nie należy traktować osób z niepełnosprawnościami jako obiekty inspiracji (zob. wystąpienie Stelli Young „Nie jestem twoją inspiracją”)</a:t>
            </a:r>
          </a:p>
        </p:txBody>
      </p:sp>
      <p:sp>
        <p:nvSpPr>
          <p:cNvPr id="6" name="Tytuł 1">
            <a:extLst>
              <a:ext uri="{FF2B5EF4-FFF2-40B4-BE49-F238E27FC236}">
                <a16:creationId xmlns:a16="http://schemas.microsoft.com/office/drawing/2014/main" id="{7A8D15D1-DE2D-C43F-949C-BFD8961E90B5}"/>
              </a:ext>
            </a:extLst>
          </p:cNvPr>
          <p:cNvSpPr txBox="1">
            <a:spLocks noGrp="1"/>
          </p:cNvSpPr>
          <p:nvPr>
            <p:ph type="title" idx="4294967295"/>
          </p:nvPr>
        </p:nvSpPr>
        <p:spPr>
          <a:xfrm>
            <a:off x="990600" y="517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a:ln>
                  <a:noFill/>
                </a:ln>
                <a:solidFill>
                  <a:prstClr val="black"/>
                </a:solidFill>
                <a:effectLst/>
                <a:uLnTx/>
                <a:uFillTx/>
                <a:latin typeface="Open Sans ExtraBold" panose="020B0606030504020204" pitchFamily="34" charset="0"/>
                <a:ea typeface="+mj-ea"/>
                <a:cs typeface="+mj-cs"/>
              </a:rPr>
              <a:t>Jak NIE mówić o osobach z niepełnosprawnością (6)</a:t>
            </a:r>
            <a:endParaRPr kumimoji="0" lang="pl-PL"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2139115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BE7DB7-CBB9-59DD-DC56-0DA0BBD2F49F}"/>
              </a:ext>
            </a:extLst>
          </p:cNvPr>
          <p:cNvSpPr>
            <a:spLocks noGrp="1"/>
          </p:cNvSpPr>
          <p:nvPr>
            <p:ph type="title"/>
          </p:nvPr>
        </p:nvSpPr>
        <p:spPr/>
        <p:txBody>
          <a:bodyPr/>
          <a:lstStyle/>
          <a:p>
            <a:r>
              <a:rPr lang="pl-PL" sz="3200" dirty="0"/>
              <a:t>Jak mówić o osobach z niepełnosprawnością (1)</a:t>
            </a:r>
          </a:p>
        </p:txBody>
      </p:sp>
      <p:sp>
        <p:nvSpPr>
          <p:cNvPr id="3" name="Symbol zastępczy tekstu 2">
            <a:extLst>
              <a:ext uri="{FF2B5EF4-FFF2-40B4-BE49-F238E27FC236}">
                <a16:creationId xmlns:a16="http://schemas.microsoft.com/office/drawing/2014/main" id="{18A0CFA9-001C-07EE-486D-ED7B50795643}"/>
              </a:ext>
            </a:extLst>
          </p:cNvPr>
          <p:cNvSpPr>
            <a:spLocks noGrp="1"/>
          </p:cNvSpPr>
          <p:nvPr>
            <p:ph idx="1"/>
          </p:nvPr>
        </p:nvSpPr>
        <p:spPr/>
        <p:txBody>
          <a:bodyPr/>
          <a:lstStyle/>
          <a:p>
            <a:pPr marL="304815" indent="-304815">
              <a:buFont typeface="Arial" panose="020B0604020202020204" pitchFamily="34" charset="0"/>
              <a:buChar char="•"/>
            </a:pPr>
            <a:r>
              <a:rPr lang="pl-PL" dirty="0"/>
              <a:t>Osoba z niepełnosprawnością, indywidualnymi potrzebami</a:t>
            </a:r>
          </a:p>
          <a:p>
            <a:pPr marL="304815" indent="-304815">
              <a:buFont typeface="Arial" panose="020B0604020202020204" pitchFamily="34" charset="0"/>
              <a:buChar char="•"/>
            </a:pPr>
            <a:r>
              <a:rPr lang="pl-PL" dirty="0"/>
              <a:t>Osoby z różnorodnymi potrzebami</a:t>
            </a:r>
          </a:p>
          <a:p>
            <a:pPr marL="304815" indent="-304815">
              <a:buFont typeface="Arial" panose="020B0604020202020204" pitchFamily="34" charset="0"/>
              <a:buChar char="•"/>
            </a:pPr>
            <a:endParaRPr lang="pl-PL" dirty="0"/>
          </a:p>
          <a:p>
            <a:pPr marL="304815" indent="-304815">
              <a:buFont typeface="Arial" panose="020B0604020202020204" pitchFamily="34" charset="0"/>
              <a:buChar char="•"/>
            </a:pPr>
            <a:r>
              <a:rPr lang="pl-PL" dirty="0"/>
              <a:t>Osoba z niepełnosprawnością ruchu</a:t>
            </a:r>
          </a:p>
          <a:p>
            <a:pPr marL="304815" indent="-304815">
              <a:buFont typeface="Arial" panose="020B0604020202020204" pitchFamily="34" charset="0"/>
              <a:buChar char="•"/>
            </a:pPr>
            <a:r>
              <a:rPr lang="pl-PL" dirty="0"/>
              <a:t>Osoba z trudnościami w poruszaniu się</a:t>
            </a:r>
          </a:p>
          <a:p>
            <a:pPr marL="304815" indent="-304815">
              <a:buFont typeface="Arial" panose="020B0604020202020204" pitchFamily="34" charset="0"/>
              <a:buChar char="•"/>
            </a:pPr>
            <a:r>
              <a:rPr lang="pl-PL" dirty="0"/>
              <a:t>Osoba poruszająca się przy pomocy kul</a:t>
            </a:r>
          </a:p>
          <a:p>
            <a:pPr marL="304815" indent="-304815">
              <a:buFont typeface="Arial" panose="020B0604020202020204" pitchFamily="34" charset="0"/>
              <a:buChar char="•"/>
            </a:pPr>
            <a:r>
              <a:rPr lang="pl-PL" dirty="0"/>
              <a:t>Osoba poruszająca się na wózku</a:t>
            </a:r>
          </a:p>
          <a:p>
            <a:endParaRPr lang="pl-PL" dirty="0"/>
          </a:p>
        </p:txBody>
      </p:sp>
    </p:spTree>
    <p:extLst>
      <p:ext uri="{BB962C8B-B14F-4D97-AF65-F5344CB8AC3E}">
        <p14:creationId xmlns:p14="http://schemas.microsoft.com/office/powerpoint/2010/main" val="2366999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EF52-BD65-922A-EAED-ED96239AD49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E8416DC-F74E-BE3D-66DA-5ED3D81D82CC}"/>
              </a:ext>
            </a:extLst>
          </p:cNvPr>
          <p:cNvSpPr>
            <a:spLocks noGrp="1"/>
          </p:cNvSpPr>
          <p:nvPr>
            <p:ph type="title"/>
          </p:nvPr>
        </p:nvSpPr>
        <p:spPr/>
        <p:txBody>
          <a:bodyPr/>
          <a:lstStyle/>
          <a:p>
            <a:r>
              <a:rPr lang="pl-PL" sz="3200" dirty="0"/>
              <a:t>Jak mówić o osobach z niepełnosprawnością (2)</a:t>
            </a:r>
          </a:p>
        </p:txBody>
      </p:sp>
      <p:sp>
        <p:nvSpPr>
          <p:cNvPr id="3" name="Symbol zastępczy tekstu 2">
            <a:extLst>
              <a:ext uri="{FF2B5EF4-FFF2-40B4-BE49-F238E27FC236}">
                <a16:creationId xmlns:a16="http://schemas.microsoft.com/office/drawing/2014/main" id="{E2AE6A72-1477-E3CB-5E17-B3D5E8A7E278}"/>
              </a:ext>
            </a:extLst>
          </p:cNvPr>
          <p:cNvSpPr>
            <a:spLocks noGrp="1"/>
          </p:cNvSpPr>
          <p:nvPr>
            <p:ph idx="1"/>
          </p:nvPr>
        </p:nvSpPr>
        <p:spPr/>
        <p:txBody>
          <a:bodyPr/>
          <a:lstStyle/>
          <a:p>
            <a:r>
              <a:rPr lang="pl-PL" dirty="0"/>
              <a:t>Osoba z niepełnosprawnością wzroku / osoba niewidoma, osoba słabowidząca</a:t>
            </a:r>
          </a:p>
          <a:p>
            <a:pPr marL="304815" indent="-304815">
              <a:buFont typeface="Arial" panose="020B0604020202020204" pitchFamily="34" charset="0"/>
              <a:buChar char="•"/>
            </a:pPr>
            <a:r>
              <a:rPr lang="pl-PL" dirty="0"/>
              <a:t>Osoba z niepełnosprawnością słuchu / osoba niesłysząca, osoba słabosłysząca</a:t>
            </a:r>
          </a:p>
          <a:p>
            <a:pPr marL="304815" indent="-304815">
              <a:buFont typeface="Arial" panose="020B0604020202020204" pitchFamily="34" charset="0"/>
              <a:buChar char="•"/>
            </a:pPr>
            <a:r>
              <a:rPr lang="pl-PL" dirty="0"/>
              <a:t>Osoba Głucha</a:t>
            </a:r>
          </a:p>
          <a:p>
            <a:pPr marL="304815" indent="-304815">
              <a:buFont typeface="Arial" panose="020B0604020202020204" pitchFamily="34" charset="0"/>
              <a:buChar char="•"/>
            </a:pPr>
            <a:r>
              <a:rPr lang="pl-PL" dirty="0"/>
              <a:t>Osoba komunikująca się w języku migowym</a:t>
            </a:r>
          </a:p>
          <a:p>
            <a:endParaRPr lang="pl-PL" dirty="0"/>
          </a:p>
        </p:txBody>
      </p:sp>
    </p:spTree>
    <p:extLst>
      <p:ext uri="{BB962C8B-B14F-4D97-AF65-F5344CB8AC3E}">
        <p14:creationId xmlns:p14="http://schemas.microsoft.com/office/powerpoint/2010/main" val="257374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617183-E708-6711-8AF0-FE0C0DC2A2BC}"/>
              </a:ext>
            </a:extLst>
          </p:cNvPr>
          <p:cNvSpPr>
            <a:spLocks noGrp="1"/>
          </p:cNvSpPr>
          <p:nvPr>
            <p:ph type="title"/>
          </p:nvPr>
        </p:nvSpPr>
        <p:spPr/>
        <p:txBody>
          <a:bodyPr/>
          <a:lstStyle/>
          <a:p>
            <a:r>
              <a:rPr lang="pl-PL" dirty="0"/>
              <a:t>Najważniejsza zasada dostępności </a:t>
            </a:r>
          </a:p>
        </p:txBody>
      </p:sp>
      <p:sp>
        <p:nvSpPr>
          <p:cNvPr id="3" name="Symbol zastępczy zawartości 2">
            <a:extLst>
              <a:ext uri="{FF2B5EF4-FFF2-40B4-BE49-F238E27FC236}">
                <a16:creationId xmlns:a16="http://schemas.microsoft.com/office/drawing/2014/main" id="{3571B8E9-4CA5-16FA-CB42-88C340C25AC8}"/>
              </a:ext>
            </a:extLst>
          </p:cNvPr>
          <p:cNvSpPr>
            <a:spLocks noGrp="1"/>
          </p:cNvSpPr>
          <p:nvPr>
            <p:ph idx="1"/>
          </p:nvPr>
        </p:nvSpPr>
        <p:spPr/>
        <p:txBody>
          <a:bodyPr>
            <a:normAutofit fontScale="77500" lnSpcReduction="20000"/>
          </a:bodyPr>
          <a:lstStyle/>
          <a:p>
            <a:pPr marL="0" indent="0" algn="ctr">
              <a:buNone/>
            </a:pPr>
            <a:endParaRPr lang="pl-PL" b="1" dirty="0"/>
          </a:p>
          <a:p>
            <a:pPr marL="0" indent="0" algn="ctr">
              <a:buNone/>
            </a:pPr>
            <a:r>
              <a:rPr lang="pl-PL" sz="3500" b="1" dirty="0"/>
              <a:t>Niezbędne dla niektórych, użyteczne dla wszystkich</a:t>
            </a:r>
          </a:p>
          <a:p>
            <a:pPr marL="0" indent="0" algn="ctr">
              <a:buNone/>
            </a:pPr>
            <a:r>
              <a:rPr lang="pl-PL" sz="3500" dirty="0"/>
              <a:t>(„</a:t>
            </a:r>
            <a:r>
              <a:rPr lang="pl-PL" sz="3500" dirty="0" err="1"/>
              <a:t>Essential</a:t>
            </a:r>
            <a:r>
              <a:rPr lang="pl-PL" sz="3500" dirty="0"/>
              <a:t> for </a:t>
            </a:r>
            <a:r>
              <a:rPr lang="pl-PL" sz="3500" dirty="0" err="1"/>
              <a:t>some</a:t>
            </a:r>
            <a:r>
              <a:rPr lang="pl-PL" sz="3500" dirty="0"/>
              <a:t>, </a:t>
            </a:r>
            <a:r>
              <a:rPr lang="pl-PL" sz="3500" dirty="0" err="1"/>
              <a:t>useful</a:t>
            </a:r>
            <a:r>
              <a:rPr lang="pl-PL" sz="3500" dirty="0"/>
              <a:t> for </a:t>
            </a:r>
            <a:r>
              <a:rPr lang="pl-PL" sz="3500" dirty="0" err="1"/>
              <a:t>all</a:t>
            </a:r>
            <a:r>
              <a:rPr lang="pl-PL" sz="3500" dirty="0"/>
              <a:t>”)</a:t>
            </a:r>
            <a:endParaRPr lang="pl-PL" sz="3500" b="1" dirty="0"/>
          </a:p>
          <a:p>
            <a:pPr marL="0" indent="0">
              <a:spcBef>
                <a:spcPts val="19601"/>
              </a:spcBef>
              <a:buNone/>
            </a:pPr>
            <a:r>
              <a:rPr lang="en-US" sz="1800" dirty="0" err="1"/>
              <a:t>Źródło</a:t>
            </a:r>
            <a:r>
              <a:rPr lang="en-US" sz="1800" dirty="0"/>
              <a:t>: W3C Web Accessibility Initiative (WAI)</a:t>
            </a:r>
          </a:p>
        </p:txBody>
      </p:sp>
    </p:spTree>
    <p:extLst>
      <p:ext uri="{BB962C8B-B14F-4D97-AF65-F5344CB8AC3E}">
        <p14:creationId xmlns:p14="http://schemas.microsoft.com/office/powerpoint/2010/main" val="2307549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26BD2A-8662-AE98-13C4-EA59C7ECCD2A}"/>
              </a:ext>
            </a:extLst>
          </p:cNvPr>
          <p:cNvSpPr>
            <a:spLocks noGrp="1"/>
          </p:cNvSpPr>
          <p:nvPr>
            <p:ph type="title"/>
          </p:nvPr>
        </p:nvSpPr>
        <p:spPr/>
        <p:txBody>
          <a:bodyPr/>
          <a:lstStyle/>
          <a:p>
            <a:r>
              <a:rPr lang="pl-PL" sz="3200" dirty="0"/>
              <a:t>Jak mówić o osobach z niepełnosprawnością (3)</a:t>
            </a:r>
          </a:p>
        </p:txBody>
      </p:sp>
      <p:sp>
        <p:nvSpPr>
          <p:cNvPr id="3" name="Symbol zastępczy tekstu 2">
            <a:extLst>
              <a:ext uri="{FF2B5EF4-FFF2-40B4-BE49-F238E27FC236}">
                <a16:creationId xmlns:a16="http://schemas.microsoft.com/office/drawing/2014/main" id="{11BB7F1A-7002-49E0-32A8-B65C10AC9E87}"/>
              </a:ext>
            </a:extLst>
          </p:cNvPr>
          <p:cNvSpPr>
            <a:spLocks noGrp="1"/>
          </p:cNvSpPr>
          <p:nvPr>
            <p:ph idx="1"/>
          </p:nvPr>
        </p:nvSpPr>
        <p:spPr/>
        <p:txBody>
          <a:bodyPr/>
          <a:lstStyle/>
          <a:p>
            <a:r>
              <a:rPr lang="pl-PL" dirty="0"/>
              <a:t>Różne podejścia:</a:t>
            </a:r>
          </a:p>
          <a:p>
            <a:pPr marL="304815" indent="-304815">
              <a:buFont typeface="Arial" panose="020B0604020202020204" pitchFamily="34" charset="0"/>
              <a:buChar char="•"/>
            </a:pPr>
            <a:r>
              <a:rPr lang="pl-PL" dirty="0"/>
              <a:t>Osoba w spektrum autyzmu, osoba ze spektrum autyzmu</a:t>
            </a:r>
          </a:p>
          <a:p>
            <a:pPr marL="304815" indent="-304815">
              <a:buFont typeface="Arial" panose="020B0604020202020204" pitchFamily="34" charset="0"/>
              <a:buChar char="•"/>
            </a:pPr>
            <a:r>
              <a:rPr lang="pl-PL" dirty="0" err="1"/>
              <a:t>Autystka</a:t>
            </a:r>
            <a:r>
              <a:rPr lang="pl-PL" dirty="0"/>
              <a:t> / autysta</a:t>
            </a:r>
          </a:p>
          <a:p>
            <a:pPr marL="304815" indent="-304815">
              <a:buFont typeface="Arial" panose="020B0604020202020204" pitchFamily="34" charset="0"/>
              <a:buChar char="•"/>
            </a:pPr>
            <a:r>
              <a:rPr lang="pl-PL" dirty="0"/>
              <a:t>Osoba autystyczna</a:t>
            </a:r>
          </a:p>
          <a:p>
            <a:pPr marL="304815" indent="-304815">
              <a:buFont typeface="Arial" panose="020B0604020202020204" pitchFamily="34" charset="0"/>
              <a:buChar char="•"/>
            </a:pPr>
            <a:endParaRPr lang="pl-PL" dirty="0"/>
          </a:p>
          <a:p>
            <a:pPr marL="304815" indent="-304815">
              <a:buFont typeface="Arial" panose="020B0604020202020204" pitchFamily="34" charset="0"/>
              <a:buChar char="•"/>
            </a:pPr>
            <a:r>
              <a:rPr lang="pl-PL" dirty="0"/>
              <a:t>Osoba </a:t>
            </a:r>
            <a:r>
              <a:rPr lang="pl-PL" dirty="0" err="1"/>
              <a:t>neuroatypowa</a:t>
            </a:r>
            <a:endParaRPr lang="pl-PL" dirty="0"/>
          </a:p>
          <a:p>
            <a:pPr marL="304815" indent="-304815">
              <a:buFont typeface="Arial" panose="020B0604020202020204" pitchFamily="34" charset="0"/>
              <a:buChar char="•"/>
            </a:pPr>
            <a:r>
              <a:rPr lang="pl-PL" dirty="0"/>
              <a:t>Osoby </a:t>
            </a:r>
            <a:r>
              <a:rPr lang="pl-PL" dirty="0" err="1"/>
              <a:t>neuroróżnorodne</a:t>
            </a:r>
            <a:r>
              <a:rPr lang="pl-PL" dirty="0"/>
              <a:t> </a:t>
            </a:r>
          </a:p>
          <a:p>
            <a:endParaRPr lang="pl-PL" dirty="0"/>
          </a:p>
        </p:txBody>
      </p:sp>
    </p:spTree>
    <p:extLst>
      <p:ext uri="{BB962C8B-B14F-4D97-AF65-F5344CB8AC3E}">
        <p14:creationId xmlns:p14="http://schemas.microsoft.com/office/powerpoint/2010/main" val="10079107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D9A629-BFFC-CD34-55D7-B92CD53A6EAF}"/>
              </a:ext>
            </a:extLst>
          </p:cNvPr>
          <p:cNvSpPr>
            <a:spLocks noGrp="1"/>
          </p:cNvSpPr>
          <p:nvPr>
            <p:ph type="title"/>
          </p:nvPr>
        </p:nvSpPr>
        <p:spPr/>
        <p:txBody>
          <a:bodyPr/>
          <a:lstStyle/>
          <a:p>
            <a:r>
              <a:rPr lang="pl-PL" sz="3200" dirty="0"/>
              <a:t>Jak mówić o osobach z niepełnosprawnością (4)</a:t>
            </a:r>
          </a:p>
        </p:txBody>
      </p:sp>
      <p:sp>
        <p:nvSpPr>
          <p:cNvPr id="3" name="Symbol zastępczy tekstu 2">
            <a:extLst>
              <a:ext uri="{FF2B5EF4-FFF2-40B4-BE49-F238E27FC236}">
                <a16:creationId xmlns:a16="http://schemas.microsoft.com/office/drawing/2014/main" id="{D7E4A35C-3497-6376-B080-46428AAF199D}"/>
              </a:ext>
            </a:extLst>
          </p:cNvPr>
          <p:cNvSpPr>
            <a:spLocks noGrp="1"/>
          </p:cNvSpPr>
          <p:nvPr>
            <p:ph idx="1"/>
          </p:nvPr>
        </p:nvSpPr>
        <p:spPr/>
        <p:txBody>
          <a:bodyPr/>
          <a:lstStyle/>
          <a:p>
            <a:pPr marL="304815" indent="-304815">
              <a:buFont typeface="Arial" panose="020B0604020202020204" pitchFamily="34" charset="0"/>
              <a:buChar char="•"/>
            </a:pPr>
            <a:r>
              <a:rPr lang="pl-PL" dirty="0"/>
              <a:t>Osoba z doświadczeniem kryzysu psychicznego</a:t>
            </a:r>
          </a:p>
          <a:p>
            <a:pPr marL="304815" indent="-304815">
              <a:buFont typeface="Arial" panose="020B0604020202020204" pitchFamily="34" charset="0"/>
              <a:buChar char="•"/>
            </a:pPr>
            <a:r>
              <a:rPr lang="pl-PL" dirty="0"/>
              <a:t>Osoba z diagnozą schizofrenii, osoba z doświadczeniem schizofrenii</a:t>
            </a:r>
          </a:p>
          <a:p>
            <a:pPr marL="304815" indent="-304815">
              <a:buFont typeface="Arial" panose="020B0604020202020204" pitchFamily="34" charset="0"/>
              <a:buChar char="•"/>
            </a:pPr>
            <a:r>
              <a:rPr lang="pl-PL" dirty="0"/>
              <a:t>Osoba z zaburzeniami osobowości, osoba z diagnozą </a:t>
            </a:r>
            <a:r>
              <a:rPr lang="pl-PL" dirty="0" err="1"/>
              <a:t>Borderline</a:t>
            </a:r>
            <a:endParaRPr lang="pl-PL" dirty="0"/>
          </a:p>
          <a:p>
            <a:endParaRPr lang="pl-PL" dirty="0"/>
          </a:p>
        </p:txBody>
      </p:sp>
    </p:spTree>
    <p:extLst>
      <p:ext uri="{BB962C8B-B14F-4D97-AF65-F5344CB8AC3E}">
        <p14:creationId xmlns:p14="http://schemas.microsoft.com/office/powerpoint/2010/main" val="6100319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6ED9D9-6B51-C598-E6F1-8DD241639339}"/>
              </a:ext>
            </a:extLst>
          </p:cNvPr>
          <p:cNvSpPr>
            <a:spLocks noGrp="1"/>
          </p:cNvSpPr>
          <p:nvPr>
            <p:ph type="title"/>
          </p:nvPr>
        </p:nvSpPr>
        <p:spPr/>
        <p:txBody>
          <a:bodyPr/>
          <a:lstStyle/>
          <a:p>
            <a:r>
              <a:rPr lang="pl-PL" dirty="0"/>
              <a:t>Osoby bez niepełnosprawności</a:t>
            </a:r>
          </a:p>
        </p:txBody>
      </p:sp>
      <p:sp>
        <p:nvSpPr>
          <p:cNvPr id="3" name="Symbol zastępczy tekstu 2">
            <a:extLst>
              <a:ext uri="{FF2B5EF4-FFF2-40B4-BE49-F238E27FC236}">
                <a16:creationId xmlns:a16="http://schemas.microsoft.com/office/drawing/2014/main" id="{669854EA-6F35-C3EB-2F53-E74FDD5E054F}"/>
              </a:ext>
            </a:extLst>
          </p:cNvPr>
          <p:cNvSpPr>
            <a:spLocks noGrp="1"/>
          </p:cNvSpPr>
          <p:nvPr>
            <p:ph idx="1"/>
          </p:nvPr>
        </p:nvSpPr>
        <p:spPr/>
        <p:txBody>
          <a:bodyPr>
            <a:normAutofit/>
          </a:bodyPr>
          <a:lstStyle/>
          <a:p>
            <a:pPr marL="304815" indent="-304815">
              <a:buFont typeface="Arial" panose="020B0604020202020204" pitchFamily="34" charset="0"/>
              <a:buChar char="•"/>
            </a:pPr>
            <a:r>
              <a:rPr lang="pl-PL" dirty="0"/>
              <a:t>Osoba bez niepełnosprawności (zamiast osoba „zdrowa”)</a:t>
            </a:r>
          </a:p>
          <a:p>
            <a:pPr marL="304815" indent="-304815">
              <a:buFont typeface="Arial" panose="020B0604020202020204" pitchFamily="34" charset="0"/>
              <a:buChar char="•"/>
            </a:pPr>
            <a:r>
              <a:rPr lang="pl-PL" dirty="0"/>
              <a:t>Można dodać: osoba bez widocznej niepełnosprawności</a:t>
            </a:r>
          </a:p>
          <a:p>
            <a:pPr marL="533427" lvl="1" indent="-304815">
              <a:buFont typeface="Arial" panose="020B0604020202020204" pitchFamily="34" charset="0"/>
              <a:buChar char="•"/>
            </a:pPr>
            <a:r>
              <a:rPr lang="pl-PL" sz="2400" dirty="0">
                <a:latin typeface="+mn-lt"/>
              </a:rPr>
              <a:t>Słonecznik ukrytych niepełnosprawności</a:t>
            </a:r>
          </a:p>
          <a:p>
            <a:pPr marL="304815" indent="-304815">
              <a:buFont typeface="Arial" panose="020B0604020202020204" pitchFamily="34" charset="0"/>
              <a:buChar char="•"/>
            </a:pPr>
            <a:endParaRPr lang="pl-PL" dirty="0"/>
          </a:p>
          <a:p>
            <a:pPr marL="304815" indent="-304815">
              <a:buFont typeface="Arial" panose="020B0604020202020204" pitchFamily="34" charset="0"/>
              <a:buChar char="•"/>
            </a:pPr>
            <a:r>
              <a:rPr lang="pl-PL" dirty="0"/>
              <a:t>O rzeczach, przestrzeni, sposobach funkcjonowania:</a:t>
            </a:r>
          </a:p>
          <a:p>
            <a:pPr marL="533427" lvl="1" indent="-304815">
              <a:buFont typeface="Wingdings" panose="05000000000000000000" pitchFamily="2" charset="2"/>
              <a:buChar char="ü"/>
            </a:pPr>
            <a:r>
              <a:rPr lang="pl-PL" sz="2400" dirty="0">
                <a:latin typeface="+mn-lt"/>
              </a:rPr>
              <a:t>regularny, standardowy, tradycyjny (zamiast „normalny”)</a:t>
            </a:r>
          </a:p>
          <a:p>
            <a:pPr marL="533427" lvl="1" indent="-304815">
              <a:buFont typeface="Wingdings" panose="05000000000000000000" pitchFamily="2" charset="2"/>
              <a:buChar char="ü"/>
            </a:pPr>
            <a:r>
              <a:rPr lang="pl-PL" sz="2400" dirty="0">
                <a:latin typeface="+mn-lt"/>
              </a:rPr>
              <a:t>np. toaleta dostosowana, toaleta standardowa</a:t>
            </a:r>
          </a:p>
          <a:p>
            <a:endParaRPr lang="pl-PL" dirty="0"/>
          </a:p>
        </p:txBody>
      </p:sp>
      <p:pic>
        <p:nvPicPr>
          <p:cNvPr id="5" name="Obraz 4" descr="międzynarodowy symbol ukrytych niepełnosprawności - żółty kwiat słonecznika na zielonym tle, obok napis w języku angielskim &quot;Hidden disabilities&quot; czyli ukryte niepełnosprawności">
            <a:extLst>
              <a:ext uri="{FF2B5EF4-FFF2-40B4-BE49-F238E27FC236}">
                <a16:creationId xmlns:a16="http://schemas.microsoft.com/office/drawing/2014/main" id="{85F9A69D-2265-5B5A-336A-33C61F8E0B1D}"/>
              </a:ext>
            </a:extLst>
          </p:cNvPr>
          <p:cNvPicPr>
            <a:picLocks noChangeAspect="1"/>
          </p:cNvPicPr>
          <p:nvPr/>
        </p:nvPicPr>
        <p:blipFill>
          <a:blip r:embed="rId2"/>
          <a:stretch>
            <a:fillRect/>
          </a:stretch>
        </p:blipFill>
        <p:spPr>
          <a:xfrm>
            <a:off x="8283398" y="2951010"/>
            <a:ext cx="2872282" cy="1433563"/>
          </a:xfrm>
          <a:prstGeom prst="rect">
            <a:avLst/>
          </a:prstGeom>
          <a:ln>
            <a:solidFill>
              <a:schemeClr val="tx1"/>
            </a:solidFill>
          </a:ln>
        </p:spPr>
      </p:pic>
    </p:spTree>
    <p:extLst>
      <p:ext uri="{BB962C8B-B14F-4D97-AF65-F5344CB8AC3E}">
        <p14:creationId xmlns:p14="http://schemas.microsoft.com/office/powerpoint/2010/main" val="4622438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68D8FF-0EF2-BF7A-46A9-206E186F4D09}"/>
              </a:ext>
            </a:extLst>
          </p:cNvPr>
          <p:cNvSpPr>
            <a:spLocks noGrp="1"/>
          </p:cNvSpPr>
          <p:nvPr>
            <p:ph type="title"/>
          </p:nvPr>
        </p:nvSpPr>
        <p:spPr/>
        <p:txBody>
          <a:bodyPr/>
          <a:lstStyle/>
          <a:p>
            <a:r>
              <a:rPr lang="pl-PL" dirty="0"/>
              <a:t>Język inkluzywny – proces</a:t>
            </a:r>
          </a:p>
        </p:txBody>
      </p:sp>
      <p:sp>
        <p:nvSpPr>
          <p:cNvPr id="3" name="Symbol zastępczy tekstu 2">
            <a:extLst>
              <a:ext uri="{FF2B5EF4-FFF2-40B4-BE49-F238E27FC236}">
                <a16:creationId xmlns:a16="http://schemas.microsoft.com/office/drawing/2014/main" id="{2B6EE805-BA3E-E0D9-0BEE-6B0A0F61750D}"/>
              </a:ext>
            </a:extLst>
          </p:cNvPr>
          <p:cNvSpPr>
            <a:spLocks noGrp="1"/>
          </p:cNvSpPr>
          <p:nvPr>
            <p:ph idx="1"/>
          </p:nvPr>
        </p:nvSpPr>
        <p:spPr/>
        <p:txBody>
          <a:bodyPr/>
          <a:lstStyle/>
          <a:p>
            <a:pPr marL="304815" indent="-304815">
              <a:buFont typeface="Arial" panose="020B0604020202020204" pitchFamily="34" charset="0"/>
              <a:buChar char="•"/>
            </a:pPr>
            <a:r>
              <a:rPr lang="pl-PL" dirty="0"/>
              <a:t>Język inkluzywny jest </a:t>
            </a:r>
            <a:r>
              <a:rPr lang="pl-PL" b="1" dirty="0"/>
              <a:t>żywym procesem językowym</a:t>
            </a:r>
          </a:p>
          <a:p>
            <a:pPr marL="304815" indent="-304815">
              <a:buFont typeface="Arial" panose="020B0604020202020204" pitchFamily="34" charset="0"/>
              <a:buChar char="•"/>
            </a:pPr>
            <a:r>
              <a:rPr lang="pl-PL" dirty="0"/>
              <a:t>Nie zawsze panuje powszechna zgoda społeczna na dane określenia</a:t>
            </a:r>
          </a:p>
          <a:p>
            <a:pPr marL="304815" indent="-304815">
              <a:buFont typeface="Arial" panose="020B0604020202020204" pitchFamily="34" charset="0"/>
              <a:buChar char="•"/>
            </a:pPr>
            <a:r>
              <a:rPr lang="pl-PL" dirty="0"/>
              <a:t>Istnieją różne perspektywy i doświadczenia, dlatego dbanie o język inkluzywny nie zawsze jest jednoznaczne</a:t>
            </a:r>
          </a:p>
          <a:p>
            <a:pPr marL="533427" lvl="1" indent="-304815">
              <a:buFont typeface="Wingdings" panose="05000000000000000000" pitchFamily="2" charset="2"/>
              <a:buChar char="ü"/>
            </a:pPr>
            <a:r>
              <a:rPr lang="pl-PL" sz="2133" dirty="0"/>
              <a:t>warto mieć świadomość różnorodności poglądów</a:t>
            </a:r>
          </a:p>
          <a:p>
            <a:pPr marL="533427" lvl="1" indent="-304815">
              <a:buFont typeface="Wingdings" panose="05000000000000000000" pitchFamily="2" charset="2"/>
              <a:buChar char="ü"/>
            </a:pPr>
            <a:r>
              <a:rPr lang="pl-PL" sz="2133" dirty="0"/>
              <a:t>oraz stwarzać okazje do wymiany świadomości i doświadczeń</a:t>
            </a:r>
          </a:p>
          <a:p>
            <a:endParaRPr lang="pl-PL" dirty="0"/>
          </a:p>
        </p:txBody>
      </p:sp>
    </p:spTree>
    <p:extLst>
      <p:ext uri="{BB962C8B-B14F-4D97-AF65-F5344CB8AC3E}">
        <p14:creationId xmlns:p14="http://schemas.microsoft.com/office/powerpoint/2010/main" val="20062105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D0F2CC-E2EE-524A-4694-F22FAB15669C}"/>
              </a:ext>
            </a:extLst>
          </p:cNvPr>
          <p:cNvSpPr>
            <a:spLocks noGrp="1"/>
          </p:cNvSpPr>
          <p:nvPr>
            <p:ph type="title"/>
          </p:nvPr>
        </p:nvSpPr>
        <p:spPr/>
        <p:txBody>
          <a:bodyPr/>
          <a:lstStyle/>
          <a:p>
            <a:r>
              <a:rPr lang="pl-PL" dirty="0"/>
              <a:t>Język inkluzywny – podsumowanie</a:t>
            </a:r>
          </a:p>
        </p:txBody>
      </p:sp>
      <p:sp>
        <p:nvSpPr>
          <p:cNvPr id="3" name="Symbol zastępczy tekstu 2">
            <a:extLst>
              <a:ext uri="{FF2B5EF4-FFF2-40B4-BE49-F238E27FC236}">
                <a16:creationId xmlns:a16="http://schemas.microsoft.com/office/drawing/2014/main" id="{15F0F14C-63FF-119A-D899-B92976143A63}"/>
              </a:ext>
            </a:extLst>
          </p:cNvPr>
          <p:cNvSpPr>
            <a:spLocks noGrp="1"/>
          </p:cNvSpPr>
          <p:nvPr>
            <p:ph idx="1"/>
          </p:nvPr>
        </p:nvSpPr>
        <p:spPr/>
        <p:txBody>
          <a:bodyPr/>
          <a:lstStyle/>
          <a:p>
            <a:pPr marL="304815" indent="-304815">
              <a:buFont typeface="Arial" panose="020B0604020202020204" pitchFamily="34" charset="0"/>
              <a:buChar char="•"/>
            </a:pPr>
            <a:r>
              <a:rPr lang="pl-PL" dirty="0"/>
              <a:t>Stawiaj osobę na pierwszym miejscu – pisz i mów przede wszystkim </a:t>
            </a:r>
            <a:br>
              <a:rPr lang="pl-PL" dirty="0"/>
            </a:br>
            <a:r>
              <a:rPr lang="pl-PL" dirty="0"/>
              <a:t>o osobie: osoba z niepełnosprawnością̨ a nie: niepełnosprawna</a:t>
            </a:r>
          </a:p>
          <a:p>
            <a:pPr marL="533427" lvl="1" indent="-304815">
              <a:buFont typeface="Wingdings" panose="05000000000000000000" pitchFamily="2" charset="2"/>
              <a:buChar char="Ø"/>
            </a:pPr>
            <a:r>
              <a:rPr lang="pl-PL" sz="2133" dirty="0"/>
              <a:t>takie określenia są dłuższe ale nie stygmatyzują</a:t>
            </a:r>
          </a:p>
          <a:p>
            <a:pPr marL="304815" indent="-304815">
              <a:buFont typeface="Arial" panose="020B0604020202020204" pitchFamily="34" charset="0"/>
              <a:buChar char="•"/>
            </a:pPr>
            <a:r>
              <a:rPr lang="pl-PL" dirty="0"/>
              <a:t>Podkreślaj indywidualność i potencjał osoby, a nie jej stan fizyczny</a:t>
            </a:r>
          </a:p>
          <a:p>
            <a:pPr marL="304815" indent="-304815">
              <a:buFont typeface="Arial" panose="020B0604020202020204" pitchFamily="34" charset="0"/>
              <a:buChar char="•"/>
            </a:pPr>
            <a:r>
              <a:rPr lang="pl-PL" dirty="0"/>
              <a:t>Jeżeli nie masz pewności, jakich słów używać – zapytaj </a:t>
            </a:r>
          </a:p>
          <a:p>
            <a:pPr marL="533427" lvl="1" indent="-304815">
              <a:buFont typeface="Wingdings" panose="05000000000000000000" pitchFamily="2" charset="2"/>
              <a:buChar char="Ø"/>
            </a:pPr>
            <a:r>
              <a:rPr lang="pl-PL" sz="2133" dirty="0"/>
              <a:t>zdarza się, że poszczególne osoby mają swoje własne preferencje</a:t>
            </a:r>
          </a:p>
          <a:p>
            <a:endParaRPr lang="pl-PL" dirty="0"/>
          </a:p>
          <a:p>
            <a:endParaRPr lang="pl-PL" dirty="0"/>
          </a:p>
          <a:p>
            <a:endParaRPr lang="pl-PL" dirty="0"/>
          </a:p>
        </p:txBody>
      </p:sp>
    </p:spTree>
    <p:extLst>
      <p:ext uri="{BB962C8B-B14F-4D97-AF65-F5344CB8AC3E}">
        <p14:creationId xmlns:p14="http://schemas.microsoft.com/office/powerpoint/2010/main" val="6034460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782C0B69-DD24-9A8E-9C50-AEE24294C0F7}"/>
              </a:ext>
            </a:extLst>
          </p:cNvPr>
          <p:cNvSpPr>
            <a:spLocks noGrp="1"/>
          </p:cNvSpPr>
          <p:nvPr>
            <p:ph type="title"/>
          </p:nvPr>
        </p:nvSpPr>
        <p:spPr/>
        <p:txBody>
          <a:bodyPr/>
          <a:lstStyle/>
          <a:p>
            <a:r>
              <a:rPr lang="pl-PL" dirty="0"/>
              <a:t>Grupy osób z różnorodnymi potrzebami</a:t>
            </a:r>
          </a:p>
        </p:txBody>
      </p:sp>
      <p:sp>
        <p:nvSpPr>
          <p:cNvPr id="5" name="Symbol zastępczy tekstu 4">
            <a:extLst>
              <a:ext uri="{FF2B5EF4-FFF2-40B4-BE49-F238E27FC236}">
                <a16:creationId xmlns:a16="http://schemas.microsoft.com/office/drawing/2014/main" id="{F447781E-3CC8-0EB3-668A-1FEF5B7A3C0C}"/>
              </a:ext>
            </a:extLst>
          </p:cNvPr>
          <p:cNvSpPr>
            <a:spLocks noGrp="1"/>
          </p:cNvSpPr>
          <p:nvPr>
            <p:ph type="body" idx="1"/>
          </p:nvPr>
        </p:nvSpPr>
        <p:spPr/>
        <p:txBody>
          <a:bodyPr/>
          <a:lstStyle/>
          <a:p>
            <a:r>
              <a:rPr lang="pl-PL" dirty="0"/>
              <a:t>(przykładowe)</a:t>
            </a:r>
          </a:p>
        </p:txBody>
      </p:sp>
      <p:pic>
        <p:nvPicPr>
          <p:cNvPr id="3" name="Picture 2">
            <a:extLst>
              <a:ext uri="{FF2B5EF4-FFF2-40B4-BE49-F238E27FC236}">
                <a16:creationId xmlns:a16="http://schemas.microsoft.com/office/drawing/2014/main" id="{968F5EDA-9557-CBE0-C6B2-6BCACB9FAC75}"/>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8537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DC3665-AD33-EAB6-E27C-E9FDEA31084F}"/>
              </a:ext>
            </a:extLst>
          </p:cNvPr>
          <p:cNvSpPr>
            <a:spLocks noGrp="1"/>
          </p:cNvSpPr>
          <p:nvPr>
            <p:ph type="title"/>
          </p:nvPr>
        </p:nvSpPr>
        <p:spPr/>
        <p:txBody>
          <a:bodyPr/>
          <a:lstStyle/>
          <a:p>
            <a:r>
              <a:rPr lang="pl-PL" sz="3200" dirty="0"/>
              <a:t>Zróżnicowanie potrzeb i sposób funkcjonowania</a:t>
            </a:r>
          </a:p>
        </p:txBody>
      </p:sp>
      <p:sp>
        <p:nvSpPr>
          <p:cNvPr id="3" name="Symbol zastępczy tekstu 2">
            <a:extLst>
              <a:ext uri="{FF2B5EF4-FFF2-40B4-BE49-F238E27FC236}">
                <a16:creationId xmlns:a16="http://schemas.microsoft.com/office/drawing/2014/main" id="{0EDC0B8A-C5E2-99D6-9FBF-F8A26031B440}"/>
              </a:ext>
            </a:extLst>
          </p:cNvPr>
          <p:cNvSpPr>
            <a:spLocks noGrp="1"/>
          </p:cNvSpPr>
          <p:nvPr>
            <p:ph idx="1"/>
          </p:nvPr>
        </p:nvSpPr>
        <p:spPr/>
        <p:txBody>
          <a:bodyPr/>
          <a:lstStyle/>
          <a:p>
            <a:pPr marL="304815" indent="-304815">
              <a:spcAft>
                <a:spcPts val="400"/>
              </a:spcAft>
              <a:buFont typeface="Arial" panose="020B0604020202020204" pitchFamily="34" charset="0"/>
              <a:buChar char="•"/>
            </a:pPr>
            <a:r>
              <a:rPr lang="pl-PL" dirty="0"/>
              <a:t>Każda grupa społeczna jest wewnętrznie zróżnicowana. </a:t>
            </a:r>
          </a:p>
          <a:p>
            <a:pPr marL="304815" indent="-304815">
              <a:spcAft>
                <a:spcPts val="400"/>
              </a:spcAft>
              <a:buFont typeface="Arial" panose="020B0604020202020204" pitchFamily="34" charset="0"/>
              <a:buChar char="•"/>
            </a:pPr>
            <a:r>
              <a:rPr lang="pl-PL" dirty="0"/>
              <a:t>Grupy osób ze szczególnymi potrzebami również. </a:t>
            </a:r>
          </a:p>
          <a:p>
            <a:pPr marL="304815" indent="-304815">
              <a:spcAft>
                <a:spcPts val="400"/>
              </a:spcAft>
              <a:buFont typeface="Arial" panose="020B0604020202020204" pitchFamily="34" charset="0"/>
              <a:buChar char="•"/>
            </a:pPr>
            <a:r>
              <a:rPr lang="pl-PL" dirty="0"/>
              <a:t>Osoby z tym samym rodzajem i stopniem niepełnosprawności mogą mieć bardzo różne potrzeby i zupełnie inaczej funkcjonować. </a:t>
            </a:r>
          </a:p>
          <a:p>
            <a:pPr marL="304815" indent="-304815">
              <a:spcAft>
                <a:spcPts val="400"/>
              </a:spcAft>
              <a:buFont typeface="Arial" panose="020B0604020202020204" pitchFamily="34" charset="0"/>
              <a:buChar char="•"/>
            </a:pPr>
            <a:r>
              <a:rPr lang="pl-PL" dirty="0"/>
              <a:t>To ma wpływ na to, jakich barier osoby doświadczają na co dzień i jakie rozwiązania są im potrzebne (np. technologie wspomagające).</a:t>
            </a:r>
          </a:p>
          <a:p>
            <a:endParaRPr lang="pl-PL" dirty="0"/>
          </a:p>
        </p:txBody>
      </p:sp>
    </p:spTree>
    <p:extLst>
      <p:ext uri="{BB962C8B-B14F-4D97-AF65-F5344CB8AC3E}">
        <p14:creationId xmlns:p14="http://schemas.microsoft.com/office/powerpoint/2010/main" val="18446185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AE8C20-FBC8-1140-92C2-7197E88F53FA}"/>
              </a:ext>
            </a:extLst>
          </p:cNvPr>
          <p:cNvSpPr>
            <a:spLocks noGrp="1"/>
          </p:cNvSpPr>
          <p:nvPr>
            <p:ph type="title"/>
          </p:nvPr>
        </p:nvSpPr>
        <p:spPr/>
        <p:txBody>
          <a:bodyPr/>
          <a:lstStyle/>
          <a:p>
            <a:r>
              <a:rPr lang="pl-PL" dirty="0"/>
              <a:t>Osoby z niepełnosprawnością ruchu</a:t>
            </a:r>
          </a:p>
        </p:txBody>
      </p:sp>
      <p:sp>
        <p:nvSpPr>
          <p:cNvPr id="4" name="Symbol zastępczy tekstu 3">
            <a:extLst>
              <a:ext uri="{FF2B5EF4-FFF2-40B4-BE49-F238E27FC236}">
                <a16:creationId xmlns:a16="http://schemas.microsoft.com/office/drawing/2014/main" id="{BD44C671-8065-2B0D-90A8-8855B7A2BFC6}"/>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1069744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0D193C-D74D-33D3-7235-523CB439559E}"/>
              </a:ext>
            </a:extLst>
          </p:cNvPr>
          <p:cNvSpPr>
            <a:spLocks noGrp="1"/>
          </p:cNvSpPr>
          <p:nvPr>
            <p:ph type="title"/>
          </p:nvPr>
        </p:nvSpPr>
        <p:spPr/>
        <p:txBody>
          <a:bodyPr/>
          <a:lstStyle/>
          <a:p>
            <a:r>
              <a:rPr lang="pl-PL" dirty="0"/>
              <a:t>Osoby z niepełnosprawnością ruchu (1)</a:t>
            </a:r>
          </a:p>
        </p:txBody>
      </p:sp>
      <p:sp>
        <p:nvSpPr>
          <p:cNvPr id="3" name="Symbol zastępczy tekstu 2">
            <a:extLst>
              <a:ext uri="{FF2B5EF4-FFF2-40B4-BE49-F238E27FC236}">
                <a16:creationId xmlns:a16="http://schemas.microsoft.com/office/drawing/2014/main" id="{2E8C59BA-D26E-F92A-6825-807EB774FAB3}"/>
              </a:ext>
            </a:extLst>
          </p:cNvPr>
          <p:cNvSpPr>
            <a:spLocks noGrp="1"/>
          </p:cNvSpPr>
          <p:nvPr>
            <p:ph idx="1"/>
          </p:nvPr>
        </p:nvSpPr>
        <p:spPr/>
        <p:txBody>
          <a:bodyPr>
            <a:normAutofit lnSpcReduction="10000"/>
          </a:bodyPr>
          <a:lstStyle/>
          <a:p>
            <a:pPr marL="304815" indent="-304815">
              <a:buFont typeface="Arial" panose="020B0604020202020204" pitchFamily="34" charset="0"/>
              <a:buChar char="•"/>
            </a:pPr>
            <a:r>
              <a:rPr lang="pl-PL" dirty="0"/>
              <a:t>z niepełnosprawnością:</a:t>
            </a:r>
          </a:p>
          <a:p>
            <a:pPr marL="533427" lvl="1" indent="-304815">
              <a:buFont typeface="Wingdings" panose="05000000000000000000" pitchFamily="2" charset="2"/>
              <a:buChar char="Ø"/>
            </a:pPr>
            <a:r>
              <a:rPr lang="pl-PL" sz="2133" dirty="0"/>
              <a:t>rąk lub nóg (paraplegia)</a:t>
            </a:r>
          </a:p>
          <a:p>
            <a:pPr marL="533427" lvl="1" indent="-304815">
              <a:buFont typeface="Wingdings" panose="05000000000000000000" pitchFamily="2" charset="2"/>
              <a:buChar char="Ø"/>
            </a:pPr>
            <a:r>
              <a:rPr lang="pl-PL" sz="2133" dirty="0"/>
              <a:t>rąk i nóg (</a:t>
            </a:r>
            <a:r>
              <a:rPr lang="pl-PL" sz="2133" dirty="0" err="1"/>
              <a:t>tetraplegia</a:t>
            </a:r>
            <a:r>
              <a:rPr lang="pl-PL" sz="2133" dirty="0"/>
              <a:t>)</a:t>
            </a:r>
          </a:p>
          <a:p>
            <a:pPr marL="304815" indent="-304815">
              <a:buFont typeface="Arial" panose="020B0604020202020204" pitchFamily="34" charset="0"/>
              <a:buChar char="•"/>
            </a:pPr>
            <a:r>
              <a:rPr lang="pl-PL" dirty="0"/>
              <a:t>poruszające się na wózkach:</a:t>
            </a:r>
          </a:p>
          <a:p>
            <a:pPr marL="533427" lvl="1" indent="-304815">
              <a:buFont typeface="Wingdings" panose="05000000000000000000" pitchFamily="2" charset="2"/>
              <a:buChar char="Ø"/>
            </a:pPr>
            <a:r>
              <a:rPr lang="pl-PL" sz="2133" dirty="0"/>
              <a:t>ręcznych (aktywnych, półaktywnych, ortopedycznych)</a:t>
            </a:r>
          </a:p>
          <a:p>
            <a:pPr marL="533427" lvl="1" indent="-304815">
              <a:buFont typeface="Wingdings" panose="05000000000000000000" pitchFamily="2" charset="2"/>
              <a:buChar char="Ø"/>
            </a:pPr>
            <a:r>
              <a:rPr lang="pl-PL" sz="2133" dirty="0"/>
              <a:t>elektrycznych</a:t>
            </a:r>
          </a:p>
          <a:p>
            <a:pPr marL="342901" indent="-342900">
              <a:buFont typeface="Arial" panose="020B0604020202020204" pitchFamily="34" charset="0"/>
              <a:buChar char="•"/>
            </a:pPr>
            <a:r>
              <a:rPr lang="pl-PL" dirty="0"/>
              <a:t>poruszające się przy pomocy kul, chodzików, itp. </a:t>
            </a:r>
          </a:p>
          <a:p>
            <a:pPr marL="304815" indent="-304815">
              <a:buFont typeface="Arial" panose="020B0604020202020204" pitchFamily="34" charset="0"/>
              <a:buChar char="•"/>
            </a:pPr>
            <a:r>
              <a:rPr lang="pl-PL" dirty="0"/>
              <a:t>osoby z chorobą Parkinsona</a:t>
            </a:r>
          </a:p>
          <a:p>
            <a:endParaRPr lang="pl-PL" dirty="0"/>
          </a:p>
        </p:txBody>
      </p:sp>
    </p:spTree>
    <p:extLst>
      <p:ext uri="{BB962C8B-B14F-4D97-AF65-F5344CB8AC3E}">
        <p14:creationId xmlns:p14="http://schemas.microsoft.com/office/powerpoint/2010/main" val="29798419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AEF22B55-EC27-22EA-C52C-A0F14510E345}"/>
              </a:ext>
            </a:extLst>
          </p:cNvPr>
          <p:cNvSpPr>
            <a:spLocks noGrp="1"/>
          </p:cNvSpPr>
          <p:nvPr>
            <p:ph type="title"/>
          </p:nvPr>
        </p:nvSpPr>
        <p:spPr/>
        <p:txBody>
          <a:bodyPr/>
          <a:lstStyle/>
          <a:p>
            <a:r>
              <a:rPr lang="pl-PL" dirty="0"/>
              <a:t>Zapewnianie dostępności</a:t>
            </a:r>
          </a:p>
        </p:txBody>
      </p:sp>
      <p:sp>
        <p:nvSpPr>
          <p:cNvPr id="5" name="Symbol zastępczy tekstu 4">
            <a:extLst>
              <a:ext uri="{FF2B5EF4-FFF2-40B4-BE49-F238E27FC236}">
                <a16:creationId xmlns:a16="http://schemas.microsoft.com/office/drawing/2014/main" id="{C08487FB-E355-0679-5CA6-44572EC05871}"/>
              </a:ext>
            </a:extLst>
          </p:cNvPr>
          <p:cNvSpPr>
            <a:spLocks noGrp="1"/>
          </p:cNvSpPr>
          <p:nvPr>
            <p:ph type="body" idx="1"/>
          </p:nvPr>
        </p:nvSpPr>
        <p:spPr/>
        <p:txBody>
          <a:bodyPr/>
          <a:lstStyle/>
          <a:p>
            <a:r>
              <a:rPr lang="pl-PL" dirty="0"/>
              <a:t>Osobom z niepełnosprawnością ruchu</a:t>
            </a:r>
          </a:p>
        </p:txBody>
      </p:sp>
      <p:pic>
        <p:nvPicPr>
          <p:cNvPr id="3" name="Picture 2">
            <a:extLst>
              <a:ext uri="{FF2B5EF4-FFF2-40B4-BE49-F238E27FC236}">
                <a16:creationId xmlns:a16="http://schemas.microsoft.com/office/drawing/2014/main" id="{C9C590DB-1845-ACD2-9F6F-7996B7058E67}"/>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612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2F2B95-3C93-55E5-E469-5969083321D5}"/>
              </a:ext>
            </a:extLst>
          </p:cNvPr>
          <p:cNvSpPr>
            <a:spLocks noGrp="1"/>
          </p:cNvSpPr>
          <p:nvPr>
            <p:ph type="title"/>
          </p:nvPr>
        </p:nvSpPr>
        <p:spPr/>
        <p:txBody>
          <a:bodyPr/>
          <a:lstStyle/>
          <a:p>
            <a:r>
              <a:rPr lang="pl-PL" dirty="0"/>
              <a:t>„Niezbędna dla niektórych, użyteczna dla wszystkich” (1)</a:t>
            </a:r>
          </a:p>
        </p:txBody>
      </p:sp>
      <p:sp>
        <p:nvSpPr>
          <p:cNvPr id="3" name="Symbol zastępczy zawartości 2">
            <a:extLst>
              <a:ext uri="{FF2B5EF4-FFF2-40B4-BE49-F238E27FC236}">
                <a16:creationId xmlns:a16="http://schemas.microsoft.com/office/drawing/2014/main" id="{13B73A1C-B7C6-3EFB-5AD0-0BC2F4813BC4}"/>
              </a:ext>
            </a:extLst>
          </p:cNvPr>
          <p:cNvSpPr>
            <a:spLocks noGrp="1"/>
          </p:cNvSpPr>
          <p:nvPr>
            <p:ph idx="1"/>
          </p:nvPr>
        </p:nvSpPr>
        <p:spPr/>
        <p:txBody>
          <a:bodyPr>
            <a:normAutofit/>
          </a:bodyPr>
          <a:lstStyle/>
          <a:p>
            <a:pPr marL="304815" indent="-304815">
              <a:spcBef>
                <a:spcPts val="400"/>
              </a:spcBef>
              <a:spcAft>
                <a:spcPts val="800"/>
              </a:spcAft>
            </a:pPr>
            <a:r>
              <a:rPr lang="pl-PL" dirty="0"/>
              <a:t>Ważne, żeby nie postrzegać dostępności, jako rozwiązań projektowanych tylko dla osób z niepełnosprawnościami – te rozwiązania będę korzystne, użyteczne i przyjazne dla wszystkich.</a:t>
            </a:r>
          </a:p>
          <a:p>
            <a:pPr marL="304815" indent="-304815">
              <a:spcBef>
                <a:spcPts val="400"/>
              </a:spcBef>
              <a:spcAft>
                <a:spcPts val="800"/>
              </a:spcAft>
            </a:pPr>
            <a:r>
              <a:rPr lang="pl-PL" b="1" dirty="0"/>
              <a:t>Zapewniając dostępność jednej grupie pamiętaj, by nie utrudniać lub uniemożliwiać innej grupie osób skorzystanie z naszego rozwiązania</a:t>
            </a:r>
          </a:p>
          <a:p>
            <a:endParaRPr lang="pl-PL" dirty="0"/>
          </a:p>
          <a:p>
            <a:endParaRPr lang="pl-PL" dirty="0"/>
          </a:p>
        </p:txBody>
      </p:sp>
    </p:spTree>
    <p:extLst>
      <p:ext uri="{BB962C8B-B14F-4D97-AF65-F5344CB8AC3E}">
        <p14:creationId xmlns:p14="http://schemas.microsoft.com/office/powerpoint/2010/main" val="25577828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DF065-359A-663F-3789-07EB5906C83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69C41F3-54F2-835B-C065-A9B8B5DED34E}"/>
              </a:ext>
            </a:extLst>
          </p:cNvPr>
          <p:cNvSpPr>
            <a:spLocks noGrp="1"/>
          </p:cNvSpPr>
          <p:nvPr>
            <p:ph type="title"/>
          </p:nvPr>
        </p:nvSpPr>
        <p:spPr/>
        <p:txBody>
          <a:bodyPr/>
          <a:lstStyle/>
          <a:p>
            <a:r>
              <a:rPr lang="pl-PL" dirty="0"/>
              <a:t>Bariery architektoniczne (przykłady) (1) </a:t>
            </a:r>
          </a:p>
        </p:txBody>
      </p:sp>
      <p:sp>
        <p:nvSpPr>
          <p:cNvPr id="3" name="Symbol zastępczy zawartości 2">
            <a:extLst>
              <a:ext uri="{FF2B5EF4-FFF2-40B4-BE49-F238E27FC236}">
                <a16:creationId xmlns:a16="http://schemas.microsoft.com/office/drawing/2014/main" id="{681FDF61-FBEC-FB26-5DB2-3CC0B7036D43}"/>
              </a:ext>
            </a:extLst>
          </p:cNvPr>
          <p:cNvSpPr>
            <a:spLocks noGrp="1"/>
          </p:cNvSpPr>
          <p:nvPr>
            <p:ph idx="1"/>
          </p:nvPr>
        </p:nvSpPr>
        <p:spPr>
          <a:xfrm>
            <a:off x="838200" y="1825624"/>
            <a:ext cx="10515600" cy="4778375"/>
          </a:xfrm>
        </p:spPr>
        <p:txBody>
          <a:bodyPr>
            <a:normAutofit/>
          </a:bodyPr>
          <a:lstStyle/>
          <a:p>
            <a:pPr marL="0" indent="0">
              <a:lnSpc>
                <a:spcPct val="120000"/>
              </a:lnSpc>
              <a:spcAft>
                <a:spcPts val="600"/>
              </a:spcAft>
              <a:buNone/>
            </a:pPr>
            <a:r>
              <a:rPr lang="pl-PL" dirty="0">
                <a:effectLst/>
                <a:ea typeface="Calibri" panose="020F0502020204030204" pitchFamily="34" charset="0"/>
                <a:cs typeface="Times New Roman" panose="02020603050405020304" pitchFamily="18" charset="0"/>
              </a:rPr>
              <a:t>Osoby te mogą napotkać trudności m.in. w:</a:t>
            </a:r>
          </a:p>
          <a:p>
            <a:pPr marL="342900" lvl="0" indent="-342900">
              <a:lnSpc>
                <a:spcPct val="120000"/>
              </a:lnSpc>
              <a:spcAft>
                <a:spcPts val="2400"/>
              </a:spcAft>
              <a:buFont typeface="Symbol" panose="05050102010706020507" pitchFamily="18" charset="2"/>
              <a:buChar char=""/>
            </a:pPr>
            <a:r>
              <a:rPr lang="pl-PL" b="1" dirty="0">
                <a:ea typeface="Calibri" panose="020F0502020204030204" pitchFamily="34" charset="0"/>
                <a:cs typeface="Times New Roman" panose="02020603050405020304" pitchFamily="18" charset="0"/>
              </a:rPr>
              <a:t>d</a:t>
            </a:r>
            <a:r>
              <a:rPr lang="pl-PL" b="1" dirty="0">
                <a:effectLst/>
                <a:ea typeface="Calibri" panose="020F0502020204030204" pitchFamily="34" charset="0"/>
                <a:cs typeface="Times New Roman" panose="02020603050405020304" pitchFamily="18" charset="0"/>
              </a:rPr>
              <a:t>otarciu do budynku </a:t>
            </a:r>
            <a:r>
              <a:rPr lang="pl-PL" dirty="0">
                <a:effectLst/>
                <a:ea typeface="Calibri" panose="020F0502020204030204" pitchFamily="34" charset="0"/>
                <a:cs typeface="Times New Roman" panose="02020603050405020304" pitchFamily="18" charset="0"/>
              </a:rPr>
              <a:t>m.in.: wysokie krawężniki przy przejściach dla pieszych, nawierzchnia wyłożona kostką brukową/ łupaną, nierówny (np.</a:t>
            </a:r>
            <a:r>
              <a:rPr lang="pl-PL" dirty="0">
                <a:ea typeface="Calibri" panose="020F0502020204030204" pitchFamily="34" charset="0"/>
                <a:cs typeface="Times New Roman" panose="02020603050405020304" pitchFamily="18" charset="0"/>
              </a:rPr>
              <a:t> </a:t>
            </a:r>
            <a:r>
              <a:rPr lang="pl-PL" dirty="0">
                <a:effectLst/>
                <a:ea typeface="Calibri" panose="020F0502020204030204" pitchFamily="34" charset="0"/>
                <a:cs typeface="Times New Roman" panose="02020603050405020304" pitchFamily="18" charset="0"/>
              </a:rPr>
              <a:t>zniszczony) chodnik, nachylenia nawierzchni, wąskie ciągi komunikacyjne </a:t>
            </a:r>
          </a:p>
          <a:p>
            <a:pPr marL="342900" lvl="0" indent="-342900">
              <a:lnSpc>
                <a:spcPct val="120000"/>
              </a:lnSpc>
              <a:buFont typeface="Symbol" panose="05050102010706020507" pitchFamily="18" charset="2"/>
              <a:buChar char=""/>
            </a:pPr>
            <a:r>
              <a:rPr lang="pl-PL" b="1" dirty="0">
                <a:ea typeface="Calibri" panose="020F0502020204030204" pitchFamily="34" charset="0"/>
                <a:cs typeface="Times New Roman" panose="02020603050405020304" pitchFamily="18" charset="0"/>
              </a:rPr>
              <a:t>wejściu</a:t>
            </a:r>
            <a:r>
              <a:rPr lang="pl-PL" b="1" dirty="0">
                <a:effectLst/>
                <a:ea typeface="Calibri" panose="020F0502020204030204" pitchFamily="34" charset="0"/>
                <a:cs typeface="Times New Roman" panose="02020603050405020304" pitchFamily="18" charset="0"/>
              </a:rPr>
              <a:t> do budynku </a:t>
            </a:r>
            <a:r>
              <a:rPr lang="pl-PL" dirty="0">
                <a:effectLst/>
                <a:ea typeface="Calibri" panose="020F0502020204030204" pitchFamily="34" charset="0"/>
                <a:cs typeface="Times New Roman" panose="02020603050405020304" pitchFamily="18" charset="0"/>
              </a:rPr>
              <a:t>m.in.: brak podjazdu, wysokie schody, brak poręczy przy schodach, śliskie nawierzchnie (niedostosowane do warunków zewnętrznych), ciężkie drzwi, itp.</a:t>
            </a:r>
          </a:p>
        </p:txBody>
      </p:sp>
    </p:spTree>
    <p:extLst>
      <p:ext uri="{BB962C8B-B14F-4D97-AF65-F5344CB8AC3E}">
        <p14:creationId xmlns:p14="http://schemas.microsoft.com/office/powerpoint/2010/main" val="34495705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3ACCA2-6839-455D-98A1-E7227A22EE80}"/>
              </a:ext>
            </a:extLst>
          </p:cNvPr>
          <p:cNvSpPr>
            <a:spLocks noGrp="1"/>
          </p:cNvSpPr>
          <p:nvPr>
            <p:ph type="title"/>
          </p:nvPr>
        </p:nvSpPr>
        <p:spPr/>
        <p:txBody>
          <a:bodyPr/>
          <a:lstStyle/>
          <a:p>
            <a:r>
              <a:rPr lang="pl-PL" dirty="0"/>
              <a:t>Bariery architektoniczne (przykłady) (2)</a:t>
            </a:r>
          </a:p>
        </p:txBody>
      </p:sp>
      <p:sp>
        <p:nvSpPr>
          <p:cNvPr id="3" name="Symbol zastępczy zawartości 2">
            <a:extLst>
              <a:ext uri="{FF2B5EF4-FFF2-40B4-BE49-F238E27FC236}">
                <a16:creationId xmlns:a16="http://schemas.microsoft.com/office/drawing/2014/main" id="{FDF53349-6886-451B-B869-8A14CE6291D3}"/>
              </a:ext>
            </a:extLst>
          </p:cNvPr>
          <p:cNvSpPr>
            <a:spLocks noGrp="1"/>
          </p:cNvSpPr>
          <p:nvPr>
            <p:ph idx="1"/>
          </p:nvPr>
        </p:nvSpPr>
        <p:spPr>
          <a:xfrm>
            <a:off x="838200" y="1825624"/>
            <a:ext cx="10515600" cy="4778375"/>
          </a:xfrm>
        </p:spPr>
        <p:txBody>
          <a:bodyPr>
            <a:normAutofit/>
          </a:bodyPr>
          <a:lstStyle/>
          <a:p>
            <a:pPr marL="0" indent="0">
              <a:lnSpc>
                <a:spcPct val="120000"/>
              </a:lnSpc>
              <a:spcAft>
                <a:spcPts val="600"/>
              </a:spcAft>
              <a:buNone/>
            </a:pPr>
            <a:r>
              <a:rPr lang="pl-PL" dirty="0">
                <a:effectLst/>
                <a:ea typeface="Calibri" panose="020F0502020204030204" pitchFamily="34" charset="0"/>
                <a:cs typeface="Times New Roman" panose="02020603050405020304" pitchFamily="18" charset="0"/>
              </a:rPr>
              <a:t>Osoby te mogą napotkać trudności m.in. w (cd.):</a:t>
            </a:r>
          </a:p>
          <a:p>
            <a:pPr marL="342900" lvl="0" indent="-342900">
              <a:lnSpc>
                <a:spcPct val="120000"/>
              </a:lnSpc>
              <a:spcAft>
                <a:spcPts val="2400"/>
              </a:spcAft>
              <a:buFont typeface="Symbol" panose="05050102010706020507" pitchFamily="18" charset="2"/>
              <a:buChar char=""/>
            </a:pPr>
            <a:r>
              <a:rPr lang="pl-PL" b="1" dirty="0">
                <a:effectLst/>
                <a:ea typeface="Calibri" panose="020F0502020204030204" pitchFamily="34" charset="0"/>
                <a:cs typeface="Times New Roman" panose="02020603050405020304" pitchFamily="18" charset="0"/>
              </a:rPr>
              <a:t>poruszaniu się po budynku</a:t>
            </a:r>
            <a:r>
              <a:rPr lang="pl-PL" dirty="0">
                <a:effectLst/>
                <a:ea typeface="Calibri" panose="020F0502020204030204" pitchFamily="34" charset="0"/>
                <a:cs typeface="Times New Roman" panose="02020603050405020304" pitchFamily="18" charset="0"/>
              </a:rPr>
              <a:t> m.in.: brak windy, </a:t>
            </a:r>
            <a:r>
              <a:rPr lang="pl-PL" dirty="0">
                <a:ea typeface="Calibri" panose="020F0502020204030204" pitchFamily="34" charset="0"/>
                <a:cs typeface="Times New Roman" panose="02020603050405020304" pitchFamily="18" charset="0"/>
              </a:rPr>
              <a:t>grube wykładziny</a:t>
            </a:r>
            <a:r>
              <a:rPr lang="pl-PL" dirty="0">
                <a:effectLst/>
                <a:ea typeface="Calibri" panose="020F0502020204030204" pitchFamily="34" charset="0"/>
                <a:cs typeface="Times New Roman" panose="02020603050405020304" pitchFamily="18" charset="0"/>
              </a:rPr>
              <a:t>, wysokie progi, za wąskie przejścia/ drzwi/ pomieszczenia</a:t>
            </a:r>
          </a:p>
          <a:p>
            <a:pPr marL="342900" lvl="0" indent="-342900">
              <a:lnSpc>
                <a:spcPct val="120000"/>
              </a:lnSpc>
              <a:buFont typeface="Symbol" panose="05050102010706020507" pitchFamily="18" charset="2"/>
              <a:buChar char=""/>
            </a:pPr>
            <a:r>
              <a:rPr lang="pl-PL" b="1" dirty="0">
                <a:effectLst/>
                <a:ea typeface="Calibri" panose="020F0502020204030204" pitchFamily="34" charset="0"/>
                <a:cs typeface="Times New Roman" panose="02020603050405020304" pitchFamily="18" charset="0"/>
              </a:rPr>
              <a:t>korzystaniu z przestrzeni</a:t>
            </a:r>
            <a:r>
              <a:rPr lang="pl-PL" dirty="0">
                <a:effectLst/>
                <a:ea typeface="Calibri" panose="020F0502020204030204" pitchFamily="34" charset="0"/>
                <a:cs typeface="Times New Roman" panose="02020603050405020304" pitchFamily="18" charset="0"/>
              </a:rPr>
              <a:t>, </a:t>
            </a:r>
            <a:r>
              <a:rPr lang="pl-PL" b="1" dirty="0">
                <a:effectLst/>
                <a:ea typeface="Calibri" panose="020F0502020204030204" pitchFamily="34" charset="0"/>
                <a:cs typeface="Times New Roman" panose="02020603050405020304" pitchFamily="18" charset="0"/>
              </a:rPr>
              <a:t>przedmiotów</a:t>
            </a:r>
            <a:r>
              <a:rPr lang="pl-PL" dirty="0">
                <a:effectLst/>
                <a:ea typeface="Calibri" panose="020F0502020204030204" pitchFamily="34" charset="0"/>
                <a:cs typeface="Times New Roman" panose="02020603050405020304" pitchFamily="18" charset="0"/>
              </a:rPr>
              <a:t> </a:t>
            </a:r>
            <a:r>
              <a:rPr lang="pl-PL" dirty="0">
                <a:ea typeface="Calibri" panose="020F0502020204030204" pitchFamily="34" charset="0"/>
                <a:cs typeface="Times New Roman" panose="02020603050405020304" pitchFamily="18" charset="0"/>
              </a:rPr>
              <a:t>m.in.: </a:t>
            </a:r>
            <a:r>
              <a:rPr lang="pl-PL" dirty="0">
                <a:effectLst/>
                <a:ea typeface="Calibri" panose="020F0502020204030204" pitchFamily="34" charset="0"/>
                <a:cs typeface="Times New Roman" panose="02020603050405020304" pitchFamily="18" charset="0"/>
              </a:rPr>
              <a:t>za wysokie blaty np. w punktach obsługi, brak dostosowanego miejsca w sali szkoleniowej, brak dostosowanej toalety, za wysoko umieszczone przedmioty/ włączniki światła, itp.</a:t>
            </a:r>
          </a:p>
        </p:txBody>
      </p:sp>
    </p:spTree>
    <p:extLst>
      <p:ext uri="{BB962C8B-B14F-4D97-AF65-F5344CB8AC3E}">
        <p14:creationId xmlns:p14="http://schemas.microsoft.com/office/powerpoint/2010/main" val="5583704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08E267-FCAE-42BD-A0E3-82EE1342F61C}"/>
              </a:ext>
            </a:extLst>
          </p:cNvPr>
          <p:cNvSpPr>
            <a:spLocks noGrp="1"/>
          </p:cNvSpPr>
          <p:nvPr>
            <p:ph type="title"/>
          </p:nvPr>
        </p:nvSpPr>
        <p:spPr/>
        <p:txBody>
          <a:bodyPr/>
          <a:lstStyle/>
          <a:p>
            <a:r>
              <a:rPr lang="pl-PL" dirty="0"/>
              <a:t>Ewakuacja </a:t>
            </a:r>
          </a:p>
        </p:txBody>
      </p:sp>
      <p:sp>
        <p:nvSpPr>
          <p:cNvPr id="3" name="Symbol zastępczy zawartości 2">
            <a:extLst>
              <a:ext uri="{FF2B5EF4-FFF2-40B4-BE49-F238E27FC236}">
                <a16:creationId xmlns:a16="http://schemas.microsoft.com/office/drawing/2014/main" id="{17B368BC-F612-4963-AA3B-AB369DE8F065}"/>
              </a:ext>
            </a:extLst>
          </p:cNvPr>
          <p:cNvSpPr>
            <a:spLocks noGrp="1"/>
          </p:cNvSpPr>
          <p:nvPr>
            <p:ph idx="1"/>
          </p:nvPr>
        </p:nvSpPr>
        <p:spPr>
          <a:xfrm>
            <a:off x="838199" y="1825625"/>
            <a:ext cx="8436429" cy="4667250"/>
          </a:xfrm>
        </p:spPr>
        <p:txBody>
          <a:bodyPr>
            <a:noAutofit/>
          </a:bodyPr>
          <a:lstStyle/>
          <a:p>
            <a:pPr marL="0" indent="0">
              <a:lnSpc>
                <a:spcPct val="120000"/>
              </a:lnSpc>
              <a:spcBef>
                <a:spcPts val="600"/>
              </a:spcBef>
              <a:spcAft>
                <a:spcPts val="600"/>
              </a:spcAft>
              <a:buNone/>
            </a:pPr>
            <a:r>
              <a:rPr lang="pl-PL" b="1" dirty="0">
                <a:ea typeface="Arial" panose="020B0604020202020204" pitchFamily="34" charset="0"/>
              </a:rPr>
              <a:t>W obszarze ewakuacji należy zapewnić:</a:t>
            </a:r>
          </a:p>
          <a:p>
            <a:pPr marL="63500">
              <a:lnSpc>
                <a:spcPct val="120000"/>
              </a:lnSpc>
              <a:spcBef>
                <a:spcPts val="600"/>
              </a:spcBef>
              <a:spcAft>
                <a:spcPts val="600"/>
              </a:spcAft>
            </a:pPr>
            <a:r>
              <a:rPr lang="pl-PL" dirty="0">
                <a:ea typeface="Arial" panose="020B0604020202020204" pitchFamily="34" charset="0"/>
              </a:rPr>
              <a:t>I</a:t>
            </a:r>
            <a:r>
              <a:rPr lang="pl-PL" dirty="0">
                <a:effectLst/>
                <a:ea typeface="Arial" panose="020B0604020202020204" pitchFamily="34" charset="0"/>
              </a:rPr>
              <a:t>nformację o kierunkach i drogach ewakuacji w różnych formach</a:t>
            </a:r>
          </a:p>
          <a:p>
            <a:pPr marL="63500">
              <a:lnSpc>
                <a:spcPct val="120000"/>
              </a:lnSpc>
              <a:spcBef>
                <a:spcPts val="600"/>
              </a:spcBef>
              <a:spcAft>
                <a:spcPts val="600"/>
              </a:spcAft>
            </a:pPr>
            <a:r>
              <a:rPr lang="pl-PL" dirty="0">
                <a:ea typeface="Arial" panose="020B0604020202020204" pitchFamily="34" charset="0"/>
              </a:rPr>
              <a:t>P</a:t>
            </a:r>
            <a:r>
              <a:rPr lang="pl-PL" dirty="0">
                <a:effectLst/>
                <a:ea typeface="Arial" panose="020B0604020202020204" pitchFamily="34" charset="0"/>
              </a:rPr>
              <a:t>ozbawione barier drogi ewakuacyjne, pokoje oczekiwania na ewakuację, punkty zbiórki</a:t>
            </a:r>
          </a:p>
          <a:p>
            <a:pPr marL="63500">
              <a:lnSpc>
                <a:spcPct val="120000"/>
              </a:lnSpc>
              <a:spcBef>
                <a:spcPts val="600"/>
              </a:spcBef>
              <a:spcAft>
                <a:spcPts val="600"/>
              </a:spcAft>
            </a:pPr>
            <a:r>
              <a:rPr lang="pl-PL" dirty="0">
                <a:effectLst/>
                <a:ea typeface="Arial" panose="020B0604020202020204" pitchFamily="34" charset="0"/>
              </a:rPr>
              <a:t>Drzwi</a:t>
            </a:r>
            <a:r>
              <a:rPr lang="pl-PL" dirty="0">
                <a:ea typeface="Arial" panose="020B0604020202020204" pitchFamily="34" charset="0"/>
              </a:rPr>
              <a:t> i </a:t>
            </a:r>
            <a:r>
              <a:rPr lang="pl-PL" dirty="0">
                <a:effectLst/>
                <a:ea typeface="Arial" panose="020B0604020202020204" pitchFamily="34" charset="0"/>
              </a:rPr>
              <a:t>przegrody ogniowe i </a:t>
            </a:r>
            <a:r>
              <a:rPr lang="pl-PL" dirty="0" err="1">
                <a:effectLst/>
                <a:ea typeface="Arial" panose="020B0604020202020204" pitchFamily="34" charset="0"/>
              </a:rPr>
              <a:t>przeciwdymowe</a:t>
            </a:r>
            <a:r>
              <a:rPr lang="pl-PL" dirty="0">
                <a:effectLst/>
                <a:ea typeface="Arial" panose="020B0604020202020204" pitchFamily="34" charset="0"/>
              </a:rPr>
              <a:t>, schodowe wózki ewakuacyjne itp.</a:t>
            </a:r>
          </a:p>
          <a:p>
            <a:pPr>
              <a:lnSpc>
                <a:spcPct val="120000"/>
              </a:lnSpc>
              <a:spcBef>
                <a:spcPts val="600"/>
              </a:spcBef>
              <a:spcAft>
                <a:spcPts val="600"/>
              </a:spcAft>
            </a:pPr>
            <a:r>
              <a:rPr lang="pl-PL" dirty="0">
                <a:ea typeface="Arial" panose="020B0604020202020204" pitchFamily="34" charset="0"/>
              </a:rPr>
              <a:t>P</a:t>
            </a:r>
            <a:r>
              <a:rPr lang="pl-PL" dirty="0">
                <a:effectLst/>
                <a:ea typeface="Arial" panose="020B0604020202020204" pitchFamily="34" charset="0"/>
              </a:rPr>
              <a:t>rocedury ewakuacyjne i przeszkolenie pracowników</a:t>
            </a:r>
            <a:endParaRPr lang="pl-PL" b="0" i="0" u="none" strike="noStrike" baseline="0" dirty="0">
              <a:solidFill>
                <a:srgbClr val="000000"/>
              </a:solidFill>
            </a:endParaRPr>
          </a:p>
        </p:txBody>
      </p:sp>
    </p:spTree>
    <p:extLst>
      <p:ext uri="{BB962C8B-B14F-4D97-AF65-F5344CB8AC3E}">
        <p14:creationId xmlns:p14="http://schemas.microsoft.com/office/powerpoint/2010/main" val="21586880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1E4294-C801-B864-56D8-1FF5C61CDF29}"/>
              </a:ext>
            </a:extLst>
          </p:cNvPr>
          <p:cNvSpPr>
            <a:spLocks noGrp="1"/>
          </p:cNvSpPr>
          <p:nvPr>
            <p:ph type="title"/>
          </p:nvPr>
        </p:nvSpPr>
        <p:spPr/>
        <p:txBody>
          <a:bodyPr/>
          <a:lstStyle/>
          <a:p>
            <a:r>
              <a:rPr lang="pl-PL" dirty="0"/>
              <a:t>Bariery cyfrowe (przykłady)</a:t>
            </a:r>
          </a:p>
        </p:txBody>
      </p:sp>
      <p:sp>
        <p:nvSpPr>
          <p:cNvPr id="3" name="Symbol zastępczy zawartości 2">
            <a:extLst>
              <a:ext uri="{FF2B5EF4-FFF2-40B4-BE49-F238E27FC236}">
                <a16:creationId xmlns:a16="http://schemas.microsoft.com/office/drawing/2014/main" id="{3363DF20-C032-7C4B-7AC9-B18AAEDB1D17}"/>
              </a:ext>
            </a:extLst>
          </p:cNvPr>
          <p:cNvSpPr>
            <a:spLocks noGrp="1"/>
          </p:cNvSpPr>
          <p:nvPr>
            <p:ph idx="1"/>
          </p:nvPr>
        </p:nvSpPr>
        <p:spPr/>
        <p:txBody>
          <a:bodyPr>
            <a:normAutofit/>
          </a:bodyPr>
          <a:lstStyle/>
          <a:p>
            <a:pPr marL="0" indent="0">
              <a:lnSpc>
                <a:spcPct val="130000"/>
              </a:lnSpc>
              <a:buNone/>
            </a:pPr>
            <a:r>
              <a:rPr lang="pl-PL" dirty="0"/>
              <a:t>Częstymi barierami są: </a:t>
            </a:r>
          </a:p>
          <a:p>
            <a:pPr>
              <a:lnSpc>
                <a:spcPct val="130000"/>
              </a:lnSpc>
            </a:pPr>
            <a:r>
              <a:rPr lang="pl-PL" b="1" dirty="0"/>
              <a:t>Brak możliwości nawigowania klawiaturą</a:t>
            </a:r>
            <a:r>
              <a:rPr lang="pl-PL" dirty="0"/>
              <a:t> – czyli gdy nie można się dostać do wszystkich aktywnych elementów strony (linki, menu, itp.) za pomocą klawisza TAB, np. wymagane jest najechanie kursorem myszy i kliknięcie </a:t>
            </a:r>
          </a:p>
          <a:p>
            <a:pPr>
              <a:lnSpc>
                <a:spcPct val="130000"/>
              </a:lnSpc>
            </a:pPr>
            <a:r>
              <a:rPr lang="pl-PL" b="1" dirty="0"/>
              <a:t>Małe przyciski funkcyjne na stronie </a:t>
            </a:r>
            <a:r>
              <a:rPr lang="pl-PL" dirty="0"/>
              <a:t>–</a:t>
            </a:r>
            <a:r>
              <a:rPr lang="pl-PL" b="1" dirty="0"/>
              <a:t> </a:t>
            </a:r>
            <a:r>
              <a:rPr lang="pl-PL" dirty="0"/>
              <a:t>np. elementy menu, listy rozwijalne, przyciski „dalej” lub „pomiń” – mogą stanowić problem dla osób z drżeniem kończyn (trudność z trafieniem w przycisk)</a:t>
            </a:r>
          </a:p>
          <a:p>
            <a:endParaRPr lang="pl-PL" dirty="0"/>
          </a:p>
        </p:txBody>
      </p:sp>
    </p:spTree>
    <p:extLst>
      <p:ext uri="{BB962C8B-B14F-4D97-AF65-F5344CB8AC3E}">
        <p14:creationId xmlns:p14="http://schemas.microsoft.com/office/powerpoint/2010/main" val="13040402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FC3384-6CC1-A7EC-CB14-2BC2D0137D87}"/>
              </a:ext>
            </a:extLst>
          </p:cNvPr>
          <p:cNvSpPr>
            <a:spLocks noGrp="1"/>
          </p:cNvSpPr>
          <p:nvPr>
            <p:ph type="title"/>
          </p:nvPr>
        </p:nvSpPr>
        <p:spPr/>
        <p:txBody>
          <a:bodyPr/>
          <a:lstStyle/>
          <a:p>
            <a:r>
              <a:rPr lang="pl-PL" dirty="0"/>
              <a:t>Bariery informacyjno-komunikacyjne (przykłady)</a:t>
            </a:r>
          </a:p>
        </p:txBody>
      </p:sp>
      <p:sp>
        <p:nvSpPr>
          <p:cNvPr id="3" name="Symbol zastępczy zawartości 2">
            <a:extLst>
              <a:ext uri="{FF2B5EF4-FFF2-40B4-BE49-F238E27FC236}">
                <a16:creationId xmlns:a16="http://schemas.microsoft.com/office/drawing/2014/main" id="{62F1540E-4695-000B-91B8-24BAA59D4670}"/>
              </a:ext>
            </a:extLst>
          </p:cNvPr>
          <p:cNvSpPr>
            <a:spLocks noGrp="1"/>
          </p:cNvSpPr>
          <p:nvPr>
            <p:ph idx="1"/>
          </p:nvPr>
        </p:nvSpPr>
        <p:spPr/>
        <p:txBody>
          <a:bodyPr>
            <a:normAutofit/>
          </a:bodyPr>
          <a:lstStyle/>
          <a:p>
            <a:r>
              <a:rPr lang="pl-PL" dirty="0"/>
              <a:t>Pisanie odręczne (</a:t>
            </a:r>
            <a:r>
              <a:rPr lang="pl-PL" dirty="0">
                <a:sym typeface="Wingdings" panose="05000000000000000000" pitchFamily="2" charset="2"/>
              </a:rPr>
              <a:t> druk / formularz w wersji elektronicznej)</a:t>
            </a:r>
            <a:endParaRPr lang="pl-PL" dirty="0"/>
          </a:p>
          <a:p>
            <a:r>
              <a:rPr lang="pl-PL" dirty="0"/>
              <a:t>Komunikacja tylko werbalna w przypadku osób z niepełnosprawnością mowy (</a:t>
            </a:r>
            <a:r>
              <a:rPr lang="pl-PL" dirty="0">
                <a:sym typeface="Wingdings" panose="05000000000000000000" pitchFamily="2" charset="2"/>
              </a:rPr>
              <a:t> możliwość komunikacji niewerbalnej, np. pisemnej, </a:t>
            </a:r>
            <a:r>
              <a:rPr lang="pl-PL" dirty="0" err="1">
                <a:sym typeface="Wingdings" panose="05000000000000000000" pitchFamily="2" charset="2"/>
              </a:rPr>
              <a:t>AAC</a:t>
            </a:r>
            <a:r>
              <a:rPr lang="pl-PL" dirty="0">
                <a:sym typeface="Wingdings" panose="05000000000000000000" pitchFamily="2" charset="2"/>
              </a:rPr>
              <a:t>)</a:t>
            </a:r>
          </a:p>
          <a:p>
            <a:pPr lvl="1"/>
            <a:r>
              <a:rPr lang="pl-PL" dirty="0" err="1">
                <a:sym typeface="Wingdings" panose="05000000000000000000" pitchFamily="2" charset="2"/>
              </a:rPr>
              <a:t>AAC</a:t>
            </a:r>
            <a:r>
              <a:rPr lang="pl-PL" dirty="0"/>
              <a:t> (ang. </a:t>
            </a:r>
            <a:r>
              <a:rPr lang="pl-PL" dirty="0" err="1"/>
              <a:t>Augmentative</a:t>
            </a:r>
            <a:r>
              <a:rPr lang="pl-PL" dirty="0"/>
              <a:t> and </a:t>
            </a:r>
            <a:r>
              <a:rPr lang="pl-PL" dirty="0" err="1"/>
              <a:t>Alternative</a:t>
            </a:r>
            <a:r>
              <a:rPr lang="pl-PL" dirty="0"/>
              <a:t> </a:t>
            </a:r>
            <a:r>
              <a:rPr lang="pl-PL" dirty="0" err="1"/>
              <a:t>Communication</a:t>
            </a:r>
            <a:r>
              <a:rPr lang="pl-PL" dirty="0"/>
              <a:t>) komunikacja alternatywna i wspierająca</a:t>
            </a:r>
          </a:p>
          <a:p>
            <a:pPr lvl="1"/>
            <a:endParaRPr lang="pl-PL" dirty="0"/>
          </a:p>
          <a:p>
            <a:endParaRPr lang="pl-PL" dirty="0"/>
          </a:p>
        </p:txBody>
      </p:sp>
    </p:spTree>
    <p:extLst>
      <p:ext uri="{BB962C8B-B14F-4D97-AF65-F5344CB8AC3E}">
        <p14:creationId xmlns:p14="http://schemas.microsoft.com/office/powerpoint/2010/main" val="37746522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E58052-B73E-F532-59B1-C1F87A05FDF8}"/>
              </a:ext>
            </a:extLst>
          </p:cNvPr>
          <p:cNvSpPr>
            <a:spLocks noGrp="1"/>
          </p:cNvSpPr>
          <p:nvPr>
            <p:ph type="title"/>
          </p:nvPr>
        </p:nvSpPr>
        <p:spPr/>
        <p:txBody>
          <a:bodyPr/>
          <a:lstStyle/>
          <a:p>
            <a:r>
              <a:rPr lang="pl-PL" sz="2667" dirty="0"/>
              <a:t>Savoir vivre wobec osób z niepełnosprawnością ruchu (1)</a:t>
            </a:r>
          </a:p>
        </p:txBody>
      </p:sp>
      <p:sp>
        <p:nvSpPr>
          <p:cNvPr id="3" name="Symbol zastępczy tekstu 2">
            <a:extLst>
              <a:ext uri="{FF2B5EF4-FFF2-40B4-BE49-F238E27FC236}">
                <a16:creationId xmlns:a16="http://schemas.microsoft.com/office/drawing/2014/main" id="{C4E7DCCC-E86C-0F22-10D7-40BED016DBDE}"/>
              </a:ext>
            </a:extLst>
          </p:cNvPr>
          <p:cNvSpPr>
            <a:spLocks noGrp="1"/>
          </p:cNvSpPr>
          <p:nvPr>
            <p:ph idx="1"/>
          </p:nvPr>
        </p:nvSpPr>
        <p:spPr/>
        <p:txBody>
          <a:bodyPr>
            <a:normAutofit/>
          </a:bodyPr>
          <a:lstStyle/>
          <a:p>
            <a:pPr marL="304815" indent="-304815">
              <a:buFont typeface="Arial" panose="020B0604020202020204" pitchFamily="34" charset="0"/>
              <a:buChar char="•"/>
            </a:pPr>
            <a:r>
              <a:rPr lang="pl-PL" dirty="0"/>
              <a:t>Nie pchaj ani nie dotykaj czyjegoś wózka / kul - stanowią one część przestrzeni osobistej tej osoby. </a:t>
            </a:r>
          </a:p>
          <a:p>
            <a:r>
              <a:rPr lang="pl-PL" dirty="0"/>
              <a:t>Rozmawiając z osobą korzystająca z wózka, weź krzesło i usiądź na jej poziomie. </a:t>
            </a:r>
          </a:p>
          <a:p>
            <a:pPr lvl="1"/>
            <a:r>
              <a:rPr lang="pl-PL" dirty="0"/>
              <a:t>Jeżeli nie jest to możliwe, stań w niewielkiej odległości (nie pochylaj się nad nią), żeby nie musiała ona nadwyrężać szyi, aby nawiązać z tobą kontakt wzrokowy. Nie kucaj przed tą osobą.</a:t>
            </a:r>
          </a:p>
          <a:p>
            <a:endParaRPr lang="pl-PL" dirty="0"/>
          </a:p>
        </p:txBody>
      </p:sp>
    </p:spTree>
    <p:extLst>
      <p:ext uri="{BB962C8B-B14F-4D97-AF65-F5344CB8AC3E}">
        <p14:creationId xmlns:p14="http://schemas.microsoft.com/office/powerpoint/2010/main" val="25693249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1D25-3F15-BF13-36B6-8C0F30A2F96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B7AA204-2BC0-C485-BE39-7E15F601FA44}"/>
              </a:ext>
            </a:extLst>
          </p:cNvPr>
          <p:cNvSpPr>
            <a:spLocks noGrp="1"/>
          </p:cNvSpPr>
          <p:nvPr>
            <p:ph type="title"/>
          </p:nvPr>
        </p:nvSpPr>
        <p:spPr/>
        <p:txBody>
          <a:bodyPr/>
          <a:lstStyle/>
          <a:p>
            <a:r>
              <a:rPr lang="pl-PL" sz="2667" dirty="0"/>
              <a:t>Savoir vivre wobec osób z niepełnosprawnością ruchu (2)</a:t>
            </a:r>
          </a:p>
        </p:txBody>
      </p:sp>
      <p:sp>
        <p:nvSpPr>
          <p:cNvPr id="3" name="Symbol zastępczy tekstu 2">
            <a:extLst>
              <a:ext uri="{FF2B5EF4-FFF2-40B4-BE49-F238E27FC236}">
                <a16:creationId xmlns:a16="http://schemas.microsoft.com/office/drawing/2014/main" id="{1493D878-8A8E-D2C0-1700-F9E6C8C6156D}"/>
              </a:ext>
            </a:extLst>
          </p:cNvPr>
          <p:cNvSpPr>
            <a:spLocks noGrp="1"/>
          </p:cNvSpPr>
          <p:nvPr>
            <p:ph idx="1"/>
          </p:nvPr>
        </p:nvSpPr>
        <p:spPr/>
        <p:txBody>
          <a:bodyPr>
            <a:normAutofit/>
          </a:bodyPr>
          <a:lstStyle/>
          <a:p>
            <a:pPr marL="304815" indent="-304815">
              <a:buFont typeface="Arial" panose="020B0604020202020204" pitchFamily="34" charset="0"/>
              <a:buChar char="•"/>
            </a:pPr>
            <a:r>
              <a:rPr lang="pl-PL" dirty="0"/>
              <a:t>Podczas rozmowy, używaj naturalnych zwrotów – „chodźmy” lub „czy pójdziesz z nami?” nie są żadnym nietaktem.</a:t>
            </a:r>
          </a:p>
          <a:p>
            <a:pPr marL="304815" indent="-304815"/>
            <a:r>
              <a:rPr lang="pl-PL" dirty="0"/>
              <a:t>Osoby mające trudności z poruszaniem się opierają się czasem o drzwi, aby je otworzyć. </a:t>
            </a:r>
          </a:p>
          <a:p>
            <a:pPr marL="762015" lvl="1" indent="-304815"/>
            <a:r>
              <a:rPr lang="pl-PL" dirty="0"/>
              <a:t>Otwieranie im drzwi zza pleców / znienacka może spowodować ich upadek. </a:t>
            </a:r>
          </a:p>
          <a:p>
            <a:endParaRPr lang="pl-PL" dirty="0"/>
          </a:p>
        </p:txBody>
      </p:sp>
    </p:spTree>
    <p:extLst>
      <p:ext uri="{BB962C8B-B14F-4D97-AF65-F5344CB8AC3E}">
        <p14:creationId xmlns:p14="http://schemas.microsoft.com/office/powerpoint/2010/main" val="26308217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EC723-640E-1AE7-044C-73CB723D6F1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3A404D6-AE69-97FF-F59A-5CC799D30AAE}"/>
              </a:ext>
            </a:extLst>
          </p:cNvPr>
          <p:cNvSpPr>
            <a:spLocks noGrp="1"/>
          </p:cNvSpPr>
          <p:nvPr>
            <p:ph type="title"/>
          </p:nvPr>
        </p:nvSpPr>
        <p:spPr/>
        <p:txBody>
          <a:bodyPr/>
          <a:lstStyle/>
          <a:p>
            <a:r>
              <a:rPr lang="pl-PL" sz="2667" dirty="0"/>
              <a:t>Savoir vivre wobec osób z niepełnosprawnością ruchu (3)</a:t>
            </a:r>
          </a:p>
        </p:txBody>
      </p:sp>
      <p:sp>
        <p:nvSpPr>
          <p:cNvPr id="3" name="Symbol zastępczy tekstu 2">
            <a:extLst>
              <a:ext uri="{FF2B5EF4-FFF2-40B4-BE49-F238E27FC236}">
                <a16:creationId xmlns:a16="http://schemas.microsoft.com/office/drawing/2014/main" id="{3F4EF064-E48C-5DA3-A0B3-9F41D69704F0}"/>
              </a:ext>
            </a:extLst>
          </p:cNvPr>
          <p:cNvSpPr>
            <a:spLocks noGrp="1"/>
          </p:cNvSpPr>
          <p:nvPr>
            <p:ph idx="1"/>
          </p:nvPr>
        </p:nvSpPr>
        <p:spPr/>
        <p:txBody>
          <a:bodyPr>
            <a:normAutofit/>
          </a:bodyPr>
          <a:lstStyle/>
          <a:p>
            <a:pPr marL="304815" indent="-304815">
              <a:buFont typeface="Arial" panose="020B0604020202020204" pitchFamily="34" charset="0"/>
              <a:buChar char="•"/>
            </a:pPr>
            <a:r>
              <a:rPr lang="pl-PL" dirty="0"/>
              <a:t>Osoba na wózku aktywnym czasem wykonuje „balans” – nie wolno chwytać za wózek, bo osoba może stracić równowagę i się przewrócić</a:t>
            </a:r>
          </a:p>
          <a:p>
            <a:pPr marL="304815" indent="-304815">
              <a:buFont typeface="Arial" panose="020B0604020202020204" pitchFamily="34" charset="0"/>
              <a:buChar char="•"/>
            </a:pPr>
            <a:r>
              <a:rPr lang="pl-PL" b="1" dirty="0"/>
              <a:t>Zawsze najpierw zapytaj czy i jak pomóc.</a:t>
            </a:r>
            <a:endParaRPr lang="pl-PL" dirty="0"/>
          </a:p>
          <a:p>
            <a:endParaRPr lang="pl-PL" dirty="0"/>
          </a:p>
        </p:txBody>
      </p:sp>
    </p:spTree>
    <p:extLst>
      <p:ext uri="{BB962C8B-B14F-4D97-AF65-F5344CB8AC3E}">
        <p14:creationId xmlns:p14="http://schemas.microsoft.com/office/powerpoint/2010/main" val="28663789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C455C7-210D-1A10-E871-51C3296371BF}"/>
              </a:ext>
            </a:extLst>
          </p:cNvPr>
          <p:cNvSpPr>
            <a:spLocks noGrp="1"/>
          </p:cNvSpPr>
          <p:nvPr>
            <p:ph type="title"/>
          </p:nvPr>
        </p:nvSpPr>
        <p:spPr/>
        <p:txBody>
          <a:bodyPr/>
          <a:lstStyle/>
          <a:p>
            <a:r>
              <a:rPr lang="pl-PL" dirty="0"/>
              <a:t>Osoby z niepełnosprawnością wzroku</a:t>
            </a:r>
          </a:p>
        </p:txBody>
      </p:sp>
      <p:sp>
        <p:nvSpPr>
          <p:cNvPr id="4" name="Symbol zastępczy tekstu 3">
            <a:extLst>
              <a:ext uri="{FF2B5EF4-FFF2-40B4-BE49-F238E27FC236}">
                <a16:creationId xmlns:a16="http://schemas.microsoft.com/office/drawing/2014/main" id="{0482CFAB-503D-72BB-F6E1-E5663B5B62E8}"/>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7091124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CEFEEE-8519-225E-B4FA-AE65DB9219BC}"/>
              </a:ext>
            </a:extLst>
          </p:cNvPr>
          <p:cNvSpPr>
            <a:spLocks noGrp="1"/>
          </p:cNvSpPr>
          <p:nvPr>
            <p:ph type="title"/>
          </p:nvPr>
        </p:nvSpPr>
        <p:spPr/>
        <p:txBody>
          <a:bodyPr/>
          <a:lstStyle/>
          <a:p>
            <a:r>
              <a:rPr lang="pl-PL" dirty="0"/>
              <a:t>Osoby z niepełnosprawnością wzroku (1)</a:t>
            </a:r>
          </a:p>
        </p:txBody>
      </p:sp>
      <p:sp>
        <p:nvSpPr>
          <p:cNvPr id="3" name="Symbol zastępczy zawartości 2">
            <a:extLst>
              <a:ext uri="{FF2B5EF4-FFF2-40B4-BE49-F238E27FC236}">
                <a16:creationId xmlns:a16="http://schemas.microsoft.com/office/drawing/2014/main" id="{7148DC90-AA9D-72FE-CB55-5FB80F6575BC}"/>
              </a:ext>
            </a:extLst>
          </p:cNvPr>
          <p:cNvSpPr>
            <a:spLocks noGrp="1"/>
          </p:cNvSpPr>
          <p:nvPr>
            <p:ph idx="1"/>
          </p:nvPr>
        </p:nvSpPr>
        <p:spPr/>
        <p:txBody>
          <a:bodyPr>
            <a:normAutofit/>
          </a:bodyPr>
          <a:lstStyle/>
          <a:p>
            <a:r>
              <a:rPr lang="pl-PL" dirty="0"/>
              <a:t>osoby słabowidzące</a:t>
            </a:r>
          </a:p>
          <a:p>
            <a:r>
              <a:rPr lang="pl-PL" dirty="0"/>
              <a:t> niewidome</a:t>
            </a:r>
          </a:p>
          <a:p>
            <a:r>
              <a:rPr lang="pl-PL" dirty="0"/>
              <a:t> ociemniałe (straciły wzrok po 5. roku życia)</a:t>
            </a:r>
          </a:p>
          <a:p>
            <a:pPr marL="0" indent="0">
              <a:buNone/>
            </a:pPr>
            <a:endParaRPr lang="pl-PL" dirty="0"/>
          </a:p>
        </p:txBody>
      </p:sp>
    </p:spTree>
    <p:extLst>
      <p:ext uri="{BB962C8B-B14F-4D97-AF65-F5344CB8AC3E}">
        <p14:creationId xmlns:p14="http://schemas.microsoft.com/office/powerpoint/2010/main" val="14888245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2A2B8450-D67A-45F3-81D6-1CAC46C59238}:1093"/>
</p:tagLst>
</file>

<file path=ppt/tags/tag2.xml><?xml version="1.0" encoding="utf-8"?>
<p:tagLst xmlns:a="http://schemas.openxmlformats.org/drawingml/2006/main" xmlns:r="http://schemas.openxmlformats.org/officeDocument/2006/relationships" xmlns:p="http://schemas.openxmlformats.org/presentationml/2006/main">
  <p:tag name="GENSWF_SLIDE_UID" val="{3E4B1EC9-F98F-4AC0-842C-C313D3C47897}:1067"/>
</p:tagLst>
</file>

<file path=ppt/tags/tag3.xml><?xml version="1.0" encoding="utf-8"?>
<p:tagLst xmlns:a="http://schemas.openxmlformats.org/drawingml/2006/main" xmlns:r="http://schemas.openxmlformats.org/officeDocument/2006/relationships" xmlns:p="http://schemas.openxmlformats.org/presentationml/2006/main">
  <p:tag name="GENSWF_SLIDE_UID" val="{ACFB5755-FD5B-4937-862B-FDE6C77C5410}:1069"/>
</p:tagLst>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B wzór">
      <a:majorFont>
        <a:latin typeface="Verdana"/>
        <a:ea typeface=""/>
        <a:cs typeface=""/>
      </a:majorFont>
      <a:minorFont>
        <a:latin typeface="Tahoma"/>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12185</TotalTime>
  <Words>7338</Words>
  <Application>Microsoft Office PowerPoint</Application>
  <PresentationFormat>Panoramiczny</PresentationFormat>
  <Paragraphs>925</Paragraphs>
  <Slides>171</Slides>
  <Notes>38</Notes>
  <HiddenSlides>0</HiddenSlides>
  <MMClips>0</MMClips>
  <ScaleCrop>false</ScaleCrop>
  <HeadingPairs>
    <vt:vector size="6" baseType="variant">
      <vt:variant>
        <vt:lpstr>Używane czcionki</vt:lpstr>
      </vt:variant>
      <vt:variant>
        <vt:i4>11</vt:i4>
      </vt:variant>
      <vt:variant>
        <vt:lpstr>Motyw</vt:lpstr>
      </vt:variant>
      <vt:variant>
        <vt:i4>1</vt:i4>
      </vt:variant>
      <vt:variant>
        <vt:lpstr>Tytuły slajdów</vt:lpstr>
      </vt:variant>
      <vt:variant>
        <vt:i4>171</vt:i4>
      </vt:variant>
    </vt:vector>
  </HeadingPairs>
  <TitlesOfParts>
    <vt:vector size="183" baseType="lpstr">
      <vt:lpstr>Microsoft YaHei</vt:lpstr>
      <vt:lpstr>Arial</vt:lpstr>
      <vt:lpstr>Calibri</vt:lpstr>
      <vt:lpstr>Open Sans</vt:lpstr>
      <vt:lpstr>Open Sans Bold</vt:lpstr>
      <vt:lpstr>Open Sans ExtraBold</vt:lpstr>
      <vt:lpstr>Symbol</vt:lpstr>
      <vt:lpstr>Tahoma</vt:lpstr>
      <vt:lpstr>Times New Roman</vt:lpstr>
      <vt:lpstr>Verdana</vt:lpstr>
      <vt:lpstr>Wingdings</vt:lpstr>
      <vt:lpstr>Motyw pakietu Office</vt:lpstr>
      <vt:lpstr>Szkolenie świadomościowe z elementami różnych niepełnosprawności</vt:lpstr>
      <vt:lpstr>O projekcie</vt:lpstr>
      <vt:lpstr>Plan spotkania (1)</vt:lpstr>
      <vt:lpstr>Plan spotkania (2)</vt:lpstr>
      <vt:lpstr>1. Wprowadzenie do dostępności</vt:lpstr>
      <vt:lpstr>O czym mówimy, kiedy mówimy o dostępności?</vt:lpstr>
      <vt:lpstr>O czym NIE mówimy, kiedy mówimy o dostępności? </vt:lpstr>
      <vt:lpstr>Najważniejsza zasada dostępności </vt:lpstr>
      <vt:lpstr>„Niezbędna dla niektórych, użyteczna dla wszystkich” (1)</vt:lpstr>
      <vt:lpstr>„Niezbędna dla niektórych, użyteczna dla wszystkich” (2)</vt:lpstr>
      <vt:lpstr>Dostępność – podsumowanie </vt:lpstr>
      <vt:lpstr>Sposoby zapewniania dostępności</vt:lpstr>
      <vt:lpstr>Projektowanie uniwersalne</vt:lpstr>
      <vt:lpstr>Zasady projektowania uniwersalnego</vt:lpstr>
      <vt:lpstr>Identyczne zastosowanie</vt:lpstr>
      <vt:lpstr>Elastyczność użycia</vt:lpstr>
      <vt:lpstr>Prosta i intuicyjna obsługa</vt:lpstr>
      <vt:lpstr>Zauważalna informacja</vt:lpstr>
      <vt:lpstr>Tolerancja dla błędów</vt:lpstr>
      <vt:lpstr>Niski poziom wysiłku</vt:lpstr>
      <vt:lpstr>Wymiary i przestrzeń dla podejścia i użycia</vt:lpstr>
      <vt:lpstr>Percepcja równości</vt:lpstr>
      <vt:lpstr>Racjonalne usprawnienia</vt:lpstr>
      <vt:lpstr>Projektowanie uniwersalne a racjonalne usprawnienia</vt:lpstr>
      <vt:lpstr>Dostęp alternatywny</vt:lpstr>
      <vt:lpstr>Ważne, żeby odróżniać:</vt:lpstr>
      <vt:lpstr>Przykłady usług / produktów</vt:lpstr>
      <vt:lpstr>A zatem…</vt:lpstr>
      <vt:lpstr>Obszary dostępności uczelni</vt:lpstr>
      <vt:lpstr>Trzy obszary dostępności</vt:lpstr>
      <vt:lpstr>Dostępność architektoniczna – wymagania minimalne (1)</vt:lpstr>
      <vt:lpstr>Dostępność architektoniczna – wymagania minimalne (2)</vt:lpstr>
      <vt:lpstr>Dostępność cyfrowa – wymagania minimalne (1)</vt:lpstr>
      <vt:lpstr>Dostępność cyfrowa – wymagania minimalne (2)</vt:lpstr>
      <vt:lpstr>Dostępność informacyjno-komunikacyjna – wymagania minimalne (1)</vt:lpstr>
      <vt:lpstr>Dostępność informacyjno-komunikacyjna – wymagania minimalne (2)</vt:lpstr>
      <vt:lpstr>Dostępność uczelni (1)</vt:lpstr>
      <vt:lpstr>Dostępność uczelni (2)</vt:lpstr>
      <vt:lpstr>Dostępność uczelni (3)</vt:lpstr>
      <vt:lpstr>Dostępność uczelni (4)</vt:lpstr>
      <vt:lpstr>Dostępność uczelni (5)</vt:lpstr>
      <vt:lpstr>Dostępność uczelni (6)</vt:lpstr>
      <vt:lpstr>Dostępność uczelni (7)</vt:lpstr>
      <vt:lpstr>Dostępność uczelni (8)</vt:lpstr>
      <vt:lpstr>Dostępność uczelni (9)</vt:lpstr>
      <vt:lpstr>Dostępność uczelni (10)</vt:lpstr>
      <vt:lpstr>Dostępność usług edukacyjnych (1)</vt:lpstr>
      <vt:lpstr>Dostępność usług edukacyjnych (2)</vt:lpstr>
      <vt:lpstr>Obszary dostępności uczelni wyższej (NCBR)</vt:lpstr>
      <vt:lpstr>Podsumowanie (1)</vt:lpstr>
      <vt:lpstr>2. Wstęp do niepełnosprawności  / szczególnych potrzeb</vt:lpstr>
      <vt:lpstr>Medyczny model niepełnosprawności</vt:lpstr>
      <vt:lpstr>Łańcuch dyskryminacji</vt:lpstr>
      <vt:lpstr>Ableizm – dyskryminacja ze względu na niepełnosprawność</vt:lpstr>
      <vt:lpstr>Społeczny model niepełnosprawności</vt:lpstr>
      <vt:lpstr>Porównanie modeli niepełnosprawności</vt:lpstr>
      <vt:lpstr>Osoba ze szczególnymi potrzebami (UzD)</vt:lpstr>
      <vt:lpstr>Potrzeby </vt:lpstr>
      <vt:lpstr>Osoby z różnorodnymi potrzebami (1)</vt:lpstr>
      <vt:lpstr>Osoby z różnorodnymi potrzebami (2)</vt:lpstr>
      <vt:lpstr>Kogo wspiera uczelnia?</vt:lpstr>
      <vt:lpstr>7 zasad wsparcia edukacyjnego (1)</vt:lpstr>
      <vt:lpstr>7 zasad wsparcia edukacyjnego (2)</vt:lpstr>
      <vt:lpstr>7 zasad wsparcia edukacyjnego (3)</vt:lpstr>
      <vt:lpstr>7 zasad wsparcia edukacyjnego (4)</vt:lpstr>
      <vt:lpstr>7 zasad wsparcia edukacyjnego (5)</vt:lpstr>
      <vt:lpstr>7 zasad wsparcia edukacyjnego (6)</vt:lpstr>
      <vt:lpstr>Przykładowe formy wsparcia na uczelni (1)</vt:lpstr>
      <vt:lpstr>Przykładowe formy wsparcia na uczelni (2)</vt:lpstr>
      <vt:lpstr>Język ma znaczenie</vt:lpstr>
      <vt:lpstr>Język ma znaczenie (1)</vt:lpstr>
      <vt:lpstr>Czym jest język inkluzywny (włączający)?</vt:lpstr>
      <vt:lpstr>Jak NIE mówić o osobach z niepełnosprawnością (1)</vt:lpstr>
      <vt:lpstr>Jak NIE mówić o osobach z niepełnosprawnością (3)</vt:lpstr>
      <vt:lpstr>Jak NIE mówić o osobach z niepełnosprawnością (4)</vt:lpstr>
      <vt:lpstr>Jak NIE mówić o osobach z niepełnosprawnością (5)</vt:lpstr>
      <vt:lpstr>Jak NIE mówić o osobach z niepełnosprawnością (6)</vt:lpstr>
      <vt:lpstr>Jak mówić o osobach z niepełnosprawnością (1)</vt:lpstr>
      <vt:lpstr>Jak mówić o osobach z niepełnosprawnością (2)</vt:lpstr>
      <vt:lpstr>Jak mówić o osobach z niepełnosprawnością (3)</vt:lpstr>
      <vt:lpstr>Jak mówić o osobach z niepełnosprawnością (4)</vt:lpstr>
      <vt:lpstr>Osoby bez niepełnosprawności</vt:lpstr>
      <vt:lpstr>Język inkluzywny – proces</vt:lpstr>
      <vt:lpstr>Język inkluzywny – podsumowanie</vt:lpstr>
      <vt:lpstr>Grupy osób z różnorodnymi potrzebami</vt:lpstr>
      <vt:lpstr>Zróżnicowanie potrzeb i sposób funkcjonowania</vt:lpstr>
      <vt:lpstr>Osoby z niepełnosprawnością ruchu</vt:lpstr>
      <vt:lpstr>Osoby z niepełnosprawnością ruchu (1)</vt:lpstr>
      <vt:lpstr>Zapewnianie dostępności</vt:lpstr>
      <vt:lpstr>Bariery architektoniczne (przykłady) (1) </vt:lpstr>
      <vt:lpstr>Bariery architektoniczne (przykłady) (2)</vt:lpstr>
      <vt:lpstr>Ewakuacja </vt:lpstr>
      <vt:lpstr>Bariery cyfrowe (przykłady)</vt:lpstr>
      <vt:lpstr>Bariery informacyjno-komunikacyjne (przykłady)</vt:lpstr>
      <vt:lpstr>Savoir vivre wobec osób z niepełnosprawnością ruchu (1)</vt:lpstr>
      <vt:lpstr>Savoir vivre wobec osób z niepełnosprawnością ruchu (2)</vt:lpstr>
      <vt:lpstr>Savoir vivre wobec osób z niepełnosprawnością ruchu (3)</vt:lpstr>
      <vt:lpstr>Osoby z niepełnosprawnością wzroku</vt:lpstr>
      <vt:lpstr>Osoby z niepełnosprawnością wzroku (1)</vt:lpstr>
      <vt:lpstr>Osoby z niepełnosprawnością wzroku (2)</vt:lpstr>
      <vt:lpstr>Przykłady widzenia (1)</vt:lpstr>
      <vt:lpstr>Przykłady widzenia (2)</vt:lpstr>
      <vt:lpstr>Porównanie sposobów widzenia</vt:lpstr>
      <vt:lpstr>Z czego korzystają osoby z niepełnosprawnością wzroku (1)</vt:lpstr>
      <vt:lpstr>Z czego korzystają osoby z niepełnosprawnością wzroku (2)</vt:lpstr>
      <vt:lpstr>Z czego korzystają osoby z niepełnosprawnością wzroku (3)</vt:lpstr>
      <vt:lpstr>Z czego korzystają osoby z niepełnosprawnością wzroku (4)</vt:lpstr>
      <vt:lpstr>Z czego korzystają osoby z niepełnosprawnością wzroku (5)</vt:lpstr>
      <vt:lpstr>Z czego korzystają osoby z niepełnosprawnością wzroku (6)</vt:lpstr>
      <vt:lpstr>Rodzaje psów asystujących</vt:lpstr>
      <vt:lpstr>Bariery: architektoniczne (przykłady)</vt:lpstr>
      <vt:lpstr>Dostępność cyfrowa</vt:lpstr>
      <vt:lpstr>Dostępność cyfrowa – czego dotyczy?</vt:lpstr>
      <vt:lpstr>Bariery cyfrowe (przykłady) (1)</vt:lpstr>
      <vt:lpstr>Dostępność dokumentów (1)</vt:lpstr>
      <vt:lpstr>Dostępność dokumentów (2)</vt:lpstr>
      <vt:lpstr>Materiały o dostępności dokumentów elektronicznych </vt:lpstr>
      <vt:lpstr>Eksport DOC do PDF</vt:lpstr>
      <vt:lpstr>Bariery: informacyjno-komunikacyjne (przykłady)</vt:lpstr>
      <vt:lpstr>Savoir vivre wobec OzN wzroku (1)</vt:lpstr>
      <vt:lpstr>Savoir vivre wobec OzN wzroku (2)</vt:lpstr>
      <vt:lpstr>Savoir vivre wobec OzN wzroku (3) </vt:lpstr>
      <vt:lpstr>Osoby z niepełnosprawnością słuchu</vt:lpstr>
      <vt:lpstr>Osoby Głuche</vt:lpstr>
      <vt:lpstr>Kultura Głuchych</vt:lpstr>
      <vt:lpstr>Zróżnicowanie społeczności</vt:lpstr>
      <vt:lpstr>Osoby g/Głuche i słabosłyszące – bariery (inf-kom) </vt:lpstr>
      <vt:lpstr>Rozwiązania – osoby słabosłyszące</vt:lpstr>
      <vt:lpstr>Technologie kompensujące</vt:lpstr>
      <vt:lpstr>Technologie wspierające (pętle, systemy FM)</vt:lpstr>
      <vt:lpstr>Rozwiązania – osoby Głuche</vt:lpstr>
      <vt:lpstr>Wniosek:</vt:lpstr>
      <vt:lpstr>Technologie wspierające (wideotłumacz)</vt:lpstr>
      <vt:lpstr>A jeśli nie ma tłumacza PJM?</vt:lpstr>
      <vt:lpstr>Zasady języka prostego</vt:lpstr>
      <vt:lpstr>Język prosty – dla osób Głuchych (1)</vt:lpstr>
      <vt:lpstr>Język prosty – dla osób Głuchych (2)</vt:lpstr>
      <vt:lpstr>Język prosty – dla osób Głuchych (3)</vt:lpstr>
      <vt:lpstr>Przydatne narzędzia – logios i jasnopis</vt:lpstr>
      <vt:lpstr>Napisy w materiałach multimedialnych</vt:lpstr>
      <vt:lpstr>Tłumaczenie PJM w materiałach multimedialnych</vt:lpstr>
      <vt:lpstr>Osoby g/Głuche i słabosłyszące – zasady komunikacji</vt:lpstr>
      <vt:lpstr>Komunikacja z osobami Głuchymi (1)</vt:lpstr>
      <vt:lpstr>Komunikacja z osobami Głuchymi (2)</vt:lpstr>
      <vt:lpstr>Komunikacja z osobami Głuchymi (3)</vt:lpstr>
      <vt:lpstr>Savoir vivre w Kulturze Głuchych</vt:lpstr>
      <vt:lpstr>Savoir vivre w Kulturze Głuchych (2) </vt:lpstr>
      <vt:lpstr>Słownik PJM</vt:lpstr>
      <vt:lpstr>Osoby g/Głuche i słabosłyszące – inne rozwiązania</vt:lpstr>
      <vt:lpstr>Osoby w spektrum autyzmu</vt:lpstr>
      <vt:lpstr>Neuroróżnorodność</vt:lpstr>
      <vt:lpstr>Osoby w spektrum autyzmu (1)</vt:lpstr>
      <vt:lpstr>Osoby w spektrum autyzmu (2)</vt:lpstr>
      <vt:lpstr>Osoby w spektrum autyzmu (3)</vt:lpstr>
      <vt:lpstr>Warto obejrzeć (1)</vt:lpstr>
      <vt:lpstr>Warto obejrzeć (2)</vt:lpstr>
      <vt:lpstr>Wskazówki do komunikacji (1)</vt:lpstr>
      <vt:lpstr>Wskazówki do komunikacji</vt:lpstr>
      <vt:lpstr>Przykładowe rozwiązania</vt:lpstr>
      <vt:lpstr>Osoby z doświadczeniem kryzysu psychicznego</vt:lpstr>
      <vt:lpstr>Osoby z doświadczeniem kryzysu psychicznego (1)</vt:lpstr>
      <vt:lpstr>Osoby z doświadczeniem kryzysu psychicznego (2)</vt:lpstr>
      <vt:lpstr>Warto obejrzeć (3)</vt:lpstr>
      <vt:lpstr>Rozwiązania przykładowe (1)</vt:lpstr>
      <vt:lpstr>Rozwiązania przykładowe (2)</vt:lpstr>
      <vt:lpstr>Podsumowanie szkolenia</vt:lpstr>
      <vt:lpstr>Materiały źródłowe</vt:lpstr>
      <vt:lpstr>Materiały źródłowe i polecane (1)</vt:lpstr>
      <vt:lpstr>Materiały źródłowe i polecane (2) </vt:lpstr>
      <vt:lpstr>Materiały źródłowe i polecane (3) </vt:lpstr>
      <vt:lpstr>Dodatkowe materiały – Kultura Głuchych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szkolenie świadomościowe: dostępność dla Politechniki Lubelskiej</dc:title>
  <dc:creator>Iwona Boguszyńska</dc:creator>
  <cp:lastModifiedBy>Anna Łyda</cp:lastModifiedBy>
  <cp:revision>367</cp:revision>
  <dcterms:created xsi:type="dcterms:W3CDTF">2017-01-27T09:40:49Z</dcterms:created>
  <dcterms:modified xsi:type="dcterms:W3CDTF">2026-06-30T08:58:38Z</dcterms:modified>
</cp:coreProperties>
</file>