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4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12192000" cy="6858000"/>
  <p:notesSz cx="9926638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0" roundtripDataSignature="AMtx7mgzyLdV+zZd9ZV/ZJyln1xatKep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F86AA-A6A8-462B-99F6-26D4F546695A}" v="1" dt="2025-06-08T19:08:19.270"/>
    <p1510:client id="{5FADC372-09E3-BF2F-808B-6179FD5B5912}" v="4" dt="2025-06-09T10:51:17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58" y="4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50" Type="http://customschemas.google.com/relationships/presentationmetadata" Target="metadata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ander Waszkielewicz" userId="1acabeda-1014-4438-807e-c8647a66de83" providerId="ADAL" clId="{3BEF86AA-A6A8-462B-99F6-26D4F546695A}"/>
    <pc:docChg chg="modSld">
      <pc:chgData name="Aleksander Waszkielewicz" userId="1acabeda-1014-4438-807e-c8647a66de83" providerId="ADAL" clId="{3BEF86AA-A6A8-462B-99F6-26D4F546695A}" dt="2025-06-08T19:09:10.636" v="74" actId="1037"/>
      <pc:docMkLst>
        <pc:docMk/>
      </pc:docMkLst>
      <pc:sldChg chg="addSp modSp mod">
        <pc:chgData name="Aleksander Waszkielewicz" userId="1acabeda-1014-4438-807e-c8647a66de83" providerId="ADAL" clId="{3BEF86AA-A6A8-462B-99F6-26D4F546695A}" dt="2025-06-08T19:09:10.636" v="74" actId="1037"/>
        <pc:sldMkLst>
          <pc:docMk/>
          <pc:sldMk cId="0" sldId="256"/>
        </pc:sldMkLst>
        <pc:spChg chg="add mod">
          <ac:chgData name="Aleksander Waszkielewicz" userId="1acabeda-1014-4438-807e-c8647a66de83" providerId="ADAL" clId="{3BEF86AA-A6A8-462B-99F6-26D4F546695A}" dt="2025-06-08T19:08:19.270" v="29"/>
          <ac:spMkLst>
            <pc:docMk/>
            <pc:sldMk cId="0" sldId="256"/>
            <ac:spMk id="3" creationId="{FF1B4594-1BB6-26D8-D5AF-3D95F6254D07}"/>
          </ac:spMkLst>
        </pc:spChg>
        <pc:spChg chg="mod">
          <ac:chgData name="Aleksander Waszkielewicz" userId="1acabeda-1014-4438-807e-c8647a66de83" providerId="ADAL" clId="{3BEF86AA-A6A8-462B-99F6-26D4F546695A}" dt="2025-06-08T19:09:07.285" v="51" actId="1035"/>
          <ac:spMkLst>
            <pc:docMk/>
            <pc:sldMk cId="0" sldId="256"/>
            <ac:spMk id="163" creationId="{00000000-0000-0000-0000-000000000000}"/>
          </ac:spMkLst>
        </pc:spChg>
        <pc:spChg chg="mod">
          <ac:chgData name="Aleksander Waszkielewicz" userId="1acabeda-1014-4438-807e-c8647a66de83" providerId="ADAL" clId="{3BEF86AA-A6A8-462B-99F6-26D4F546695A}" dt="2025-06-08T19:09:10.636" v="74" actId="1037"/>
          <ac:spMkLst>
            <pc:docMk/>
            <pc:sldMk cId="0" sldId="256"/>
            <ac:spMk id="164" creationId="{00000000-0000-0000-0000-000000000000}"/>
          </ac:spMkLst>
        </pc:spChg>
        <pc:picChg chg="add mod">
          <ac:chgData name="Aleksander Waszkielewicz" userId="1acabeda-1014-4438-807e-c8647a66de83" providerId="ADAL" clId="{3BEF86AA-A6A8-462B-99F6-26D4F546695A}" dt="2025-06-08T19:08:19.270" v="29"/>
          <ac:picMkLst>
            <pc:docMk/>
            <pc:sldMk cId="0" sldId="256"/>
            <ac:picMk id="2" creationId="{8BF8E58E-D713-E894-5B85-B405D0C3D658}"/>
          </ac:picMkLst>
        </pc:picChg>
      </pc:sldChg>
      <pc:sldChg chg="modSp mod">
        <pc:chgData name="Aleksander Waszkielewicz" userId="1acabeda-1014-4438-807e-c8647a66de83" providerId="ADAL" clId="{3BEF86AA-A6A8-462B-99F6-26D4F546695A}" dt="2025-06-08T19:06:36.746" v="28" actId="1035"/>
        <pc:sldMkLst>
          <pc:docMk/>
          <pc:sldMk cId="0" sldId="299"/>
        </pc:sldMkLst>
        <pc:spChg chg="mod">
          <ac:chgData name="Aleksander Waszkielewicz" userId="1acabeda-1014-4438-807e-c8647a66de83" providerId="ADAL" clId="{3BEF86AA-A6A8-462B-99F6-26D4F546695A}" dt="2025-06-08T19:06:30.074" v="0" actId="20577"/>
          <ac:spMkLst>
            <pc:docMk/>
            <pc:sldMk cId="0" sldId="299"/>
            <ac:spMk id="439" creationId="{00000000-0000-0000-0000-000000000000}"/>
          </ac:spMkLst>
        </pc:spChg>
        <pc:picChg chg="mod">
          <ac:chgData name="Aleksander Waszkielewicz" userId="1acabeda-1014-4438-807e-c8647a66de83" providerId="ADAL" clId="{3BEF86AA-A6A8-462B-99F6-26D4F546695A}" dt="2025-06-08T19:06:36.746" v="28" actId="1035"/>
          <ac:picMkLst>
            <pc:docMk/>
            <pc:sldMk cId="0" sldId="299"/>
            <ac:picMk id="440" creationId="{00000000-0000-0000-0000-000000000000}"/>
          </ac:picMkLst>
        </pc:picChg>
      </pc:sldChg>
    </pc:docChg>
  </pc:docChgLst>
  <pc:docChgLst>
    <pc:chgData name="Małgorzata Maciantowicz" userId="S::malgorzata.maciantowicz@fronia.org.pl::26ebc7e2-e1dc-42a9-819c-5e7095a39a81" providerId="AD" clId="Web-{5FADC372-09E3-BF2F-808B-6179FD5B5912}"/>
    <pc:docChg chg="delSld">
      <pc:chgData name="Małgorzata Maciantowicz" userId="S::malgorzata.maciantowicz@fronia.org.pl::26ebc7e2-e1dc-42a9-819c-5e7095a39a81" providerId="AD" clId="Web-{5FADC372-09E3-BF2F-808B-6179FD5B5912}" dt="2025-06-09T10:51:17.602" v="3"/>
      <pc:docMkLst>
        <pc:docMk/>
      </pc:docMkLst>
      <pc:sldChg chg="del">
        <pc:chgData name="Małgorzata Maciantowicz" userId="S::malgorzata.maciantowicz@fronia.org.pl::26ebc7e2-e1dc-42a9-819c-5e7095a39a81" providerId="AD" clId="Web-{5FADC372-09E3-BF2F-808B-6179FD5B5912}" dt="2025-06-09T10:50:49.727" v="0"/>
        <pc:sldMkLst>
          <pc:docMk/>
          <pc:sldMk cId="0" sldId="266"/>
        </pc:sldMkLst>
      </pc:sldChg>
      <pc:sldChg chg="del">
        <pc:chgData name="Małgorzata Maciantowicz" userId="S::malgorzata.maciantowicz@fronia.org.pl::26ebc7e2-e1dc-42a9-819c-5e7095a39a81" providerId="AD" clId="Web-{5FADC372-09E3-BF2F-808B-6179FD5B5912}" dt="2025-06-09T10:50:52.523" v="1"/>
        <pc:sldMkLst>
          <pc:docMk/>
          <pc:sldMk cId="0" sldId="267"/>
        </pc:sldMkLst>
      </pc:sldChg>
      <pc:sldChg chg="del">
        <pc:chgData name="Małgorzata Maciantowicz" userId="S::malgorzata.maciantowicz@fronia.org.pl::26ebc7e2-e1dc-42a9-819c-5e7095a39a81" providerId="AD" clId="Web-{5FADC372-09E3-BF2F-808B-6179FD5B5912}" dt="2025-06-09T10:51:14.774" v="2"/>
        <pc:sldMkLst>
          <pc:docMk/>
          <pc:sldMk cId="0" sldId="287"/>
        </pc:sldMkLst>
      </pc:sldChg>
      <pc:sldChg chg="del">
        <pc:chgData name="Małgorzata Maciantowicz" userId="S::malgorzata.maciantowicz@fronia.org.pl::26ebc7e2-e1dc-42a9-819c-5e7095a39a81" providerId="AD" clId="Web-{5FADC372-09E3-BF2F-808B-6179FD5B5912}" dt="2025-06-09T10:51:17.602" v="3"/>
        <pc:sldMkLst>
          <pc:docMk/>
          <pc:sldMk cId="0" sldId="2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1697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18427f056d_0_3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g318427f056d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18427f056d_0_2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g318427f056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3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3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4" name="Google Shape;414;p3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3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40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1" name="Google Shape;421;p4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4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41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4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4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42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p4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43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18427f056d_0_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318427f056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18427f056d_0_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g318427f056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4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Google Shape;28;p44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29;p44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30;p44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31" name="Google Shape;31;p44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32" name="Google Shape;32;p44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4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803"/>
              </a:srgbClr>
            </a:solidFill>
            <a:ln>
              <a:noFill/>
            </a:ln>
          </p:spPr>
        </p:sp>
        <p:sp>
          <p:nvSpPr>
            <p:cNvPr id="34" name="Google Shape;34;p44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803"/>
              </a:srgbClr>
            </a:solidFill>
            <a:ln>
              <a:noFill/>
            </a:ln>
          </p:spPr>
        </p:sp>
        <p:sp>
          <p:nvSpPr>
            <p:cNvPr id="35" name="Google Shape;35;p44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36" name="Google Shape;36;p44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882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44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38;p44"/>
          <p:cNvSpPr txBox="1"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6000"/>
              <a:buFont typeface="Verdana"/>
              <a:buNone/>
              <a:defRPr sz="60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4"/>
          <p:cNvSpPr txBox="1"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560"/>
              <a:buNone/>
              <a:defRPr sz="3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43" name="Google Shape;43;p44"/>
          <p:cNvSpPr/>
          <p:nvPr/>
        </p:nvSpPr>
        <p:spPr>
          <a:xfrm>
            <a:off x="9144" y="5517152"/>
            <a:ext cx="3324262" cy="1181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20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20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20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</a:t>
            </a:r>
            <a:r>
              <a:rPr lang="pl-PL" sz="18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Niepełnosprawnościami</a:t>
            </a:r>
            <a:endParaRPr sz="20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3"/>
          <p:cNvSpPr txBox="1">
            <a:spLocks noGrp="1"/>
          </p:cNvSpPr>
          <p:nvPr>
            <p:ph type="title"/>
          </p:nvPr>
        </p:nvSpPr>
        <p:spPr>
          <a:xfrm>
            <a:off x="677335" y="944519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Verdana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53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5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9" name="Google Shape;109;p53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4"/>
          <p:cNvSpPr txBox="1">
            <a:spLocks noGrp="1"/>
          </p:cNvSpPr>
          <p:nvPr>
            <p:ph type="title"/>
          </p:nvPr>
        </p:nvSpPr>
        <p:spPr>
          <a:xfrm>
            <a:off x="931334" y="944528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Verdana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4"/>
          <p:cNvSpPr txBox="1">
            <a:spLocks noGrp="1"/>
          </p:cNvSpPr>
          <p:nvPr>
            <p:ph type="body" idx="1"/>
          </p:nvPr>
        </p:nvSpPr>
        <p:spPr>
          <a:xfrm>
            <a:off x="1366139" y="3967128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280"/>
              <a:buFont typeface="Verdana"/>
              <a:buNone/>
              <a:defRPr sz="16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80"/>
              <a:buFont typeface="Verdana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120"/>
              <a:buFont typeface="Verdana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3" name="Google Shape;113;p54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5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17" name="Google Shape;117;p54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8" name="Google Shape;118;p5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19" name="Google Shape;119;p54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5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Verdana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55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5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5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5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26" name="Google Shape;126;p55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 cytatu">
  <p:cSld name="Karta nazwy cytatu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6"/>
          <p:cNvSpPr txBox="1">
            <a:spLocks noGrp="1"/>
          </p:cNvSpPr>
          <p:nvPr>
            <p:ph type="title"/>
          </p:nvPr>
        </p:nvSpPr>
        <p:spPr>
          <a:xfrm>
            <a:off x="931334" y="907305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Verdana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56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Font typeface="Verdana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80"/>
              <a:buFont typeface="Verdana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120"/>
              <a:buFont typeface="Verdana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30" name="Google Shape;130;p56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5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5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5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34" name="Google Shape;134;p56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35" name="Google Shape;135;p56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36" name="Google Shape;136;p56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wda lub fałsz">
  <p:cSld name="Prawda lub fałsz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7"/>
          <p:cNvSpPr txBox="1">
            <a:spLocks noGrp="1"/>
          </p:cNvSpPr>
          <p:nvPr>
            <p:ph type="title"/>
          </p:nvPr>
        </p:nvSpPr>
        <p:spPr>
          <a:xfrm>
            <a:off x="685799" y="91263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Verdana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57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Font typeface="Verdana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80"/>
              <a:buFont typeface="Verdana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120"/>
              <a:buFont typeface="Verdana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60"/>
              <a:buFont typeface="Verdana"/>
              <a:buNone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0" name="Google Shape;140;p57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5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5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5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44" name="Google Shape;144;p57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8"/>
          <p:cNvSpPr txBox="1">
            <a:spLocks noGrp="1"/>
          </p:cNvSpPr>
          <p:nvPr>
            <p:ph type="title"/>
          </p:nvPr>
        </p:nvSpPr>
        <p:spPr>
          <a:xfrm>
            <a:off x="677334" y="832884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58"/>
          <p:cNvSpPr txBox="1">
            <a:spLocks noGrp="1"/>
          </p:cNvSpPr>
          <p:nvPr>
            <p:ph type="body" idx="1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8" name="Google Shape;148;p5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5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5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1" name="Google Shape;151;p58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9"/>
          <p:cNvSpPr txBox="1">
            <a:spLocks noGrp="1"/>
          </p:cNvSpPr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59"/>
          <p:cNvSpPr txBox="1">
            <a:spLocks noGrp="1"/>
          </p:cNvSpPr>
          <p:nvPr>
            <p:ph type="body" idx="1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55" name="Google Shape;155;p5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5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8" name="Google Shape;158;p59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>
  <p:cSld name="Nagłówek sekcji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5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00"/>
              <a:buFont typeface="Verdana"/>
              <a:buNone/>
              <a:defRPr sz="4800" b="0" cap="none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5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4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0" name="Google Shape;50;p45"/>
          <p:cNvSpPr/>
          <p:nvPr/>
        </p:nvSpPr>
        <p:spPr>
          <a:xfrm>
            <a:off x="7322" y="7477"/>
            <a:ext cx="2601407" cy="92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  <a:defRPr sz="40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7084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50519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920"/>
              <a:buChar char="►"/>
              <a:defRPr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302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20039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20039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54" name="Google Shape;54;p4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7" name="Google Shape;57;p46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7"/>
          <p:cNvSpPr txBox="1">
            <a:spLocks noGrp="1"/>
          </p:cNvSpPr>
          <p:nvPr>
            <p:ph type="title"/>
          </p:nvPr>
        </p:nvSpPr>
        <p:spPr>
          <a:xfrm>
            <a:off x="677334" y="832886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7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1" name="Google Shape;61;p47"/>
          <p:cNvSpPr txBox="1">
            <a:spLocks noGrp="1"/>
          </p:cNvSpPr>
          <p:nvPr>
            <p:ph type="body" idx="2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2" name="Google Shape;62;p4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65" name="Google Shape;65;p47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8"/>
          <p:cNvSpPr txBox="1">
            <a:spLocks noGrp="1"/>
          </p:cNvSpPr>
          <p:nvPr>
            <p:ph type="title"/>
          </p:nvPr>
        </p:nvSpPr>
        <p:spPr>
          <a:xfrm>
            <a:off x="677334" y="832883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48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9" name="Google Shape;69;p48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75" name="Google Shape;75;p48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9"/>
          <p:cNvSpPr txBox="1">
            <a:spLocks noGrp="1"/>
          </p:cNvSpPr>
          <p:nvPr>
            <p:ph type="title"/>
          </p:nvPr>
        </p:nvSpPr>
        <p:spPr>
          <a:xfrm>
            <a:off x="677334" y="110042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1" name="Google Shape;81;p49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5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6" name="Google Shape;86;p50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1"/>
          <p:cNvSpPr txBox="1"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000"/>
              <a:buFont typeface="Verdana"/>
              <a:buNone/>
              <a:defRPr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51"/>
          <p:cNvSpPr txBox="1">
            <a:spLocks noGrp="1"/>
          </p:cNvSpPr>
          <p:nvPr>
            <p:ph type="body" idx="1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0" name="Google Shape;90;p51"/>
          <p:cNvSpPr txBox="1">
            <a:spLocks noGrp="1"/>
          </p:cNvSpPr>
          <p:nvPr>
            <p:ph type="body" idx="2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91" name="Google Shape;91;p5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5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94" name="Google Shape;94;p51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2"/>
          <p:cNvSpPr txBox="1"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400"/>
              <a:buFont typeface="Verdana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52"/>
          <p:cNvSpPr>
            <a:spLocks noGrp="1"/>
          </p:cNvSpPr>
          <p:nvPr>
            <p:ph type="pic" idx="2"/>
          </p:nvPr>
        </p:nvSpPr>
        <p:spPr>
          <a:xfrm>
            <a:off x="677334" y="891366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52"/>
          <p:cNvSpPr txBox="1">
            <a:spLocks noGrp="1"/>
          </p:cNvSpPr>
          <p:nvPr>
            <p:ph type="body" idx="1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99" name="Google Shape;99;p5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5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5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2" name="Google Shape;102;p52"/>
          <p:cNvSpPr/>
          <p:nvPr/>
        </p:nvSpPr>
        <p:spPr>
          <a:xfrm>
            <a:off x="7322" y="7477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br>
              <a:rPr lang="pl-PL" sz="1600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Google Shape;11;p43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2;p43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" name="Google Shape;13;p4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14" name="Google Shape;14;p43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5" name="Google Shape;15;p4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43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803"/>
              </a:srgbClr>
            </a:solidFill>
            <a:ln>
              <a:noFill/>
            </a:ln>
          </p:spPr>
        </p:sp>
        <p:sp>
          <p:nvSpPr>
            <p:cNvPr id="17" name="Google Shape;17;p43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803"/>
              </a:srgbClr>
            </a:solidFill>
            <a:ln>
              <a:noFill/>
            </a:ln>
          </p:spPr>
        </p:sp>
        <p:sp>
          <p:nvSpPr>
            <p:cNvPr id="18" name="Google Shape;18;p43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19" name="Google Shape;19;p43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882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43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EA3C9E">
                <a:alpha val="6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43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  <a:defRPr sz="36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4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3" name="Google Shape;23;p4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4" name="Google Shape;24;p4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Google Shape;25;p4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Anna.Dudus@fronia.org.pl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bit.ly/3rS6Ye5" TargetMode="External"/><Relationship Id="rId4" Type="http://schemas.openxmlformats.org/officeDocument/2006/relationships/hyperlink" Target="https://forms.gle/mD4GSrH9Wyr5qhRn6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Zb1Nrf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/4.0/deed.p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Aleksander.Waszkielewicz@fronia.org.p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rsw.pl/wp-content/uploads/2024/04/DROP-OUT_RAPORT-OPI-PIB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sw.pl/wp-content/uploads/2024/04/DROP-OUT_RAPORT-OPI-PIB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rsw.pl/wp-content/uploads/2024/04/DROP-OUT_RAPORT-OPI-PIB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"/>
          <p:cNvSpPr txBox="1">
            <a:spLocks noGrp="1"/>
          </p:cNvSpPr>
          <p:nvPr>
            <p:ph type="ctrTitle"/>
          </p:nvPr>
        </p:nvSpPr>
        <p:spPr>
          <a:xfrm>
            <a:off x="696252" y="2930482"/>
            <a:ext cx="8868834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Verdana"/>
              <a:buNone/>
            </a:pPr>
            <a:r>
              <a:rPr lang="pl-PL" sz="5400" dirty="0">
                <a:latin typeface="Verdana"/>
                <a:ea typeface="Verdana"/>
                <a:cs typeface="Verdana"/>
                <a:sym typeface="Verdana"/>
              </a:rPr>
              <a:t>Aspekty biznesowe dostępności</a:t>
            </a:r>
            <a:endParaRPr dirty="0"/>
          </a:p>
        </p:txBody>
      </p:sp>
      <p:sp>
        <p:nvSpPr>
          <p:cNvPr id="164" name="Google Shape;164;p1"/>
          <p:cNvSpPr txBox="1"/>
          <p:nvPr/>
        </p:nvSpPr>
        <p:spPr>
          <a:xfrm>
            <a:off x="4553836" y="5579740"/>
            <a:ext cx="5270500" cy="59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800" b="0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Aleksander Waszkielewicz</a:t>
            </a:r>
            <a:endParaRPr dirty="0"/>
          </a:p>
        </p:txBody>
      </p:sp>
      <p:sp>
        <p:nvSpPr>
          <p:cNvPr id="165" name="Google Shape;165;p1"/>
          <p:cNvSpPr txBox="1">
            <a:spLocks noGrp="1"/>
          </p:cNvSpPr>
          <p:nvPr>
            <p:ph type="subTitle" idx="1"/>
          </p:nvPr>
        </p:nvSpPr>
        <p:spPr>
          <a:xfrm>
            <a:off x="1507067" y="555578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  <p:pic>
        <p:nvPicPr>
          <p:cNvPr id="2" name="Obraz 1" descr="Obraz zawierający tekst, Czcionka, zrzut ekranu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BF8E58E-D713-E894-5B85-B405D0C3D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514" y="4224"/>
            <a:ext cx="9185190" cy="1340498"/>
          </a:xfrm>
          <a:prstGeom prst="rect">
            <a:avLst/>
          </a:prstGeom>
        </p:spPr>
      </p:pic>
      <p:sp>
        <p:nvSpPr>
          <p:cNvPr id="3" name="pole tekstowe 2" descr="3 logotypy (flagi) ułożone poziomo.&#10;&#10;Z lewej strony logotyp funduszy europejskich. Przedstawia 3 gwiazdy 5-ramienne w kolorach białym, żółtym i czerwonym na trapezowym, niebieskim tle (pionowy prostokąt widoczny w perspektywie). Na prawo od grafiki napis: &quot;Fundusze Europejskie dla Rozwoju Społecznego&quot;.&#10;&#10;Na środku biało-czerwona flaga Polski. Na prawo od flagi napis: &quot;Rzeczypospolita Polska&quot;.&#10;&#10;Z prawej strony logotyp Europejskiego Funduszu Społecznego. Przedstawia flagę Unii Europejskiej: 12 5-ramiennych, żółtych gwiazd ułożonych w okrąg na niebieskim, prostokątnym tle. Na lewo od flagi napis: &quot;Dofinansowane przez Unię Europejską&quot;.">
            <a:extLst>
              <a:ext uri="{FF2B5EF4-FFF2-40B4-BE49-F238E27FC236}">
                <a16:creationId xmlns:a16="http://schemas.microsoft.com/office/drawing/2014/main" id="{FF1B4594-1BB6-26D8-D5AF-3D95F6254D07}"/>
              </a:ext>
            </a:extLst>
          </p:cNvPr>
          <p:cNvSpPr txBox="1"/>
          <p:nvPr/>
        </p:nvSpPr>
        <p:spPr>
          <a:xfrm>
            <a:off x="696252" y="1357184"/>
            <a:ext cx="9241131" cy="9256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Otwarci dla każdego, dostępni dla wszystkich </a:t>
            </a:r>
            <a:b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pl-PL" sz="2200" b="1" dirty="0"/>
              <a:t> </a:t>
            </a:r>
            <a:r>
              <a:rPr lang="pl-PL" sz="22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Politechnika Lubelska uczelnia bez barier</a:t>
            </a:r>
            <a:endParaRPr lang="pl-PL" sz="2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9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systemowe</a:t>
            </a:r>
            <a:endParaRPr/>
          </a:p>
        </p:txBody>
      </p:sp>
      <p:sp>
        <p:nvSpPr>
          <p:cNvPr id="230" name="Google Shape;230;p9"/>
          <p:cNvSpPr txBox="1">
            <a:spLocks noGrp="1"/>
          </p:cNvSpPr>
          <p:nvPr>
            <p:ph type="body" idx="1"/>
          </p:nvPr>
        </p:nvSpPr>
        <p:spPr>
          <a:xfrm>
            <a:off x="677324" y="2160600"/>
            <a:ext cx="9134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372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Włączanie dostępności w polityki Państwa</a:t>
            </a:r>
            <a:endParaRPr sz="2400"/>
          </a:p>
          <a:p>
            <a:pPr marL="342900" lvl="0" indent="-36372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Dostępność jako strategiczny kierunek rozwoju (program Dostępność Plus i 23 mld zł)</a:t>
            </a:r>
            <a:endParaRPr sz="2400"/>
          </a:p>
          <a:p>
            <a:pPr marL="342900" lvl="0" indent="-36372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Akredytacja kierunków także w zależności od dostępności (PAKA)</a:t>
            </a:r>
            <a:endParaRPr sz="2400"/>
          </a:p>
          <a:p>
            <a:pPr marL="342900" lvl="0" indent="-36372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„Znaczenie” dostępnością środków na badania i środków publicznych w ogóle</a:t>
            </a:r>
            <a:endParaRPr sz="2400"/>
          </a:p>
          <a:p>
            <a:pPr marL="342900" lvl="0" indent="-36372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Ofensywa prawna</a:t>
            </a: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51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dotyczące świadomości</a:t>
            </a:r>
            <a:endParaRPr/>
          </a:p>
        </p:txBody>
      </p:sp>
      <p:sp>
        <p:nvSpPr>
          <p:cNvPr id="248" name="Google Shape;248;p11"/>
          <p:cNvSpPr txBox="1">
            <a:spLocks noGrp="1"/>
          </p:cNvSpPr>
          <p:nvPr>
            <p:ph type="body" idx="1"/>
          </p:nvPr>
        </p:nvSpPr>
        <p:spPr>
          <a:xfrm>
            <a:off x="677334" y="217052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Największa bariera, potwierdzają badania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Bez zmiany świadomościowej nie jest możliwa dostępnościowa zmiana (dostępnościowe „oświecenie”)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Verdana"/>
              <a:buNone/>
            </a:pPr>
            <a:r>
              <a:rPr lang="pl-PL"/>
              <a:t>Wyzwania dotyczące świadomości</a:t>
            </a:r>
            <a:endParaRPr/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Verdana"/>
              <a:buNone/>
            </a:pPr>
            <a:r>
              <a:rPr lang="pl-PL"/>
              <a:t>Studia przypadku</a:t>
            </a:r>
            <a:endParaRPr/>
          </a:p>
        </p:txBody>
      </p:sp>
      <p:sp>
        <p:nvSpPr>
          <p:cNvPr id="254" name="Google Shape;254;p1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5229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04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Umiejętność wypowiedzi pisemnej przez (niewidomego) absolwenta (i absolwentki)</a:t>
            </a:r>
            <a:endParaRPr sz="230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Forma egzaminu określona „na sztywno” w sylabusie</a:t>
            </a:r>
            <a:br>
              <a:rPr lang="pl-PL" sz="2300"/>
            </a:br>
            <a:r>
              <a:rPr lang="pl-PL" sz="2300"/>
              <a:t>Co ważniejsze: sylabus czy prawo do edukacji osoby z niepełnosprawnością (osoby ze szczególnymi potrzebami)?</a:t>
            </a:r>
            <a:endParaRPr sz="230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Zajęcia muzyczne osoby z nogą (ręką) w gipsie</a:t>
            </a:r>
            <a:endParaRPr sz="230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Sposób przygotowania mapy na kartografii (przykład z Uniwersytetu Warszawskiego)</a:t>
            </a:r>
            <a:endParaRPr sz="2300"/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strategiczne</a:t>
            </a:r>
            <a:endParaRPr/>
          </a:p>
        </p:txBody>
      </p:sp>
      <p:sp>
        <p:nvSpPr>
          <p:cNvPr id="260" name="Google Shape;260;p13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8202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04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Ważny element działania Uczelni </a:t>
            </a:r>
            <a:br>
              <a:rPr lang="pl-PL" sz="2200" dirty="0"/>
            </a:br>
            <a:r>
              <a:rPr lang="pl-PL" sz="2200" dirty="0"/>
              <a:t>czy 5. koło u wozu?</a:t>
            </a:r>
            <a:endParaRPr sz="2200" dirty="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Konieczność ujęcia w Statucie, Strategii i prawie wewnętrznym</a:t>
            </a:r>
            <a:endParaRPr sz="2200" dirty="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Warto przyjąć Strategię dostępności</a:t>
            </a:r>
            <a:endParaRPr sz="2200" dirty="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„Upełnomocnienie” (decyzyjność) Pełnomocnika do spraw Osób z Niepełnosprawnościami (BON-u)</a:t>
            </a:r>
            <a:endParaRPr sz="2200" dirty="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Włączanie Pełnomocnika (BON-u) w prace strategiczne</a:t>
            </a:r>
            <a:endParaRPr sz="2200" dirty="0"/>
          </a:p>
          <a:p>
            <a:pPr marL="342900" lvl="0" indent="-3680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200" dirty="0"/>
              <a:t>Wdrożenie dostępności do DNA Uczelni</a:t>
            </a:r>
            <a:endParaRPr sz="2200" dirty="0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4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finansowe</a:t>
            </a:r>
            <a:endParaRPr/>
          </a:p>
        </p:txBody>
      </p:sp>
      <p:sp>
        <p:nvSpPr>
          <p:cNvPr id="266" name="Google Shape;266;p14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488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451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40"/>
              <a:buChar char="►"/>
            </a:pPr>
            <a:r>
              <a:rPr lang="pl-PL" sz="2400" dirty="0"/>
              <a:t>Dostępność warunkiem wstępnym dostępu do środków projektowych (w tym z funduszy europejskich)</a:t>
            </a:r>
            <a:endParaRPr sz="2400" dirty="0"/>
          </a:p>
          <a:p>
            <a:pPr marL="342900" lvl="0" indent="-33451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40"/>
              <a:buChar char="►"/>
            </a:pPr>
            <a:r>
              <a:rPr lang="pl-PL" sz="2400" dirty="0"/>
              <a:t>Dostępność kosztuje</a:t>
            </a:r>
            <a:endParaRPr sz="2400" dirty="0"/>
          </a:p>
          <a:p>
            <a:pPr marL="342900" lvl="0" indent="-33451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40"/>
              <a:buChar char="►"/>
            </a:pPr>
            <a:r>
              <a:rPr lang="pl-PL" sz="2400" dirty="0"/>
              <a:t>Dotacja z art. 365 Ustawy 2.0 (Fundusz wsparcia osób z</a:t>
            </a:r>
            <a:r>
              <a:rPr lang="pl-PL" sz="240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400" dirty="0"/>
              <a:t>niepełnosprawnościami):</a:t>
            </a:r>
            <a:endParaRPr sz="2400" dirty="0"/>
          </a:p>
          <a:p>
            <a:pPr marL="742950" lvl="1" indent="-28067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dirty="0"/>
              <a:t>Wspiera Uczelnię, nie zastępuje środków Uczelni</a:t>
            </a:r>
            <a:endParaRPr dirty="0"/>
          </a:p>
          <a:p>
            <a:pPr marL="742950" lvl="1" indent="-28067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dirty="0"/>
              <a:t>Tylko na wydatki bieżące (brak możliwości finansowania inwestycji)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5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w zakresie wiedzy</a:t>
            </a:r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251857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Uczelnie w znikomym stopniu kształcą w zakresie dostępności i uniwersalnego projektowania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Uczelnie nie posiadają wiele kadr z taką wiedzą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Uczelnie nie prowadzą badań z uwzględnieniem uniwersalnego projektowania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Wyzwania kadrowe</a:t>
            </a:r>
            <a:endParaRPr/>
          </a:p>
        </p:txBody>
      </p:sp>
      <p:sp>
        <p:nvSpPr>
          <p:cNvPr id="278" name="Google Shape;278;p1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50033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Konieczność zwiększenia wiedzy i świadomości obecnych kadr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1454"/>
              <a:buChar char="►"/>
            </a:pPr>
            <a:r>
              <a:rPr lang="pl-PL" dirty="0"/>
              <a:t>Ko</a:t>
            </a:r>
            <a:r>
              <a:rPr lang="pl-PL" sz="2750" dirty="0"/>
              <a:t>nieczność uzupełnienie kadr zajmujących się dostępnością i równymi szansami osób ze szczególnymi potrzebami (w tym osób z niepełnosprawnościami)</a:t>
            </a:r>
            <a:endParaRPr sz="2750"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1454"/>
              <a:buChar char="►"/>
            </a:pPr>
            <a:r>
              <a:rPr lang="pl-PL" sz="2750" dirty="0"/>
              <a:t>Zatrudnianie osób z niepełnosprawnościami – praktycy i p</a:t>
            </a:r>
            <a:r>
              <a:rPr lang="pl-PL" dirty="0"/>
              <a:t>raktyczki </a:t>
            </a:r>
            <a:r>
              <a:rPr lang="pl-PL" sz="2700" dirty="0"/>
              <a:t>dostępności</a:t>
            </a:r>
            <a:r>
              <a:rPr lang="pl-PL" dirty="0"/>
              <a:t> oraz poszerzają świadomość innych osób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Rozszerzenie kadr BON-u (jednostki do spraw dostępności)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Przejście z kadr projektowych na stałe zatrudnienie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92399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00"/>
              <a:buFont typeface="Verdana"/>
              <a:buNone/>
            </a:pPr>
            <a:r>
              <a:rPr lang="pl-PL" sz="3000"/>
              <a:t>Wyzwania wobec rolników z niepełnosprawnościami – dla uczelni rolniczej</a:t>
            </a:r>
            <a:endParaRPr sz="3000"/>
          </a:p>
        </p:txBody>
      </p:sp>
      <p:sp>
        <p:nvSpPr>
          <p:cNvPr id="284" name="Google Shape;284;p17"/>
          <p:cNvSpPr txBox="1">
            <a:spLocks noGrp="1"/>
          </p:cNvSpPr>
          <p:nvPr>
            <p:ph type="body" idx="1"/>
          </p:nvPr>
        </p:nvSpPr>
        <p:spPr>
          <a:xfrm>
            <a:off x="677324" y="2160600"/>
            <a:ext cx="9231785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Urazowość pracy fizycznej na roli, w leśnictwie itp.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Starzenie się rolników i rolniczek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Potrzeba możliwości kontynuacji pracy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Potrzeba uwzględnienia uniwersalnego projektowania w narzędziach i metodach pracy, organizacji procesu itp.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Potrzeba ergonomii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3090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</a:pPr>
            <a:r>
              <a:rPr lang="pl-PL" sz="3640"/>
              <a:t>Wyzwania w stosunku do innych uczelni</a:t>
            </a:r>
            <a:endParaRPr sz="3640"/>
          </a:p>
        </p:txBody>
      </p:sp>
      <p:sp>
        <p:nvSpPr>
          <p:cNvPr id="290" name="Google Shape;290;p18"/>
          <p:cNvSpPr txBox="1">
            <a:spLocks noGrp="1"/>
          </p:cNvSpPr>
          <p:nvPr>
            <p:ph type="body" idx="1"/>
          </p:nvPr>
        </p:nvSpPr>
        <p:spPr>
          <a:xfrm>
            <a:off x="677332" y="2160589"/>
            <a:ext cx="10056929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Uczelnie statystycznie posiadają udział studentów i studentek z niepełnosprawnościami 1,7-1,8 % (GUS)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Uczelnie skokowo rozwinęły swoją dostępność: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/>
              <a:t>+200 uczelni w konkursie „Uczelnia dostępna” (POWER)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/>
              <a:t>+100 uczelni w konkursach Mały i Duży DOS (FERS)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Liderzy odskakują średniakom (i maruderom)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9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6600"/>
              <a:buFont typeface="Verdana"/>
              <a:buNone/>
            </a:pPr>
            <a:r>
              <a:rPr lang="pl-PL" sz="6600"/>
              <a:t>Zagrożenia</a:t>
            </a:r>
            <a:endParaRPr/>
          </a:p>
        </p:txBody>
      </p:sp>
      <p:sp>
        <p:nvSpPr>
          <p:cNvPr id="296" name="Google Shape;296;p19"/>
          <p:cNvSpPr txBox="1">
            <a:spLocks noGrp="1"/>
          </p:cNvSpPr>
          <p:nvPr>
            <p:ph type="body" idx="4294967295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51459" algn="l" rtl="0">
              <a:spcBef>
                <a:spcPts val="0"/>
              </a:spcBef>
              <a:spcAft>
                <a:spcPts val="0"/>
              </a:spcAft>
              <a:buSzPts val="144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" descr="Obraz zawierający tekst, moneta, Obchodzenie się z pieniędzmi, pieniądz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3825" y="2445525"/>
            <a:ext cx="6638500" cy="442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"/>
          <p:cNvSpPr txBox="1">
            <a:spLocks noGrp="1"/>
          </p:cNvSpPr>
          <p:nvPr>
            <p:ph type="title"/>
          </p:nvPr>
        </p:nvSpPr>
        <p:spPr>
          <a:xfrm>
            <a:off x="677335" y="396315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Pomijając kwestie etyczne i prawne, dostępność to źródło kosztów czy przychodów?</a:t>
            </a:r>
            <a:br>
              <a:rPr lang="pl-PL" sz="4000">
                <a:latin typeface="Verdana"/>
                <a:ea typeface="Verdana"/>
                <a:cs typeface="Verdana"/>
                <a:sym typeface="Verdana"/>
              </a:rPr>
            </a:br>
            <a:br>
              <a:rPr lang="pl-PL" sz="40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Czy dostępność </a:t>
            </a:r>
            <a:br>
              <a:rPr lang="pl-PL" sz="40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się opłaca?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0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586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 sz="3800"/>
              <a:t>Upływ krwi, mniejszy dopływ świeżej</a:t>
            </a:r>
            <a:endParaRPr sz="3800"/>
          </a:p>
        </p:txBody>
      </p:sp>
      <p:sp>
        <p:nvSpPr>
          <p:cNvPr id="302" name="Google Shape;302;p20"/>
          <p:cNvSpPr txBox="1">
            <a:spLocks noGrp="1"/>
          </p:cNvSpPr>
          <p:nvPr>
            <p:ph type="body" idx="1"/>
          </p:nvPr>
        </p:nvSpPr>
        <p:spPr>
          <a:xfrm>
            <a:off x="677334" y="2165352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43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Pomijanie uczelni przez kandydatów i kandydatki, w tym z dysleksją czy z doświadczeniem kryzysu psychicznego</a:t>
            </a:r>
            <a:endParaRPr sz="2400"/>
          </a:p>
          <a:p>
            <a:pPr marL="342900" lvl="0" indent="-37439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Utrata studentów i studentek – drop-out</a:t>
            </a:r>
            <a:endParaRPr sz="2400"/>
          </a:p>
          <a:p>
            <a:pPr marL="342900" lvl="0" indent="-37439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Utrata kadr – przechodzących kryzys psychiczny, chorujących przewlekle, ulegających wypadkom</a:t>
            </a:r>
            <a:endParaRPr sz="2400"/>
          </a:p>
          <a:p>
            <a:pPr marL="342900" lvl="0" indent="-37439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Brak możliwości kontynuacji zatrudnienia starszej kadry profesorskiej</a:t>
            </a: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45833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Skutki zapominania o dostępności</a:t>
            </a:r>
            <a:endParaRPr/>
          </a:p>
        </p:txBody>
      </p:sp>
      <p:sp>
        <p:nvSpPr>
          <p:cNvPr id="308" name="Google Shape;308;p21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Marginalizacja tematyki dostępności na Uczelni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Rozmijanie się z polityką Państwa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Brak odpowiedzi na potrzeby społeczeństwa, wykluczenie z pracy lub ograniczenie efektywności pracy osób starzejących się lub ulegających wypadkom, kontuzjom itp.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Pomijanie ważnych strumieni środków na badania</a:t>
            </a:r>
            <a:endParaRPr/>
          </a:p>
          <a:p>
            <a:pPr marL="342900" lvl="0" indent="-21132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Jak nas widzą, tak nas piszą</a:t>
            </a:r>
            <a:endParaRPr/>
          </a:p>
        </p:txBody>
      </p:sp>
      <p:sp>
        <p:nvSpPr>
          <p:cNvPr id="314" name="Google Shape;314;p2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10069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871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300" dirty="0"/>
              <a:t>„Królowa angielska nie kradnie cukierków w supermarkecie” </a:t>
            </a:r>
            <a:br>
              <a:rPr lang="pl-PL" sz="2300" dirty="0"/>
            </a:br>
            <a:r>
              <a:rPr lang="pl-PL" sz="2300" dirty="0"/>
              <a:t>–</a:t>
            </a:r>
            <a:r>
              <a:rPr lang="pl-PL" sz="230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300" dirty="0"/>
              <a:t>straty wizerunkowe wyższe niż koszt cukierków</a:t>
            </a:r>
            <a:endParaRPr sz="2300" dirty="0"/>
          </a:p>
          <a:p>
            <a:pPr marL="342900" lvl="0" indent="-3787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 dirty="0"/>
              <a:t>Etykietka uczelni niedbającej o osoby w najtrudniejszej sytuacji</a:t>
            </a:r>
            <a:endParaRPr sz="2300" dirty="0"/>
          </a:p>
          <a:p>
            <a:pPr marL="342900" lvl="0" indent="-3787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 dirty="0"/>
              <a:t>Etykietka uczelni sztywnej, nieelastycznej</a:t>
            </a:r>
            <a:endParaRPr sz="2300" dirty="0"/>
          </a:p>
          <a:p>
            <a:pPr marL="342900" lvl="0" indent="-3787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 dirty="0"/>
              <a:t>Wpływ na decyzje dotyczące rekrutacji czy zatrudnienia </a:t>
            </a:r>
            <a:br>
              <a:rPr lang="pl-PL" sz="2300" dirty="0"/>
            </a:br>
            <a:r>
              <a:rPr lang="pl-PL" sz="2300" dirty="0"/>
              <a:t>– część osób wybierze inne uczelnie</a:t>
            </a:r>
            <a:endParaRPr sz="2300" dirty="0"/>
          </a:p>
          <a:p>
            <a:pPr marL="342900" lvl="0" indent="-3787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 dirty="0"/>
              <a:t>Wpływ na decyzje zewnętrznych decydentów i decydentek </a:t>
            </a:r>
            <a:br>
              <a:rPr lang="pl-PL" sz="2300" dirty="0"/>
            </a:br>
            <a:r>
              <a:rPr lang="pl-PL" sz="2300" dirty="0"/>
              <a:t>– negatywny</a:t>
            </a:r>
            <a:endParaRPr sz="2300" dirty="0"/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Zagrożenia finansowe (1 z 2)</a:t>
            </a:r>
            <a:endParaRPr/>
          </a:p>
        </p:txBody>
      </p:sp>
      <p:sp>
        <p:nvSpPr>
          <p:cNvPr id="320" name="Google Shape;320;p2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7490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Mniej osób studiujących (lub pomijanie osób o wysokim potencjale)</a:t>
            </a:r>
            <a:endParaRPr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Utrata cennych (starszych) kadr</a:t>
            </a:r>
            <a:endParaRPr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Brak dostępu do środków projektowych</a:t>
            </a:r>
            <a:endParaRPr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Mniej środków na badania</a:t>
            </a:r>
            <a:endParaRPr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Trudniej o akredytacje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318427f056d_0_30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6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Zagrożenia finansowe (2 z 2)</a:t>
            </a:r>
            <a:endParaRPr/>
          </a:p>
        </p:txBody>
      </p:sp>
      <p:sp>
        <p:nvSpPr>
          <p:cNvPr id="326" name="Google Shape;326;g318427f056d_0_30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700" dirty="0"/>
              <a:t>Kary (sankcje) w postępowaniu skargowym</a:t>
            </a:r>
            <a:endParaRPr sz="2700" dirty="0"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700" dirty="0"/>
              <a:t>Zakaz oferowania usług (PAD)</a:t>
            </a:r>
            <a:endParaRPr sz="2700" dirty="0"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700" dirty="0"/>
              <a:t>Zadośćuczynienie i odszkodowania w postępowaniach o dyskryminację z powodu niepełnosprawności</a:t>
            </a:r>
            <a:endParaRPr sz="2700" dirty="0"/>
          </a:p>
          <a:p>
            <a:pPr marL="342900" lvl="0" indent="-37490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700" dirty="0"/>
              <a:t>Inne uczelnie aktywne i efektywne na polu dostępności</a:t>
            </a:r>
            <a:endParaRPr sz="2700" dirty="0"/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4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510275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</a:pPr>
            <a:r>
              <a:rPr lang="pl-PL" sz="3600"/>
              <a:t>Brak dostępu do środków projektowych</a:t>
            </a:r>
            <a:endParaRPr/>
          </a:p>
        </p:txBody>
      </p:sp>
      <p:sp>
        <p:nvSpPr>
          <p:cNvPr id="332" name="Google Shape;332;p2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342900" lvl="0" indent="-342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Dyskryminacja z tytułu niepełnosprawności (niedostępności) równie ważna jak z innych tytułów</a:t>
            </a:r>
            <a:endParaRPr/>
          </a:p>
          <a:p>
            <a:pPr marL="342900" lvl="0" indent="-342900" algn="l" rtl="0">
              <a:lnSpc>
                <a:spcPct val="160000"/>
              </a:lnSpc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Samorządowe uchwały anty-LGBT mają takie same znaczenie jak (ewentualne) dyskryminacyjne regulacje uczelni, na przykład na tle niepełnosprawności</a:t>
            </a:r>
            <a:endParaRPr/>
          </a:p>
          <a:p>
            <a:pPr marL="342900" lvl="0" indent="-342900" algn="l" rtl="0">
              <a:lnSpc>
                <a:spcPct val="160000"/>
              </a:lnSpc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Oznacza to 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wykluczenie z możliwości ubiegania się o ośrodki europejskie</a:t>
            </a:r>
            <a:endParaRPr/>
          </a:p>
          <a:p>
            <a:pPr marL="342900" lvl="0" indent="-342900" algn="l" rtl="0">
              <a:lnSpc>
                <a:spcPct val="160000"/>
              </a:lnSpc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Postępowanie wyjaśniające wobec 1. uczelni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5"/>
          <p:cNvSpPr txBox="1">
            <a:spLocks noGrp="1"/>
          </p:cNvSpPr>
          <p:nvPr>
            <p:ph type="title"/>
          </p:nvPr>
        </p:nvSpPr>
        <p:spPr>
          <a:xfrm>
            <a:off x="677335" y="3792919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Verdana"/>
              <a:buNone/>
            </a:pPr>
            <a:r>
              <a:rPr lang="pl-PL" sz="5400"/>
              <a:t>Potencjał </a:t>
            </a:r>
            <a:br>
              <a:rPr lang="pl-PL" sz="5400"/>
            </a:br>
            <a:r>
              <a:rPr lang="pl-PL" sz="5400"/>
              <a:t>i ocean </a:t>
            </a:r>
            <a:br>
              <a:rPr lang="pl-PL" sz="5400"/>
            </a:br>
            <a:r>
              <a:rPr lang="pl-PL" sz="5400"/>
              <a:t>możliwości</a:t>
            </a:r>
            <a:endParaRPr/>
          </a:p>
        </p:txBody>
      </p:sp>
      <p:pic>
        <p:nvPicPr>
          <p:cNvPr id="338" name="Google Shape;338;p25" descr="6 kolorowych słupków, wysokość ich wzrasta od lewej do prawej. Nad słupkami niebieska strzałka, która zygzakowato unosi się nad nimi - wskazując tendencję wzrostową." title="Wykres wskazujący wzros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2139" y="-6023"/>
            <a:ext cx="6929861" cy="5197396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25"/>
          <p:cNvSpPr txBox="1"/>
          <p:nvPr/>
        </p:nvSpPr>
        <p:spPr>
          <a:xfrm>
            <a:off x="5281613" y="5198546"/>
            <a:ext cx="7225583" cy="953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Źródło: The Express Tribune,</a:t>
            </a:r>
            <a:b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Creative Commons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 sz="3600"/>
              <a:t>Osoby z niepełnosprawnościami w statystyce</a:t>
            </a:r>
            <a:endParaRPr sz="3600"/>
          </a:p>
        </p:txBody>
      </p:sp>
      <p:sp>
        <p:nvSpPr>
          <p:cNvPr id="345" name="Google Shape;345;p27"/>
          <p:cNvSpPr txBox="1">
            <a:spLocks noGrp="1"/>
          </p:cNvSpPr>
          <p:nvPr>
            <p:ph type="body" idx="1"/>
          </p:nvPr>
        </p:nvSpPr>
        <p:spPr>
          <a:xfrm>
            <a:off x="677334" y="2165559"/>
            <a:ext cx="915743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~15 % społeczeństwa (Spis powszechny)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~10% osób w wieku produkcyjnym (Spis powszechny i GUS BAEL)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~3% wśród osób w wieku 19-24 lata (Spis powszechny i GUS BAEL)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Osoby z dysleksją: 10%, z tego 5% w stopniu głębokim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Osoby młode w Europie z doświadczeniem kryzysu psychicznego: 30%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Starzejące się społeczeństwo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/>
              <a:t>Już wkrótce 35% nas to osoby starsze i osoby z niepełnosprawnościami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</a:pPr>
            <a:r>
              <a:rPr lang="pl-PL" sz="1800" b="1"/>
              <a:t>To mogą być osoby kształcące się, kadra lub odbiorcy rozwiązań powstających w Uczelni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8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952021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 sz="3600"/>
              <a:t>Osoby z niepełnosprawnościami na Uczelni – korzyści z dostępności</a:t>
            </a:r>
            <a:endParaRPr sz="3600"/>
          </a:p>
        </p:txBody>
      </p:sp>
      <p:sp>
        <p:nvSpPr>
          <p:cNvPr id="351" name="Google Shape;351;p28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399727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300" dirty="0"/>
              <a:t>Pozyskanie 1 % osób studiujących więcej pośród osób kandydujących ze szczególnymi potrzebami</a:t>
            </a:r>
            <a:endParaRPr sz="2300" dirty="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300" dirty="0"/>
              <a:t>Utrzymania kilku % osób studiujących, które nie kończą studiów pomimo potencjału intelektualnego (i społecznego)</a:t>
            </a:r>
            <a:endParaRPr sz="2300" dirty="0"/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300" dirty="0"/>
              <a:t>Utrzymania kilku % kadry, która rezygnuje z pracy ze względu na swoje szczególne potrzeby, w tym ze względu na stan zdrowia</a:t>
            </a:r>
            <a:endParaRPr sz="2300" dirty="0"/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18427f056d_0_25"/>
          <p:cNvSpPr txBox="1">
            <a:spLocks noGrp="1"/>
          </p:cNvSpPr>
          <p:nvPr>
            <p:ph type="title"/>
          </p:nvPr>
        </p:nvSpPr>
        <p:spPr>
          <a:xfrm>
            <a:off x="571825" y="839700"/>
            <a:ext cx="9641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11111"/>
              <a:buFont typeface="Verdana"/>
              <a:buNone/>
            </a:pPr>
            <a:r>
              <a:rPr lang="pl-PL" sz="3600"/>
              <a:t>Uniwersalne projektowanie i dostępność kształcenia</a:t>
            </a:r>
            <a:endParaRPr sz="3600"/>
          </a:p>
        </p:txBody>
      </p:sp>
      <p:sp>
        <p:nvSpPr>
          <p:cNvPr id="357" name="Google Shape;357;g318427f056d_0_2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721634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2232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Służą wszystkim</a:t>
            </a:r>
            <a:endParaRPr sz="2100" dirty="0"/>
          </a:p>
          <a:p>
            <a:pPr marL="342900" lvl="0" indent="-332232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W zakresie dydaktyki i materiałów dydaktycznych (UDL – Universal Design for Learning):</a:t>
            </a:r>
            <a:br>
              <a:rPr lang="pl-PL" sz="2100" dirty="0"/>
            </a:br>
            <a:r>
              <a:rPr lang="pl-PL" sz="2100" dirty="0"/>
              <a:t>Kształcenie bardziej skuteczne – szybsze i więcej wiedzy przyswojonej</a:t>
            </a:r>
            <a:endParaRPr sz="2100" dirty="0"/>
          </a:p>
          <a:p>
            <a:pPr marL="342900" lvl="0" indent="-332232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W zakresie organizacji procesu kształcenia:</a:t>
            </a:r>
            <a:br>
              <a:rPr lang="pl-PL" sz="2100" dirty="0"/>
            </a:br>
            <a:r>
              <a:rPr lang="pl-PL" sz="2100" dirty="0"/>
              <a:t>Kształcenie bardziej elastyczne – niższy drop-out</a:t>
            </a:r>
            <a:endParaRPr sz="2100" dirty="0"/>
          </a:p>
          <a:p>
            <a:pPr marL="342900" lvl="0" indent="-332232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Lepsze wyniki edukacji, wyższa satysfakcja i wyższe przychody</a:t>
            </a:r>
            <a:endParaRPr sz="2100" dirty="0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Uczelnie – widok z lotu ptaka</a:t>
            </a:r>
            <a:endParaRPr strike="sngStrike"/>
          </a:p>
        </p:txBody>
      </p:sp>
      <p:sp>
        <p:nvSpPr>
          <p:cNvPr id="177" name="Google Shape;177;p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Niż demograficzny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Atrakcyjność innych sektorów dla kadry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Konkurencja między uczelniami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Zależność od środków projektowych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Problem drop-outu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11111"/>
              <a:buFont typeface="Verdana"/>
              <a:buNone/>
            </a:pPr>
            <a:r>
              <a:rPr lang="pl-PL" sz="3600"/>
              <a:t>Program Dostępność Plus</a:t>
            </a:r>
            <a:br>
              <a:rPr lang="pl-PL" sz="3600"/>
            </a:br>
            <a:r>
              <a:rPr lang="pl-PL" sz="3600"/>
              <a:t>Obszary wsparcia</a:t>
            </a:r>
            <a:endParaRPr sz="3600"/>
          </a:p>
        </p:txBody>
      </p:sp>
      <p:sp>
        <p:nvSpPr>
          <p:cNvPr id="375" name="Google Shape;375;p32"/>
          <p:cNvSpPr txBox="1"/>
          <p:nvPr/>
        </p:nvSpPr>
        <p:spPr>
          <a:xfrm>
            <a:off x="495300" y="2227383"/>
            <a:ext cx="4375150" cy="4301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96900" marR="0" lvl="0" indent="-56896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Noto Sans Symbols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Budżet 23 mld zł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596900" marR="0" lvl="0" indent="-5689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8 obszarów wsparcia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596900" marR="0" lvl="0" indent="-5689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 każdym obszarze działania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596900" marR="0" lvl="0" indent="-5689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Łącznie 44 działania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6" name="Google Shape;376;p32"/>
          <p:cNvSpPr txBox="1"/>
          <p:nvPr/>
        </p:nvSpPr>
        <p:spPr>
          <a:xfrm>
            <a:off x="5035550" y="2227383"/>
            <a:ext cx="4718050" cy="463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Architektura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Transport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Edukacja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Służba zdrowia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Cyfryzacja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Usługi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Konkurencyjność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200"/>
              <a:buFont typeface="Verdana"/>
              <a:buAutoNum type="arabicPeriod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Koordynacja</a:t>
            </a:r>
            <a:endParaRPr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</a:pPr>
            <a:r>
              <a:rPr lang="pl-PL" sz="3640"/>
              <a:t>Program Dostępność Plus</a:t>
            </a:r>
            <a:br>
              <a:rPr lang="pl-PL" sz="3640"/>
            </a:br>
            <a:r>
              <a:rPr lang="pl-PL" sz="3640"/>
              <a:t>Obszar 3. Edukacja</a:t>
            </a:r>
            <a:endParaRPr sz="3640"/>
          </a:p>
        </p:txBody>
      </p:sp>
      <p:sp>
        <p:nvSpPr>
          <p:cNvPr id="382" name="Google Shape;382;p3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654235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Działania 9-12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Budżet ~ 1 mld zł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Działanie 12. </a:t>
            </a:r>
            <a:r>
              <a:rPr lang="pl-PL" b="1"/>
              <a:t>Studia bez barier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Działanie 13. </a:t>
            </a:r>
            <a:r>
              <a:rPr lang="pl-PL" b="1"/>
              <a:t>Dostępność w programach kształcenia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Działanie 14. Kadry dla edukacji włączającej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4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85352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</a:pPr>
            <a:r>
              <a:rPr lang="pl-PL" sz="3640"/>
              <a:t>Program Dostępność Plus</a:t>
            </a:r>
            <a:br>
              <a:rPr lang="pl-PL" sz="3640"/>
            </a:br>
            <a:r>
              <a:rPr lang="pl-PL" sz="3640"/>
              <a:t>Obszar 7. Konkurencyjność</a:t>
            </a:r>
            <a:endParaRPr sz="3640"/>
          </a:p>
        </p:txBody>
      </p:sp>
      <p:sp>
        <p:nvSpPr>
          <p:cNvPr id="388" name="Google Shape;388;p34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142527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957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Działania 28-33</a:t>
            </a:r>
            <a:endParaRPr sz="2100"/>
          </a:p>
          <a:p>
            <a:pPr marL="342900" lvl="0" indent="-36957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Budżet ~ 200 mln zł</a:t>
            </a:r>
            <a:endParaRPr sz="2100"/>
          </a:p>
          <a:p>
            <a:pPr marL="342900" lvl="0" indent="-36957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Działanie 28. </a:t>
            </a:r>
            <a:r>
              <a:rPr lang="pl-PL" sz="2100" b="1"/>
              <a:t>Program badań nad dostępnością – rzeczy są dla ludzi</a:t>
            </a:r>
            <a:endParaRPr sz="2100"/>
          </a:p>
          <a:p>
            <a:pPr marL="342900" lvl="0" indent="-36957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Działanie 29. Innowacje społeczne jako „poligon” dostępności </a:t>
            </a:r>
            <a:endParaRPr sz="2100"/>
          </a:p>
          <a:p>
            <a:pPr marL="342900" lvl="0" indent="-36957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Działanie 30. „Dobry pomysł”</a:t>
            </a:r>
            <a:endParaRPr sz="2100"/>
          </a:p>
          <a:p>
            <a:pPr marL="342900" lvl="0" indent="-36957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Działanie 31. </a:t>
            </a:r>
            <a:r>
              <a:rPr lang="pl-PL" sz="2100" b="1"/>
              <a:t>Centra wiedzy projektowania uniwersalnego</a:t>
            </a:r>
            <a:endParaRPr sz="2100"/>
          </a:p>
        </p:txBody>
      </p:sp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5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948045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800"/>
              <a:buFont typeface="Verdana"/>
              <a:buNone/>
            </a:pPr>
            <a:r>
              <a:rPr lang="pl-PL" sz="3800"/>
              <a:t>Fundusze europejskie na dostępność</a:t>
            </a:r>
            <a:endParaRPr/>
          </a:p>
        </p:txBody>
      </p:sp>
      <p:sp>
        <p:nvSpPr>
          <p:cNvPr id="394" name="Google Shape;394;p3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142527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34290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680"/>
              <a:buChar char="►"/>
            </a:pPr>
            <a:r>
              <a:rPr lang="pl-PL" sz="2100"/>
              <a:t>Dostępność w FERS-ie: ~ 3 mld 600 mln zł (840 mln €)</a:t>
            </a:r>
            <a:endParaRPr/>
          </a:p>
          <a:p>
            <a:pPr marL="342900" lvl="0" indent="-342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680"/>
              <a:buChar char="►"/>
            </a:pPr>
            <a:r>
              <a:rPr lang="pl-PL" sz="2100"/>
              <a:t>Koperta dostępnościowa NCBR-u w FERS-ie: 812 mln zł</a:t>
            </a:r>
            <a:endParaRPr/>
          </a:p>
          <a:p>
            <a:pPr marL="742950" lvl="1" indent="-28575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360"/>
              <a:buChar char="►"/>
            </a:pPr>
            <a:r>
              <a:rPr lang="pl-PL" sz="1700"/>
              <a:t>Uczelnie coraz bardziej dostępne (Duży DOS): 400 mln zł</a:t>
            </a:r>
            <a:endParaRPr/>
          </a:p>
          <a:p>
            <a:pPr marL="742950" lvl="1" indent="-28575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360"/>
              <a:buChar char="►"/>
            </a:pPr>
            <a:r>
              <a:rPr lang="pl-PL" sz="1700"/>
              <a:t>Centra Wiedzy o Dostępności: 100 mln zł</a:t>
            </a:r>
            <a:endParaRPr/>
          </a:p>
          <a:p>
            <a:pPr marL="342900" lvl="0" indent="-342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680"/>
              <a:buChar char="►"/>
            </a:pPr>
            <a:r>
              <a:rPr lang="pl-PL" sz="2100"/>
              <a:t>Konkursy Smart w NCBR-ze (FENG): 2 konkursy po 445 mln zł – niewykorzystane środki</a:t>
            </a:r>
            <a:endParaRPr sz="2100" b="1"/>
          </a:p>
          <a:p>
            <a:pPr marL="342900" lvl="0" indent="-342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680"/>
              <a:buChar char="►"/>
            </a:pPr>
            <a:r>
              <a:rPr lang="pl-PL" sz="2100"/>
              <a:t>Konkurs Smart w PARP-ie (FENG): 220 mln zł</a:t>
            </a:r>
            <a:endParaRPr/>
          </a:p>
          <a:p>
            <a:pPr marL="342900" lvl="0" indent="-342900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1680"/>
              <a:buChar char="►"/>
            </a:pPr>
            <a:r>
              <a:rPr lang="pl-PL" sz="2100"/>
              <a:t>Źródła: SzOP FERS-a, SzOP FENG-a, ogłoszenia konkursów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36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44070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400"/>
              <a:buFont typeface="Verdana"/>
              <a:buNone/>
            </a:pPr>
            <a:r>
              <a:rPr lang="pl-PL" sz="3400"/>
              <a:t>Korzyści biznesowe z dostępności (1 z 2)</a:t>
            </a:r>
            <a:endParaRPr/>
          </a:p>
        </p:txBody>
      </p:sp>
      <p:sp>
        <p:nvSpPr>
          <p:cNvPr id="400" name="Google Shape;400;p36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082893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8714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Więcej środków, bo więcej osób osób kandydujących</a:t>
            </a:r>
            <a:endParaRPr sz="2300"/>
          </a:p>
          <a:p>
            <a:pPr marL="342900" lvl="0" indent="-378714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Więcej środków, bo mniejszy drop-out</a:t>
            </a:r>
            <a:endParaRPr sz="2300"/>
          </a:p>
          <a:p>
            <a:pPr marL="342900" lvl="0" indent="-378714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Mniej kosztów i więcej przychodów, bo mniejsza rotacja</a:t>
            </a:r>
            <a:endParaRPr sz="2300"/>
          </a:p>
          <a:p>
            <a:pPr marL="342900" lvl="0" indent="-378714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Więcej przychodów, bo łatwiejsze pozyskiwanie projektów i nowe projekty dostępnościowe</a:t>
            </a:r>
            <a:endParaRPr sz="2300"/>
          </a:p>
          <a:p>
            <a:pPr marL="342900" lvl="0" indent="-378714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Więcej przychodów, bo dostępność to innowacje i konkurencyjność (vide Inpost)</a:t>
            </a:r>
            <a:endParaRPr sz="23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7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44070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400"/>
              <a:buFont typeface="Verdana"/>
              <a:buNone/>
            </a:pPr>
            <a:r>
              <a:rPr lang="pl-PL" sz="3400"/>
              <a:t>Korzyści biznesowe z dostępności (2 z 2)</a:t>
            </a:r>
            <a:endParaRPr/>
          </a:p>
        </p:txBody>
      </p:sp>
      <p:sp>
        <p:nvSpPr>
          <p:cNvPr id="406" name="Google Shape;406;p37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775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78968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►"/>
            </a:pPr>
            <a:r>
              <a:rPr lang="pl-PL" sz="2200"/>
              <a:t>Więcej przychodów, bo etyczny i innowacyjny wizerunek Uczelni</a:t>
            </a:r>
            <a:endParaRPr sz="2200"/>
          </a:p>
          <a:p>
            <a:pPr marL="342900" marR="0" lvl="0" indent="-378968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►"/>
            </a:pPr>
            <a:r>
              <a:rPr lang="pl-PL" sz="2200"/>
              <a:t>Szybszy i efektywniejszy proces kształcenia</a:t>
            </a:r>
            <a:endParaRPr sz="2200"/>
          </a:p>
          <a:p>
            <a:pPr marL="342900" lvl="0" indent="-378968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►"/>
            </a:pPr>
            <a:r>
              <a:rPr lang="pl-PL" sz="2200"/>
              <a:t>A ile kosztuje utrzymanie jednostki do spraw dostępności (poza środkami Funduszu wsparcia osób z niepełnosprawnościami)?</a:t>
            </a:r>
            <a:endParaRPr sz="2200"/>
          </a:p>
          <a:p>
            <a:pPr marL="342900" lvl="0" indent="-378968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►"/>
            </a:pPr>
            <a:r>
              <a:rPr lang="pl-PL" sz="2200" b="1"/>
              <a:t>Jedna z najlepszych potencjalnych inwestycji Uczelni!</a:t>
            </a:r>
            <a:endParaRPr sz="2200"/>
          </a:p>
          <a:p>
            <a:pPr marL="342900" lvl="0" indent="-378968" algn="l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►"/>
            </a:pPr>
            <a:r>
              <a:rPr lang="pl-PL" sz="2200" b="1"/>
              <a:t>Dostępność to maszynka do zarabiania pieniędzy!</a:t>
            </a:r>
            <a:endParaRPr sz="2200" b="1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8"/>
          <p:cNvSpPr txBox="1">
            <a:spLocks noGrp="1"/>
          </p:cNvSpPr>
          <p:nvPr>
            <p:ph type="title"/>
          </p:nvPr>
        </p:nvSpPr>
        <p:spPr>
          <a:xfrm>
            <a:off x="677335" y="3458118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Verdana"/>
              <a:buNone/>
            </a:pPr>
            <a:r>
              <a:rPr lang="pl-PL" sz="5400"/>
              <a:t>Biuletyn dostępnościowy i możliwość korzystania z materiałów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9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Biuletyn Dostępnościowy</a:t>
            </a:r>
            <a:endParaRPr/>
          </a:p>
        </p:txBody>
      </p:sp>
      <p:sp>
        <p:nvSpPr>
          <p:cNvPr id="418" name="Google Shape;418;p39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40"/>
              <a:buChar char="►"/>
            </a:pPr>
            <a:r>
              <a:rPr lang="pl-PL" sz="2700"/>
              <a:t>Każdy może zapisać się na biuletyn dotyczący dostępności i równych szans (wszystkich osób, a zwłaszcza osób ze szczególnych potrzebami, w tym osób z niepełnosprawnościami)</a:t>
            </a:r>
            <a:endParaRPr sz="2700"/>
          </a:p>
          <a:p>
            <a:pPr marL="342900" lvl="0" indent="-33655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140"/>
              <a:buChar char="►"/>
            </a:pPr>
            <a:r>
              <a:rPr lang="pl-PL" sz="2700"/>
              <a:t>Wystarczy wyrazić chęć na adres </a:t>
            </a:r>
            <a:r>
              <a:rPr lang="pl-PL" sz="2700" u="sng">
                <a:solidFill>
                  <a:schemeClr val="hlink"/>
                </a:solidFill>
                <a:hlinkClick r:id="rId3"/>
              </a:rPr>
              <a:t>Anna.Dudus@fronia.org.pl</a:t>
            </a:r>
            <a:r>
              <a:rPr lang="pl-PL" sz="2700"/>
              <a:t> lub wypełnić </a:t>
            </a:r>
            <a:r>
              <a:rPr lang="pl-PL" sz="2700" u="sng">
                <a:solidFill>
                  <a:schemeClr val="hlink"/>
                </a:solidFill>
                <a:hlinkClick r:id="rId4"/>
              </a:rPr>
              <a:t>formularz zapisu</a:t>
            </a:r>
            <a:r>
              <a:rPr lang="pl-PL" sz="2700"/>
              <a:t> (także pod adresem </a:t>
            </a:r>
            <a:r>
              <a:rPr lang="pl-PL" sz="2700" u="sng">
                <a:solidFill>
                  <a:schemeClr val="hlink"/>
                </a:solidFill>
                <a:hlinkClick r:id="rId5"/>
              </a:rPr>
              <a:t>bit.ly/3rS6Ye5</a:t>
            </a:r>
            <a:r>
              <a:rPr lang="pl-PL" sz="2700"/>
              <a:t>)</a:t>
            </a:r>
            <a:endParaRPr sz="2700"/>
          </a:p>
        </p:txBody>
      </p:sp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0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Możliwość korzystania z materiałów (1 z 2)</a:t>
            </a:r>
            <a:endParaRPr/>
          </a:p>
        </p:txBody>
      </p:sp>
      <p:sp>
        <p:nvSpPr>
          <p:cNvPr id="425" name="Google Shape;425;p40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35356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Niniejszy utwór jest dostępny na </a:t>
            </a:r>
            <a:r>
              <a:rPr lang="pl-PL" sz="2800" b="1"/>
              <a:t>wolnej licencji</a:t>
            </a:r>
            <a:r>
              <a:rPr lang="pl-PL" sz="2800"/>
              <a:t> </a:t>
            </a:r>
            <a:br>
              <a:rPr lang="pl-PL" sz="2800"/>
            </a:br>
            <a:r>
              <a:rPr lang="pl-PL" sz="2800" b="1"/>
              <a:t>Creative Commons Uznanie autorstwa 4.0 (CC</a:t>
            </a:r>
            <a:r>
              <a:rPr lang="pl-PL"/>
              <a:t> </a:t>
            </a:r>
            <a:r>
              <a:rPr lang="pl-PL" sz="2800" b="1"/>
              <a:t>BY</a:t>
            </a:r>
            <a:r>
              <a:rPr lang="pl-PL"/>
              <a:t> </a:t>
            </a:r>
            <a:r>
              <a:rPr lang="pl-PL" sz="2800" b="1"/>
              <a:t>4.0)</a:t>
            </a:r>
            <a:r>
              <a:rPr lang="pl-PL" sz="2800"/>
              <a:t>.</a:t>
            </a:r>
            <a:endParaRPr/>
          </a:p>
          <a:p>
            <a:pPr marL="342900" lvl="0" indent="-353568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Licencja ta nie dotyczy ilustracji. Są one udostępnione na wolnej licencji Creative Commons, o</a:t>
            </a:r>
            <a:r>
              <a:rPr lang="pl-PL"/>
              <a:t> </a:t>
            </a:r>
            <a:r>
              <a:rPr lang="pl-PL" sz="2800"/>
              <a:t>ile tak w konkretnym przypadku zaznaczono.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1"/>
          <p:cNvSpPr txBox="1">
            <a:spLocks noGrp="1"/>
          </p:cNvSpPr>
          <p:nvPr>
            <p:ph type="title"/>
          </p:nvPr>
        </p:nvSpPr>
        <p:spPr>
          <a:xfrm>
            <a:off x="677334" y="827908"/>
            <a:ext cx="9254066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Możliwość korzystania z materiałów (2 z 2)</a:t>
            </a:r>
            <a:endParaRPr/>
          </a:p>
        </p:txBody>
      </p:sp>
      <p:sp>
        <p:nvSpPr>
          <p:cNvPr id="432" name="Google Shape;432;p41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r>
              <a:rPr lang="pl-PL" sz="2800"/>
              <a:t>Licencja ta pozwala na kopiowanie, rozpowszechnianie, przedstawianie w dowolnym medium i formacie, remiksowanie, zmienianie i tworzenie utworów pochodnych dla dowolnego celu, także komercyjnego. Uznanie autorstwa oznacza, że utwór należy odpowiednio oznaczyć, podać link do licencji i wskazać, jeśli zostały dokonane w nim zmiany. Licencjodawca nie może odwołać udzielonych praw, o ile są przestrzegane warunki licencji. Szczegóły: </a:t>
            </a:r>
            <a:r>
              <a:rPr lang="pl-PL" sz="2800" u="sng">
                <a:solidFill>
                  <a:schemeClr val="hlink"/>
                </a:solidFill>
                <a:hlinkClick r:id="rId3"/>
              </a:rPr>
              <a:t>bit.ly/2Zb1Nrf</a:t>
            </a:r>
            <a:r>
              <a:rPr lang="pl-PL" sz="2800"/>
              <a:t> lub</a:t>
            </a:r>
            <a:r>
              <a:rPr lang="pl-PL" sz="2000"/>
              <a:t> </a:t>
            </a:r>
            <a:r>
              <a:rPr lang="pl-PL" sz="2800" u="sng">
                <a:solidFill>
                  <a:schemeClr val="hlink"/>
                </a:solidFill>
                <a:hlinkClick r:id="rId4"/>
              </a:rPr>
              <a:t>creativecommons.org/licenses/by/4.0/deed.pl</a:t>
            </a:r>
            <a:r>
              <a:rPr lang="pl-PL" sz="2800"/>
              <a:t>.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4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83" name="Google Shape;183;p4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" name="Google Shape;184;p4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803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5" name="Google Shape;185;p4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88" name="Google Shape;188;p4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89" name="Google Shape;189;p4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882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92" name="Google Shape;192;p4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pic>
        <p:nvPicPr>
          <p:cNvPr id="193" name="Google Shape;193;p4" descr="Obraz zawierający moneta, pieniądze, Obchodzenie się z pieniędzmi, waluta&#10;&#10;Opis wygenerowany automatycznie"/>
          <p:cNvPicPr preferRelativeResize="0"/>
          <p:nvPr/>
        </p:nvPicPr>
        <p:blipFill rotWithShape="1">
          <a:blip r:embed="rId3">
            <a:alphaModFix/>
          </a:blip>
          <a:srcRect l="26203" t="6844" r="25246"/>
          <a:stretch/>
        </p:blipFill>
        <p:spPr>
          <a:xfrm>
            <a:off x="20" y="-1"/>
            <a:ext cx="5394960" cy="6858000"/>
          </a:xfrm>
          <a:custGeom>
            <a:avLst/>
            <a:gdLst/>
            <a:ahLst/>
            <a:cxnLst/>
            <a:rect l="l" t="t" r="r" b="b"/>
            <a:pathLst>
              <a:path w="5394960" h="6858000" extrusionOk="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94" name="Google Shape;194;p4"/>
          <p:cNvSpPr txBox="1"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Verdana"/>
              <a:buNone/>
            </a:pPr>
            <a:r>
              <a:rPr lang="pl-PL" sz="5400"/>
              <a:t>Wyzwania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2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Verdana"/>
              <a:buNone/>
            </a:pPr>
            <a:r>
              <a:rPr lang="pl-PL"/>
              <a:t>Pytania?</a:t>
            </a:r>
            <a:br>
              <a:rPr lang="pl-PL"/>
            </a:br>
            <a:r>
              <a:rPr lang="pl-PL"/>
              <a:t>Kontakt</a:t>
            </a:r>
            <a:endParaRPr/>
          </a:p>
        </p:txBody>
      </p:sp>
      <p:sp>
        <p:nvSpPr>
          <p:cNvPr id="439" name="Google Shape;439;p42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812224" cy="4453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 dirty="0">
                <a:solidFill>
                  <a:schemeClr val="dk1"/>
                </a:solidFill>
              </a:rPr>
              <a:t>Aleksander Waszkielewicz</a:t>
            </a:r>
            <a:endParaRPr dirty="0"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 sz="2800" dirty="0">
                <a:solidFill>
                  <a:schemeClr val="dk1"/>
                </a:solidFill>
              </a:rPr>
              <a:t>Fronia – Fundacja na Rzecz Osób z Niepełnosprawnościami</a:t>
            </a:r>
            <a:endParaRPr dirty="0"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 sz="2800" dirty="0">
                <a:solidFill>
                  <a:schemeClr val="dk1"/>
                </a:solidFill>
              </a:rPr>
              <a:t>Mejl </a:t>
            </a:r>
            <a:r>
              <a:rPr lang="pl-PL" sz="2800" u="sng" dirty="0">
                <a:solidFill>
                  <a:srgbClr val="EA3C9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Aleksander.Waszkielewicz@fronia.org.pl</a:t>
            </a:r>
            <a:endParaRPr sz="2800" dirty="0">
              <a:solidFill>
                <a:srgbClr val="EA3C9E"/>
              </a:solidFill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 sz="2800" dirty="0">
                <a:solidFill>
                  <a:schemeClr val="dk1"/>
                </a:solidFill>
              </a:rPr>
              <a:t>Tel. 508 21 33 22</a:t>
            </a:r>
            <a:endParaRPr dirty="0"/>
          </a:p>
          <a:p>
            <a:pPr marL="342900" lvl="0" indent="-3429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pl-PL" dirty="0"/>
              <a:t>	Messenger Alek Waszkielewicz</a:t>
            </a:r>
            <a:endParaRPr sz="2800" dirty="0">
              <a:solidFill>
                <a:schemeClr val="dk1"/>
              </a:solidFill>
            </a:endParaRPr>
          </a:p>
        </p:txBody>
      </p:sp>
      <p:pic>
        <p:nvPicPr>
          <p:cNvPr id="440" name="Google Shape;440;p42" descr="Logotyp komunikatora Messenger" title="Logotyp komunikatora Messenger"/>
          <p:cNvPicPr preferRelativeResize="0"/>
          <p:nvPr/>
        </p:nvPicPr>
        <p:blipFill rotWithShape="1">
          <a:blip r:embed="rId4">
            <a:alphaModFix/>
          </a:blip>
          <a:srcRect l="32460" t="14238" r="29959" b="14560"/>
          <a:stretch/>
        </p:blipFill>
        <p:spPr>
          <a:xfrm>
            <a:off x="1132331" y="5565885"/>
            <a:ext cx="463844" cy="463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18427f056d_0_0"/>
          <p:cNvSpPr txBox="1">
            <a:spLocks noGrp="1"/>
          </p:cNvSpPr>
          <p:nvPr>
            <p:ph type="title"/>
          </p:nvPr>
        </p:nvSpPr>
        <p:spPr>
          <a:xfrm>
            <a:off x="677333" y="856200"/>
            <a:ext cx="9505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700"/>
              <a:buFont typeface="Verdana"/>
              <a:buNone/>
            </a:pPr>
            <a:r>
              <a:rPr lang="pl-PL" sz="3700" dirty="0"/>
              <a:t>Wyzwania dotyczące drop-outu (1 z 4)</a:t>
            </a:r>
            <a:endParaRPr sz="3700" dirty="0"/>
          </a:p>
        </p:txBody>
      </p:sp>
      <p:sp>
        <p:nvSpPr>
          <p:cNvPr id="200" name="Google Shape;200;g318427f056d_0_0"/>
          <p:cNvSpPr txBox="1">
            <a:spLocks noGrp="1"/>
          </p:cNvSpPr>
          <p:nvPr>
            <p:ph type="body" idx="1"/>
          </p:nvPr>
        </p:nvSpPr>
        <p:spPr>
          <a:xfrm>
            <a:off x="677325" y="2183925"/>
            <a:ext cx="93090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342900" lvl="0" indent="-3322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Drop-out – rezygnacja z podjętego kierunku studiów przed uzyskaniem dyplomu</a:t>
            </a:r>
            <a:endParaRPr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Skala (uczelnie ogółem i niepubliczne) – 40 % i </a:t>
            </a:r>
            <a:r>
              <a:rPr lang="pl-PL" dirty="0" err="1"/>
              <a:t>bd</a:t>
            </a:r>
            <a:r>
              <a:rPr lang="pl-PL" dirty="0"/>
              <a:t>; studia 1. stopnia – 46 % i 39 %; magisterskie –</a:t>
            </a:r>
            <a:r>
              <a:rPr lang="pl-PL" dirty="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dirty="0"/>
              <a:t>41 % i 41 %, 2. stopnia – 30 % i 20 %</a:t>
            </a:r>
            <a:endParaRPr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50-67 % drop-outu w czasie 1. roku</a:t>
            </a:r>
            <a:endParaRPr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Utrata przychodów: studia 1. stopnia – 44 % i 48 %; 2.</a:t>
            </a:r>
            <a:r>
              <a:rPr lang="pl-PL" dirty="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dirty="0"/>
              <a:t>stopnia – 18 % i 18 %, magisterskie – 49 % i 58 %</a:t>
            </a:r>
            <a:endParaRPr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dirty="0"/>
              <a:t>Źródło: </a:t>
            </a:r>
            <a:r>
              <a:rPr lang="pl-PL" u="sng" dirty="0">
                <a:solidFill>
                  <a:schemeClr val="hlink"/>
                </a:solidFill>
                <a:hlinkClick r:id="rId3"/>
              </a:rPr>
              <a:t>Zjawisko drop-outu na polskich uczelniach</a:t>
            </a:r>
            <a:r>
              <a:rPr lang="pl-PL" dirty="0"/>
              <a:t>, OPI 2020</a:t>
            </a:r>
            <a:endParaRPr dirty="0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18427f056d_0_5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505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330"/>
              <a:buFont typeface="Verdana"/>
              <a:buNone/>
            </a:pPr>
            <a:r>
              <a:rPr lang="pl-PL" sz="3640"/>
              <a:t>Wyzwania dotyczące drop-outu (1 z 4) w kontekście uczelni artystycznych</a:t>
            </a:r>
            <a:endParaRPr sz="3640"/>
          </a:p>
        </p:txBody>
      </p:sp>
      <p:sp>
        <p:nvSpPr>
          <p:cNvPr id="206" name="Google Shape;206;g318427f056d_0_5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37862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22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Drop-out – rezygnacja z podjętego kierunku studiów przed uzyskaniem dyplomu</a:t>
            </a:r>
            <a:endParaRPr sz="2100"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Skala (uczelnie ogółem i artystyczne) – 40 % i 29 %; studia 1.</a:t>
            </a:r>
            <a:r>
              <a:rPr lang="pl-PL" sz="210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 </a:t>
            </a:r>
            <a:r>
              <a:rPr lang="pl-PL" sz="2100" dirty="0"/>
              <a:t>stopnia – 46 % i </a:t>
            </a:r>
            <a:r>
              <a:rPr lang="pl-PL" sz="2100" dirty="0" err="1"/>
              <a:t>bd</a:t>
            </a:r>
            <a:r>
              <a:rPr lang="pl-PL" sz="2100" dirty="0"/>
              <a:t>; magisterskie –</a:t>
            </a:r>
            <a:r>
              <a:rPr lang="pl-PL" sz="2100" dirty="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00" dirty="0"/>
              <a:t>41 % i </a:t>
            </a:r>
            <a:r>
              <a:rPr lang="pl-PL" sz="2100" dirty="0" err="1"/>
              <a:t>nd</a:t>
            </a:r>
            <a:r>
              <a:rPr lang="pl-PL" sz="2100" dirty="0"/>
              <a:t>, 2. stopnia –</a:t>
            </a:r>
            <a:r>
              <a:rPr lang="pl-PL" sz="210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100" dirty="0"/>
              <a:t>30</a:t>
            </a:r>
            <a:r>
              <a:rPr lang="pl-PL" sz="210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pl-PL" sz="2100" dirty="0"/>
              <a:t>% i </a:t>
            </a:r>
            <a:r>
              <a:rPr lang="pl-PL" sz="2100" dirty="0" err="1"/>
              <a:t>bd</a:t>
            </a:r>
            <a:endParaRPr sz="2100"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50-67 % drop-outu w czasie 1. roku</a:t>
            </a:r>
            <a:endParaRPr sz="2100"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Utrata przychodów: studia 1. stopnia – 44 % i 24 %; 2.</a:t>
            </a:r>
            <a:r>
              <a:rPr lang="pl-PL" sz="2100" dirty="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00" dirty="0"/>
              <a:t>stopnia – 18 % i </a:t>
            </a:r>
            <a:r>
              <a:rPr lang="pl-PL" sz="2100" dirty="0" err="1"/>
              <a:t>bd</a:t>
            </a:r>
            <a:r>
              <a:rPr lang="pl-PL" sz="2100" dirty="0"/>
              <a:t>, magisterskie – 49 % i </a:t>
            </a:r>
            <a:r>
              <a:rPr lang="pl-PL" sz="2100" dirty="0" err="1"/>
              <a:t>bd</a:t>
            </a:r>
            <a:endParaRPr sz="2100" dirty="0"/>
          </a:p>
          <a:p>
            <a:pPr marL="342900" lvl="0" indent="-332232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sz="2100" dirty="0"/>
              <a:t>Źródło: </a:t>
            </a:r>
            <a:r>
              <a:rPr lang="pl-PL" sz="2100" u="sng" dirty="0">
                <a:solidFill>
                  <a:schemeClr val="hlink"/>
                </a:solidFill>
                <a:hlinkClick r:id="rId3"/>
              </a:rPr>
              <a:t>Zjawisko drop-outu na polskich uczelniach</a:t>
            </a:r>
            <a:r>
              <a:rPr lang="pl-PL" sz="2100" dirty="0"/>
              <a:t>, OPI 2020</a:t>
            </a:r>
            <a:endParaRPr sz="2100" dirty="0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6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5699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700"/>
              <a:buFont typeface="Verdana"/>
              <a:buNone/>
            </a:pPr>
            <a:r>
              <a:rPr lang="pl-PL" sz="3700"/>
              <a:t>Wyzwania dotyczące drop-outu (2 z 4)</a:t>
            </a:r>
            <a:endParaRPr/>
          </a:p>
        </p:txBody>
      </p:sp>
      <p:sp>
        <p:nvSpPr>
          <p:cNvPr id="212" name="Google Shape;212;p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8857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Instytucjonalne przyczyny drop-outu: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Poziom studiów – zbyt niski lub zbyt wysoki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Nieatrakcyjny program studiów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Mało praktyki, dużo teorii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b="1"/>
              <a:t>Mała elastyczność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Krytyczna ocena kadry akademickiej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 b="1"/>
              <a:t>Słaba organizacja i zastrzeżenia do komunikacji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80000"/>
              <a:buChar char="►"/>
            </a:pPr>
            <a:r>
              <a:rPr lang="pl-PL"/>
              <a:t>Niewystarczające integracja akademicka i </a:t>
            </a:r>
            <a:r>
              <a:rPr lang="pl-PL" b="1"/>
              <a:t>integracja społeczna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9559970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700"/>
              <a:buFont typeface="Verdana"/>
              <a:buNone/>
            </a:pPr>
            <a:r>
              <a:rPr lang="pl-PL" sz="3700"/>
              <a:t>Wyzwania dotyczące drop-outu (3 z 4)</a:t>
            </a:r>
            <a:endParaRPr/>
          </a:p>
        </p:txBody>
      </p:sp>
      <p:sp>
        <p:nvSpPr>
          <p:cNvPr id="218" name="Google Shape;218;p7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88576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/>
              <a:t>Indywidualne przyczyny drop-outu: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/>
              <a:t>Brak zainteresowania studiami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/>
              <a:t>Studia na 2 kierunkach, studia w innym mieście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b="1"/>
              <a:t>Problemy zdrowotne, w tym dotyczące zdrowia psychicznego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/>
              <a:t>Sytuacja finansowa i podjęcie pracy</a:t>
            </a:r>
            <a:endParaRPr/>
          </a:p>
          <a:p>
            <a:pPr marL="342900" lvl="0" indent="-2006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8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550031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700"/>
              <a:buFont typeface="Verdana"/>
              <a:buNone/>
            </a:pPr>
            <a:r>
              <a:rPr lang="pl-PL" sz="3700"/>
              <a:t>Wyzwania dotyczące drop-outu (4 z 4)</a:t>
            </a:r>
            <a:endParaRPr/>
          </a:p>
        </p:txBody>
      </p:sp>
      <p:sp>
        <p:nvSpPr>
          <p:cNvPr id="224" name="Google Shape;224;p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28581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5534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Osoby z niepełnosprawnościami bardziej narażone na drop-out</a:t>
            </a:r>
            <a:endParaRPr sz="2100"/>
          </a:p>
          <a:p>
            <a:pPr marL="342900" lvl="0" indent="-3553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Niedostępność uczelni można „nadrobić” wyższą inteligencją; jak ktoś nie może „nadrobić”, odpada</a:t>
            </a:r>
            <a:endParaRPr sz="2100"/>
          </a:p>
          <a:p>
            <a:pPr marL="342900" lvl="0" indent="-3553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To samo w grupie osób ze szczególnymi potrzebami – choćby osoby doświadczające trudności psychicznych czy osoby z (lekką) dysleksją</a:t>
            </a:r>
            <a:endParaRPr sz="2100"/>
          </a:p>
          <a:p>
            <a:pPr marL="342900" lvl="0" indent="-35534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Char char="►"/>
            </a:pPr>
            <a:r>
              <a:rPr lang="pl-PL" sz="2100"/>
              <a:t>Drop-out mniejszy o 10 %, przychody większe o ~ 4 %, ~ 5 % dla uczelni niepublicznych i ~ 2,5 % dla artystycznych (szacunki własne na podstawie </a:t>
            </a:r>
            <a:r>
              <a:rPr lang="pl-PL" sz="2100" u="sng">
                <a:solidFill>
                  <a:schemeClr val="hlink"/>
                </a:solidFill>
                <a:hlinkClick r:id="rId3"/>
              </a:rPr>
              <a:t>raportu OPI</a:t>
            </a:r>
            <a:r>
              <a:rPr lang="pl-PL" sz="2100"/>
              <a:t>)</a:t>
            </a:r>
            <a:endParaRPr sz="2100"/>
          </a:p>
          <a:p>
            <a:pPr marL="342900" lvl="0" indent="-22199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736"/>
              <a:buNone/>
            </a:pPr>
            <a:endParaRPr sz="2100"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Faseta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DDEDDF6562CB04C85149186304DC46A" ma:contentTypeVersion="12" ma:contentTypeDescription="Utwórz nowy dokument." ma:contentTypeScope="" ma:versionID="b83bd8824fcfca5c8819153ef2515043">
  <xsd:schema xmlns:xsd="http://www.w3.org/2001/XMLSchema" xmlns:xs="http://www.w3.org/2001/XMLSchema" xmlns:p="http://schemas.microsoft.com/office/2006/metadata/properties" xmlns:ns2="1af94647-c29b-4e80-b840-e6a7fac95146" xmlns:ns3="b1daea2a-bcd8-4446-9769-75d84d8d926f" targetNamespace="http://schemas.microsoft.com/office/2006/metadata/properties" ma:root="true" ma:fieldsID="dee357a3fdea49f0a9f7b849d5db880d" ns2:_="" ns3:_="">
    <xsd:import namespace="1af94647-c29b-4e80-b840-e6a7fac95146"/>
    <xsd:import namespace="b1daea2a-bcd8-4446-9769-75d84d8d9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94647-c29b-4e80-b840-e6a7fac95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605fc3d7-b34b-475e-97e9-882ca6ce10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aea2a-bcd8-4446-9769-75d84d8d926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28e897f-0457-40f7-a679-74b2b84a2865}" ma:internalName="TaxCatchAll" ma:showField="CatchAllData" ma:web="b1daea2a-bcd8-4446-9769-75d84d8d92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1daea2a-bcd8-4446-9769-75d84d8d926f" xsi:nil="true"/>
    <lcf76f155ced4ddcb4097134ff3c332f xmlns="1af94647-c29b-4e80-b840-e6a7fac9514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A71027-CE44-4B35-BAC6-C76852BD6A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f94647-c29b-4e80-b840-e6a7fac95146"/>
    <ds:schemaRef ds:uri="b1daea2a-bcd8-4446-9769-75d84d8d92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59B40DA-E906-4139-8ECB-5C5C6721C436}">
  <ds:schemaRefs>
    <ds:schemaRef ds:uri="http://schemas.microsoft.com/office/2006/metadata/properties"/>
    <ds:schemaRef ds:uri="http://schemas.microsoft.com/office/infopath/2007/PartnerControls"/>
    <ds:schemaRef ds:uri="b1daea2a-bcd8-4446-9769-75d84d8d926f"/>
    <ds:schemaRef ds:uri="1af94647-c29b-4e80-b840-e6a7fac95146"/>
  </ds:schemaRefs>
</ds:datastoreItem>
</file>

<file path=customXml/itemProps3.xml><?xml version="1.0" encoding="utf-8"?>
<ds:datastoreItem xmlns:ds="http://schemas.openxmlformats.org/officeDocument/2006/customXml" ds:itemID="{25ACA5F0-7AEE-452A-8B6A-877EC7942D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2174</Words>
  <Application>Microsoft Office PowerPoint</Application>
  <PresentationFormat>Widescreen</PresentationFormat>
  <Paragraphs>231</Paragraphs>
  <Slides>40</Slides>
  <Notes>40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Faseta</vt:lpstr>
      <vt:lpstr>Aspekty biznesowe dostępności</vt:lpstr>
      <vt:lpstr>Pomijając kwestie etyczne i prawne, dostępność to źródło kosztów czy przychodów?  Czy dostępność  się opłaca?</vt:lpstr>
      <vt:lpstr>Uczelnie – widok z lotu ptaka</vt:lpstr>
      <vt:lpstr>Wyzwania</vt:lpstr>
      <vt:lpstr>Wyzwania dotyczące drop-outu (1 z 4)</vt:lpstr>
      <vt:lpstr>Wyzwania dotyczące drop-outu (1 z 4) w kontekście uczelni artystycznych</vt:lpstr>
      <vt:lpstr>Wyzwania dotyczące drop-outu (2 z 4)</vt:lpstr>
      <vt:lpstr>Wyzwania dotyczące drop-outu (3 z 4)</vt:lpstr>
      <vt:lpstr>Wyzwania dotyczące drop-outu (4 z 4)</vt:lpstr>
      <vt:lpstr>Wyzwania systemowe</vt:lpstr>
      <vt:lpstr>Wyzwania dotyczące świadomości</vt:lpstr>
      <vt:lpstr>Wyzwania dotyczące świadomości Studia przypadku</vt:lpstr>
      <vt:lpstr>Wyzwania strategiczne</vt:lpstr>
      <vt:lpstr>Wyzwania finansowe</vt:lpstr>
      <vt:lpstr>Wyzwania w zakresie wiedzy</vt:lpstr>
      <vt:lpstr>Wyzwania kadrowe</vt:lpstr>
      <vt:lpstr>Wyzwania wobec rolników z niepełnosprawnościami – dla uczelni rolniczej</vt:lpstr>
      <vt:lpstr>Wyzwania w stosunku do innych uczelni</vt:lpstr>
      <vt:lpstr>Zagrożenia</vt:lpstr>
      <vt:lpstr>Upływ krwi, mniejszy dopływ świeżej</vt:lpstr>
      <vt:lpstr>Skutki zapominania o dostępności</vt:lpstr>
      <vt:lpstr>Jak nas widzą, tak nas piszą</vt:lpstr>
      <vt:lpstr>Zagrożenia finansowe (1 z 2)</vt:lpstr>
      <vt:lpstr>Zagrożenia finansowe (2 z 2)</vt:lpstr>
      <vt:lpstr>Brak dostępu do środków projektowych</vt:lpstr>
      <vt:lpstr>Potencjał  i ocean  możliwości</vt:lpstr>
      <vt:lpstr>Osoby z niepełnosprawnościami w statystyce</vt:lpstr>
      <vt:lpstr>Osoby z niepełnosprawnościami na Uczelni – korzyści z dostępności</vt:lpstr>
      <vt:lpstr>Uniwersalne projektowanie i dostępność kształcenia</vt:lpstr>
      <vt:lpstr>Program Dostępność Plus Obszary wsparcia</vt:lpstr>
      <vt:lpstr>Program Dostępność Plus Obszar 3. Edukacja</vt:lpstr>
      <vt:lpstr>Program Dostępność Plus Obszar 7. Konkurencyjność</vt:lpstr>
      <vt:lpstr>Fundusze europejskie na dostępność</vt:lpstr>
      <vt:lpstr>Korzyści biznesowe z dostępności (1 z 2)</vt:lpstr>
      <vt:lpstr>Korzyści biznesowe z dostępności (2 z 2)</vt:lpstr>
      <vt:lpstr>Biuletyn dostępnościowy i możliwość korzystania z materiałów</vt:lpstr>
      <vt:lpstr>Biuletyn Dostępnościowy</vt:lpstr>
      <vt:lpstr>Możliwość korzystania z materiałów (1 z 2)</vt:lpstr>
      <vt:lpstr>Możliwość korzystania z materiałów (2 z 2)</vt:lpstr>
      <vt:lpstr>Pytania? Kontakt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Aleksander Waszkielewicz</dc:creator>
  <cp:lastModifiedBy>Autor</cp:lastModifiedBy>
  <cp:revision>5</cp:revision>
  <dcterms:created xsi:type="dcterms:W3CDTF">2019-06-05T21:26:09Z</dcterms:created>
  <dcterms:modified xsi:type="dcterms:W3CDTF">2025-06-09T10:51:19Z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0x0101007DDEDDF6562CB04C85149186304DC46A</vt:lpwstr>
  </property>
  <property fmtid="{D5CDD505-2E9C-101B-9397-08002B2CF9AE}" pid="3" name="MediaServiceImageTags">
    <vt:lpwstr/>
  </property>
</Properties>
</file>