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65" r:id="rId5"/>
  </p:sldMasterIdLst>
  <p:notesMasterIdLst>
    <p:notesMasterId r:id="rId112"/>
  </p:notesMasterIdLst>
  <p:sldIdLst>
    <p:sldId id="256" r:id="rId6"/>
    <p:sldId id="258" r:id="rId7"/>
    <p:sldId id="295" r:id="rId8"/>
    <p:sldId id="296" r:id="rId9"/>
    <p:sldId id="297" r:id="rId10"/>
    <p:sldId id="304" r:id="rId11"/>
    <p:sldId id="305" r:id="rId12"/>
    <p:sldId id="306" r:id="rId13"/>
    <p:sldId id="307" r:id="rId14"/>
    <p:sldId id="308" r:id="rId15"/>
    <p:sldId id="312" r:id="rId16"/>
    <p:sldId id="313" r:id="rId17"/>
    <p:sldId id="314" r:id="rId18"/>
    <p:sldId id="315" r:id="rId19"/>
    <p:sldId id="316" r:id="rId20"/>
    <p:sldId id="332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40" r:id="rId29"/>
    <p:sldId id="341" r:id="rId30"/>
    <p:sldId id="342" r:id="rId31"/>
    <p:sldId id="343" r:id="rId32"/>
    <p:sldId id="344" r:id="rId33"/>
    <p:sldId id="347" r:id="rId34"/>
    <p:sldId id="349" r:id="rId35"/>
    <p:sldId id="350" r:id="rId36"/>
    <p:sldId id="351" r:id="rId37"/>
    <p:sldId id="352" r:id="rId38"/>
    <p:sldId id="353" r:id="rId39"/>
    <p:sldId id="354" r:id="rId40"/>
    <p:sldId id="357" r:id="rId41"/>
    <p:sldId id="358" r:id="rId42"/>
    <p:sldId id="359" r:id="rId43"/>
    <p:sldId id="360" r:id="rId44"/>
    <p:sldId id="361" r:id="rId45"/>
    <p:sldId id="362" r:id="rId46"/>
    <p:sldId id="363" r:id="rId47"/>
    <p:sldId id="366" r:id="rId48"/>
    <p:sldId id="367" r:id="rId49"/>
    <p:sldId id="376" r:id="rId50"/>
    <p:sldId id="377" r:id="rId51"/>
    <p:sldId id="378" r:id="rId52"/>
    <p:sldId id="380" r:id="rId53"/>
    <p:sldId id="381" r:id="rId54"/>
    <p:sldId id="382" r:id="rId55"/>
    <p:sldId id="383" r:id="rId56"/>
    <p:sldId id="384" r:id="rId57"/>
    <p:sldId id="385" r:id="rId58"/>
    <p:sldId id="386" r:id="rId59"/>
    <p:sldId id="387" r:id="rId60"/>
    <p:sldId id="390" r:id="rId61"/>
    <p:sldId id="391" r:id="rId62"/>
    <p:sldId id="392" r:id="rId63"/>
    <p:sldId id="393" r:id="rId64"/>
    <p:sldId id="394" r:id="rId65"/>
    <p:sldId id="395" r:id="rId66"/>
    <p:sldId id="396" r:id="rId67"/>
    <p:sldId id="398" r:id="rId68"/>
    <p:sldId id="399" r:id="rId69"/>
    <p:sldId id="400" r:id="rId70"/>
    <p:sldId id="406" r:id="rId71"/>
    <p:sldId id="420" r:id="rId72"/>
    <p:sldId id="421" r:id="rId73"/>
    <p:sldId id="422" r:id="rId74"/>
    <p:sldId id="423" r:id="rId75"/>
    <p:sldId id="424" r:id="rId76"/>
    <p:sldId id="438" r:id="rId77"/>
    <p:sldId id="439" r:id="rId78"/>
    <p:sldId id="440" r:id="rId79"/>
    <p:sldId id="441" r:id="rId80"/>
    <p:sldId id="442" r:id="rId81"/>
    <p:sldId id="443" r:id="rId82"/>
    <p:sldId id="444" r:id="rId83"/>
    <p:sldId id="445" r:id="rId84"/>
    <p:sldId id="446" r:id="rId85"/>
    <p:sldId id="447" r:id="rId86"/>
    <p:sldId id="448" r:id="rId87"/>
    <p:sldId id="449" r:id="rId88"/>
    <p:sldId id="460" r:id="rId89"/>
    <p:sldId id="461" r:id="rId90"/>
    <p:sldId id="462" r:id="rId91"/>
    <p:sldId id="471" r:id="rId92"/>
    <p:sldId id="472" r:id="rId93"/>
    <p:sldId id="478" r:id="rId94"/>
    <p:sldId id="479" r:id="rId95"/>
    <p:sldId id="482" r:id="rId96"/>
    <p:sldId id="492" r:id="rId97"/>
    <p:sldId id="493" r:id="rId98"/>
    <p:sldId id="529" r:id="rId99"/>
    <p:sldId id="530" r:id="rId100"/>
    <p:sldId id="531" r:id="rId101"/>
    <p:sldId id="532" r:id="rId102"/>
    <p:sldId id="533" r:id="rId103"/>
    <p:sldId id="534" r:id="rId104"/>
    <p:sldId id="535" r:id="rId105"/>
    <p:sldId id="536" r:id="rId106"/>
    <p:sldId id="537" r:id="rId107"/>
    <p:sldId id="538" r:id="rId108"/>
    <p:sldId id="539" r:id="rId109"/>
    <p:sldId id="540" r:id="rId110"/>
    <p:sldId id="541" r:id="rId111"/>
  </p:sldIdLst>
  <p:sldSz cx="12192000" cy="6858000"/>
  <p:notesSz cx="9926638" cy="6858000"/>
  <p:embeddedFontLst>
    <p:embeddedFont>
      <p:font typeface="Tahoma" panose="020B0604030504040204" pitchFamily="34" charset="0"/>
      <p:regular r:id="rId113"/>
      <p:bold r:id="rId114"/>
    </p:embeddedFont>
    <p:embeddedFont>
      <p:font typeface="Trebuchet MS" panose="020B0603020202020204" pitchFamily="34" charset="0"/>
      <p:regular r:id="rId115"/>
      <p:bold r:id="rId116"/>
      <p:italic r:id="rId117"/>
      <p:boldItalic r:id="rId118"/>
    </p:embeddedFont>
    <p:embeddedFont>
      <p:font typeface="Verdana" panose="020B0604030504040204" pitchFamily="34" charset="0"/>
      <p:regular r:id="rId119"/>
      <p:bold r:id="rId120"/>
      <p:italic r:id="rId121"/>
      <p:boldItalic r:id="rId1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304" roundtripDataSignature="AMtx7mi53JowhEtrqvvQMInSHdeXnawWM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7559FA-CC05-7C0A-A3CA-B5D98B93797D}" v="54" dt="2025-06-09T12:11:08.582"/>
    <p1510:client id="{C7EFFC0A-06CC-577F-5EA3-71525415AC6E}" v="181" dt="2025-06-09T10:46:45.1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font" Target="fonts/font5.fntdata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12" Type="http://schemas.openxmlformats.org/officeDocument/2006/relationships/notesMaster" Target="notesMasters/notesMaster1.xml"/><Relationship Id="rId16" Type="http://schemas.openxmlformats.org/officeDocument/2006/relationships/slide" Target="slides/slide11.xml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5" Type="http://schemas.openxmlformats.org/officeDocument/2006/relationships/slideMaster" Target="slideMasters/slideMaster2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309" Type="http://schemas.microsoft.com/office/2016/11/relationships/changesInfo" Target="changesInfos/changesInfo1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113" Type="http://schemas.openxmlformats.org/officeDocument/2006/relationships/font" Target="fonts/font1.fntdata"/><Relationship Id="rId118" Type="http://schemas.openxmlformats.org/officeDocument/2006/relationships/font" Target="fonts/font6.fntdata"/><Relationship Id="rId304" Type="http://customschemas.google.com/relationships/presentationmetadata" Target="metadata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108" Type="http://schemas.openxmlformats.org/officeDocument/2006/relationships/slide" Target="slides/slide103.xml"/><Relationship Id="rId310" Type="http://schemas.microsoft.com/office/2015/10/relationships/revisionInfo" Target="revisionInfo.xml"/><Relationship Id="rId54" Type="http://schemas.openxmlformats.org/officeDocument/2006/relationships/slide" Target="slides/slide49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49" Type="http://schemas.openxmlformats.org/officeDocument/2006/relationships/slide" Target="slides/slide44.xml"/><Relationship Id="rId114" Type="http://schemas.openxmlformats.org/officeDocument/2006/relationships/font" Target="fonts/font2.fntdata"/><Relationship Id="rId119" Type="http://schemas.openxmlformats.org/officeDocument/2006/relationships/font" Target="fonts/font7.fntdata"/><Relationship Id="rId305" Type="http://schemas.openxmlformats.org/officeDocument/2006/relationships/presProps" Target="presProps.xml"/><Relationship Id="rId44" Type="http://schemas.openxmlformats.org/officeDocument/2006/relationships/slide" Target="slides/slide39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slide" Target="slides/slide10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120" Type="http://schemas.openxmlformats.org/officeDocument/2006/relationships/font" Target="fonts/font8.fntdata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306" Type="http://schemas.openxmlformats.org/officeDocument/2006/relationships/viewProps" Target="viewProps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slide" Target="slides/slide105.xml"/><Relationship Id="rId115" Type="http://schemas.openxmlformats.org/officeDocument/2006/relationships/font" Target="fonts/font3.fntdata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121" Type="http://schemas.openxmlformats.org/officeDocument/2006/relationships/font" Target="fonts/font9.fntdata"/><Relationship Id="rId3" Type="http://schemas.openxmlformats.org/officeDocument/2006/relationships/customXml" Target="../customXml/item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116" Type="http://schemas.openxmlformats.org/officeDocument/2006/relationships/font" Target="fonts/font4.fntdata"/><Relationship Id="rId307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111" Type="http://schemas.openxmlformats.org/officeDocument/2006/relationships/slide" Target="slides/slide106.xml"/><Relationship Id="rId15" Type="http://schemas.openxmlformats.org/officeDocument/2006/relationships/slide" Target="slides/slide10.xml"/><Relationship Id="rId36" Type="http://schemas.openxmlformats.org/officeDocument/2006/relationships/slide" Target="slides/slide31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52" Type="http://schemas.openxmlformats.org/officeDocument/2006/relationships/slide" Target="slides/slide47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122" Type="http://schemas.openxmlformats.org/officeDocument/2006/relationships/font" Target="fonts/font10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30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łgorzata Maciantowicz" userId="S::malgorzata.maciantowicz@fronia.org.pl::26ebc7e2-e1dc-42a9-819c-5e7095a39a81" providerId="AD" clId="Web-{C7EFFC0A-06CC-577F-5EA3-71525415AC6E}"/>
    <pc:docChg chg="delSld sldOrd">
      <pc:chgData name="Małgorzata Maciantowicz" userId="S::malgorzata.maciantowicz@fronia.org.pl::26ebc7e2-e1dc-42a9-819c-5e7095a39a81" providerId="AD" clId="Web-{C7EFFC0A-06CC-577F-5EA3-71525415AC6E}" dt="2025-06-09T10:46:45.141" v="180"/>
      <pc:docMkLst>
        <pc:docMk/>
      </pc:docMkLst>
      <pc:sldChg chg="del">
        <pc:chgData name="Małgorzata Maciantowicz" userId="S::malgorzata.maciantowicz@fronia.org.pl::26ebc7e2-e1dc-42a9-819c-5e7095a39a81" providerId="AD" clId="Web-{C7EFFC0A-06CC-577F-5EA3-71525415AC6E}" dt="2025-06-09T10:34:02.945" v="0"/>
        <pc:sldMkLst>
          <pc:docMk/>
          <pc:sldMk cId="0" sldId="25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4:12.055" v="1"/>
        <pc:sldMkLst>
          <pc:docMk/>
          <pc:sldMk cId="0" sldId="25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4:22.836" v="2"/>
        <pc:sldMkLst>
          <pc:docMk/>
          <pc:sldMk cId="0" sldId="26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5:13.885" v="9"/>
        <pc:sldMkLst>
          <pc:docMk/>
          <pc:sldMk cId="0" sldId="26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4:30.477" v="3"/>
        <pc:sldMkLst>
          <pc:docMk/>
          <pc:sldMk cId="0" sldId="262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4:39.243" v="4"/>
        <pc:sldMkLst>
          <pc:docMk/>
          <pc:sldMk cId="0" sldId="26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4:45.743" v="5"/>
        <pc:sldMkLst>
          <pc:docMk/>
          <pc:sldMk cId="0" sldId="26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4:50.368" v="6"/>
        <pc:sldMkLst>
          <pc:docMk/>
          <pc:sldMk cId="0" sldId="26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4:54.525" v="7"/>
        <pc:sldMkLst>
          <pc:docMk/>
          <pc:sldMk cId="0" sldId="266"/>
        </pc:sldMkLst>
      </pc:sldChg>
      <pc:sldChg chg="del ord">
        <pc:chgData name="Małgorzata Maciantowicz" userId="S::malgorzata.maciantowicz@fronia.org.pl::26ebc7e2-e1dc-42a9-819c-5e7095a39a81" providerId="AD" clId="Web-{C7EFFC0A-06CC-577F-5EA3-71525415AC6E}" dt="2025-06-09T10:46:10.562" v="179"/>
        <pc:sldMkLst>
          <pc:docMk/>
          <pc:sldMk cId="0" sldId="26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5:17.026" v="10"/>
        <pc:sldMkLst>
          <pc:docMk/>
          <pc:sldMk cId="0" sldId="26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5:20.198" v="11"/>
        <pc:sldMkLst>
          <pc:docMk/>
          <pc:sldMk cId="0" sldId="26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5:23.604" v="12"/>
        <pc:sldMkLst>
          <pc:docMk/>
          <pc:sldMk cId="0" sldId="27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5:27.542" v="13"/>
        <pc:sldMkLst>
          <pc:docMk/>
          <pc:sldMk cId="0" sldId="27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5:30.385" v="14"/>
        <pc:sldMkLst>
          <pc:docMk/>
          <pc:sldMk cId="0" sldId="272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5:33.807" v="15"/>
        <pc:sldMkLst>
          <pc:docMk/>
          <pc:sldMk cId="0" sldId="27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5:36.886" v="16"/>
        <pc:sldMkLst>
          <pc:docMk/>
          <pc:sldMk cId="0" sldId="27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5:39.870" v="17"/>
        <pc:sldMkLst>
          <pc:docMk/>
          <pc:sldMk cId="0" sldId="27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5:42.605" v="18"/>
        <pc:sldMkLst>
          <pc:docMk/>
          <pc:sldMk cId="0" sldId="276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5:45.620" v="19"/>
        <pc:sldMkLst>
          <pc:docMk/>
          <pc:sldMk cId="0" sldId="27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5:48.652" v="20"/>
        <pc:sldMkLst>
          <pc:docMk/>
          <pc:sldMk cId="0" sldId="27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5:54.917" v="21"/>
        <pc:sldMkLst>
          <pc:docMk/>
          <pc:sldMk cId="0" sldId="27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5:59.730" v="22"/>
        <pc:sldMkLst>
          <pc:docMk/>
          <pc:sldMk cId="0" sldId="28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6:03.668" v="23"/>
        <pc:sldMkLst>
          <pc:docMk/>
          <pc:sldMk cId="0" sldId="28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6:08.340" v="24"/>
        <pc:sldMkLst>
          <pc:docMk/>
          <pc:sldMk cId="0" sldId="282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6:18.871" v="25"/>
        <pc:sldMkLst>
          <pc:docMk/>
          <pc:sldMk cId="0" sldId="28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6:18.887" v="26"/>
        <pc:sldMkLst>
          <pc:docMk/>
          <pc:sldMk cId="0" sldId="28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6:18.903" v="27"/>
        <pc:sldMkLst>
          <pc:docMk/>
          <pc:sldMk cId="0" sldId="28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6:22.387" v="28"/>
        <pc:sldMkLst>
          <pc:docMk/>
          <pc:sldMk cId="0" sldId="286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6:25.481" v="29"/>
        <pc:sldMkLst>
          <pc:docMk/>
          <pc:sldMk cId="0" sldId="28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6:29.590" v="30"/>
        <pc:sldMkLst>
          <pc:docMk/>
          <pc:sldMk cId="0" sldId="28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6:35.512" v="31"/>
        <pc:sldMkLst>
          <pc:docMk/>
          <pc:sldMk cId="0" sldId="28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6:38.919" v="32"/>
        <pc:sldMkLst>
          <pc:docMk/>
          <pc:sldMk cId="0" sldId="29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6:43.138" v="33"/>
        <pc:sldMkLst>
          <pc:docMk/>
          <pc:sldMk cId="0" sldId="29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6:45.903" v="34"/>
        <pc:sldMkLst>
          <pc:docMk/>
          <pc:sldMk cId="0" sldId="292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6:49.075" v="35"/>
        <pc:sldMkLst>
          <pc:docMk/>
          <pc:sldMk cId="0" sldId="29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6:54.404" v="36"/>
        <pc:sldMkLst>
          <pc:docMk/>
          <pc:sldMk cId="0" sldId="29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7:01.716" v="37"/>
        <pc:sldMkLst>
          <pc:docMk/>
          <pc:sldMk cId="0" sldId="29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7:04.998" v="38"/>
        <pc:sldMkLst>
          <pc:docMk/>
          <pc:sldMk cId="0" sldId="29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7:08.498" v="39"/>
        <pc:sldMkLst>
          <pc:docMk/>
          <pc:sldMk cId="0" sldId="30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7:11.295" v="40"/>
        <pc:sldMkLst>
          <pc:docMk/>
          <pc:sldMk cId="0" sldId="30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7:15.092" v="41"/>
        <pc:sldMkLst>
          <pc:docMk/>
          <pc:sldMk cId="0" sldId="302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7:19.498" v="42"/>
        <pc:sldMkLst>
          <pc:docMk/>
          <pc:sldMk cId="0" sldId="30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7:26.827" v="43"/>
        <pc:sldMkLst>
          <pc:docMk/>
          <pc:sldMk cId="0" sldId="30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7:30.170" v="44"/>
        <pc:sldMkLst>
          <pc:docMk/>
          <pc:sldMk cId="0" sldId="31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7:33.858" v="45"/>
        <pc:sldMkLst>
          <pc:docMk/>
          <pc:sldMk cId="0" sldId="31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7:41.390" v="46"/>
        <pc:sldMkLst>
          <pc:docMk/>
          <pc:sldMk cId="0" sldId="31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7:44.327" v="47"/>
        <pc:sldMkLst>
          <pc:docMk/>
          <pc:sldMk cId="0" sldId="31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7:47.405" v="48"/>
        <pc:sldMkLst>
          <pc:docMk/>
          <pc:sldMk cId="0" sldId="31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7:50.890" v="49"/>
        <pc:sldMkLst>
          <pc:docMk/>
          <pc:sldMk cId="0" sldId="32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7:53.984" v="50"/>
        <pc:sldMkLst>
          <pc:docMk/>
          <pc:sldMk cId="0" sldId="32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7:57.640" v="51"/>
        <pc:sldMkLst>
          <pc:docMk/>
          <pc:sldMk cId="0" sldId="322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8:00.640" v="52"/>
        <pc:sldMkLst>
          <pc:docMk/>
          <pc:sldMk cId="0" sldId="32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8:03.921" v="53"/>
        <pc:sldMkLst>
          <pc:docMk/>
          <pc:sldMk cId="0" sldId="32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8:07.203" v="54"/>
        <pc:sldMkLst>
          <pc:docMk/>
          <pc:sldMk cId="0" sldId="32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8:10.547" v="55"/>
        <pc:sldMkLst>
          <pc:docMk/>
          <pc:sldMk cId="0" sldId="326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8:15.312" v="56"/>
        <pc:sldMkLst>
          <pc:docMk/>
          <pc:sldMk cId="0" sldId="32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8:18.734" v="57"/>
        <pc:sldMkLst>
          <pc:docMk/>
          <pc:sldMk cId="0" sldId="32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8:22.750" v="58"/>
        <pc:sldMkLst>
          <pc:docMk/>
          <pc:sldMk cId="0" sldId="32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8:25.938" v="59"/>
        <pc:sldMkLst>
          <pc:docMk/>
          <pc:sldMk cId="0" sldId="33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8:30" v="60"/>
        <pc:sldMkLst>
          <pc:docMk/>
          <pc:sldMk cId="0" sldId="33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8:41.391" v="61"/>
        <pc:sldMkLst>
          <pc:docMk/>
          <pc:sldMk cId="0" sldId="34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8:45.110" v="62"/>
        <pc:sldMkLst>
          <pc:docMk/>
          <pc:sldMk cId="0" sldId="346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8:55.407" v="63"/>
        <pc:sldMkLst>
          <pc:docMk/>
          <pc:sldMk cId="0" sldId="34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9:07.767" v="64"/>
        <pc:sldMkLst>
          <pc:docMk/>
          <pc:sldMk cId="0" sldId="35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9:10.924" v="65"/>
        <pc:sldMkLst>
          <pc:docMk/>
          <pc:sldMk cId="0" sldId="356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9:18.783" v="66"/>
        <pc:sldMkLst>
          <pc:docMk/>
          <pc:sldMk cId="0" sldId="36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9:21.861" v="67"/>
        <pc:sldMkLst>
          <pc:docMk/>
          <pc:sldMk cId="0" sldId="36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9:26.330" v="68"/>
        <pc:sldMkLst>
          <pc:docMk/>
          <pc:sldMk cId="0" sldId="36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9:32.002" v="69"/>
        <pc:sldMkLst>
          <pc:docMk/>
          <pc:sldMk cId="0" sldId="36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9:35.081" v="70"/>
        <pc:sldMkLst>
          <pc:docMk/>
          <pc:sldMk cId="0" sldId="37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9:38.268" v="71"/>
        <pc:sldMkLst>
          <pc:docMk/>
          <pc:sldMk cId="0" sldId="37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9:40.971" v="72"/>
        <pc:sldMkLst>
          <pc:docMk/>
          <pc:sldMk cId="0" sldId="372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9:43.675" v="73"/>
        <pc:sldMkLst>
          <pc:docMk/>
          <pc:sldMk cId="0" sldId="37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9:46.581" v="74"/>
        <pc:sldMkLst>
          <pc:docMk/>
          <pc:sldMk cId="0" sldId="37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9:49.722" v="75"/>
        <pc:sldMkLst>
          <pc:docMk/>
          <pc:sldMk cId="0" sldId="37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39:57.097" v="76"/>
        <pc:sldMkLst>
          <pc:docMk/>
          <pc:sldMk cId="0" sldId="37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0:07.425" v="77"/>
        <pc:sldMkLst>
          <pc:docMk/>
          <pc:sldMk cId="0" sldId="38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0:10.941" v="78"/>
        <pc:sldMkLst>
          <pc:docMk/>
          <pc:sldMk cId="0" sldId="38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0:21.348" v="79"/>
        <pc:sldMkLst>
          <pc:docMk/>
          <pc:sldMk cId="0" sldId="39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0:32.504" v="80"/>
        <pc:sldMkLst>
          <pc:docMk/>
          <pc:sldMk cId="0" sldId="40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0:35.817" v="81"/>
        <pc:sldMkLst>
          <pc:docMk/>
          <pc:sldMk cId="0" sldId="402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0:39.473" v="82"/>
        <pc:sldMkLst>
          <pc:docMk/>
          <pc:sldMk cId="0" sldId="40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0:43.567" v="83"/>
        <pc:sldMkLst>
          <pc:docMk/>
          <pc:sldMk cId="0" sldId="40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0:44.723" v="84"/>
        <pc:sldMkLst>
          <pc:docMk/>
          <pc:sldMk cId="0" sldId="40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0:48.442" v="85"/>
        <pc:sldMkLst>
          <pc:docMk/>
          <pc:sldMk cId="0" sldId="40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0:51.458" v="86"/>
        <pc:sldMkLst>
          <pc:docMk/>
          <pc:sldMk cId="0" sldId="40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0:54.333" v="87"/>
        <pc:sldMkLst>
          <pc:docMk/>
          <pc:sldMk cId="0" sldId="40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0:57.380" v="88"/>
        <pc:sldMkLst>
          <pc:docMk/>
          <pc:sldMk cId="0" sldId="41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0:59.927" v="89"/>
        <pc:sldMkLst>
          <pc:docMk/>
          <pc:sldMk cId="0" sldId="41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1:03.568" v="90"/>
        <pc:sldMkLst>
          <pc:docMk/>
          <pc:sldMk cId="0" sldId="412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1:05.724" v="91"/>
        <pc:sldMkLst>
          <pc:docMk/>
          <pc:sldMk cId="0" sldId="41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1:09.037" v="92"/>
        <pc:sldMkLst>
          <pc:docMk/>
          <pc:sldMk cId="0" sldId="41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1:11.552" v="93"/>
        <pc:sldMkLst>
          <pc:docMk/>
          <pc:sldMk cId="0" sldId="41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1:16.834" v="94"/>
        <pc:sldMkLst>
          <pc:docMk/>
          <pc:sldMk cId="0" sldId="416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1:20.865" v="95"/>
        <pc:sldMkLst>
          <pc:docMk/>
          <pc:sldMk cId="0" sldId="41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1:23.459" v="96"/>
        <pc:sldMkLst>
          <pc:docMk/>
          <pc:sldMk cId="0" sldId="41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1:25.975" v="97"/>
        <pc:sldMkLst>
          <pc:docMk/>
          <pc:sldMk cId="0" sldId="41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1:33.178" v="98"/>
        <pc:sldMkLst>
          <pc:docMk/>
          <pc:sldMk cId="0" sldId="42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1:38.381" v="99"/>
        <pc:sldMkLst>
          <pc:docMk/>
          <pc:sldMk cId="0" sldId="426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1:41.569" v="100"/>
        <pc:sldMkLst>
          <pc:docMk/>
          <pc:sldMk cId="0" sldId="42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1:43.944" v="101"/>
        <pc:sldMkLst>
          <pc:docMk/>
          <pc:sldMk cId="0" sldId="42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1:46.850" v="102"/>
        <pc:sldMkLst>
          <pc:docMk/>
          <pc:sldMk cId="0" sldId="42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1:51.304" v="103"/>
        <pc:sldMkLst>
          <pc:docMk/>
          <pc:sldMk cId="0" sldId="43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1:54.616" v="104"/>
        <pc:sldMkLst>
          <pc:docMk/>
          <pc:sldMk cId="0" sldId="43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1:57.960" v="105"/>
        <pc:sldMkLst>
          <pc:docMk/>
          <pc:sldMk cId="0" sldId="432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00.585" v="106"/>
        <pc:sldMkLst>
          <pc:docMk/>
          <pc:sldMk cId="0" sldId="43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03.476" v="107"/>
        <pc:sldMkLst>
          <pc:docMk/>
          <pc:sldMk cId="0" sldId="43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06.257" v="108"/>
        <pc:sldMkLst>
          <pc:docMk/>
          <pc:sldMk cId="0" sldId="43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08.898" v="109"/>
        <pc:sldMkLst>
          <pc:docMk/>
          <pc:sldMk cId="0" sldId="436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11.367" v="110"/>
        <pc:sldMkLst>
          <pc:docMk/>
          <pc:sldMk cId="0" sldId="43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22.945" v="111"/>
        <pc:sldMkLst>
          <pc:docMk/>
          <pc:sldMk cId="0" sldId="45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26.899" v="112"/>
        <pc:sldMkLst>
          <pc:docMk/>
          <pc:sldMk cId="0" sldId="452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26.930" v="113"/>
        <pc:sldMkLst>
          <pc:docMk/>
          <pc:sldMk cId="0" sldId="45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29.524" v="114"/>
        <pc:sldMkLst>
          <pc:docMk/>
          <pc:sldMk cId="0" sldId="45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31.758" v="115"/>
        <pc:sldMkLst>
          <pc:docMk/>
          <pc:sldMk cId="0" sldId="45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34.836" v="116"/>
        <pc:sldMkLst>
          <pc:docMk/>
          <pc:sldMk cId="0" sldId="456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38.071" v="117"/>
        <pc:sldMkLst>
          <pc:docMk/>
          <pc:sldMk cId="0" sldId="45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40.540" v="118"/>
        <pc:sldMkLst>
          <pc:docMk/>
          <pc:sldMk cId="0" sldId="45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43.118" v="119"/>
        <pc:sldMkLst>
          <pc:docMk/>
          <pc:sldMk cId="0" sldId="45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48.743" v="120"/>
        <pc:sldMkLst>
          <pc:docMk/>
          <pc:sldMk cId="0" sldId="46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51.212" v="121"/>
        <pc:sldMkLst>
          <pc:docMk/>
          <pc:sldMk cId="0" sldId="46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53.681" v="122"/>
        <pc:sldMkLst>
          <pc:docMk/>
          <pc:sldMk cId="0" sldId="46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56.212" v="123"/>
        <pc:sldMkLst>
          <pc:docMk/>
          <pc:sldMk cId="0" sldId="466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2:58.743" v="124"/>
        <pc:sldMkLst>
          <pc:docMk/>
          <pc:sldMk cId="0" sldId="46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01.150" v="125"/>
        <pc:sldMkLst>
          <pc:docMk/>
          <pc:sldMk cId="0" sldId="46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05.353" v="126"/>
        <pc:sldMkLst>
          <pc:docMk/>
          <pc:sldMk cId="0" sldId="46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07.962" v="127"/>
        <pc:sldMkLst>
          <pc:docMk/>
          <pc:sldMk cId="0" sldId="47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13.041" v="128"/>
        <pc:sldMkLst>
          <pc:docMk/>
          <pc:sldMk cId="0" sldId="47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15.384" v="129"/>
        <pc:sldMkLst>
          <pc:docMk/>
          <pc:sldMk cId="0" sldId="47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17.635" v="130"/>
        <pc:sldMkLst>
          <pc:docMk/>
          <pc:sldMk cId="0" sldId="47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20.088" v="131"/>
        <pc:sldMkLst>
          <pc:docMk/>
          <pc:sldMk cId="0" sldId="476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23.213" v="132"/>
        <pc:sldMkLst>
          <pc:docMk/>
          <pc:sldMk cId="0" sldId="47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27.244" v="133"/>
        <pc:sldMkLst>
          <pc:docMk/>
          <pc:sldMk cId="0" sldId="48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29.869" v="134"/>
        <pc:sldMkLst>
          <pc:docMk/>
          <pc:sldMk cId="0" sldId="48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35.916" v="135"/>
        <pc:sldMkLst>
          <pc:docMk/>
          <pc:sldMk cId="0" sldId="48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39.573" v="136"/>
        <pc:sldMkLst>
          <pc:docMk/>
          <pc:sldMk cId="0" sldId="48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42.120" v="137"/>
        <pc:sldMkLst>
          <pc:docMk/>
          <pc:sldMk cId="0" sldId="48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44.385" v="138"/>
        <pc:sldMkLst>
          <pc:docMk/>
          <pc:sldMk cId="0" sldId="486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46.729" v="139"/>
        <pc:sldMkLst>
          <pc:docMk/>
          <pc:sldMk cId="0" sldId="48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49.120" v="140"/>
        <pc:sldMkLst>
          <pc:docMk/>
          <pc:sldMk cId="0" sldId="48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3:59.058" v="141"/>
        <pc:sldMkLst>
          <pc:docMk/>
          <pc:sldMk cId="0" sldId="48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02.573" v="142"/>
        <pc:sldMkLst>
          <pc:docMk/>
          <pc:sldMk cId="0" sldId="49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03.558" v="143"/>
        <pc:sldMkLst>
          <pc:docMk/>
          <pc:sldMk cId="0" sldId="49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08.089" v="144"/>
        <pc:sldMkLst>
          <pc:docMk/>
          <pc:sldMk cId="0" sldId="49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10.589" v="145"/>
        <pc:sldMkLst>
          <pc:docMk/>
          <pc:sldMk cId="0" sldId="49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15.324" v="146"/>
        <pc:sldMkLst>
          <pc:docMk/>
          <pc:sldMk cId="0" sldId="496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16.246" v="147"/>
        <pc:sldMkLst>
          <pc:docMk/>
          <pc:sldMk cId="0" sldId="49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18.683" v="148"/>
        <pc:sldMkLst>
          <pc:docMk/>
          <pc:sldMk cId="0" sldId="49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21.183" v="149"/>
        <pc:sldMkLst>
          <pc:docMk/>
          <pc:sldMk cId="0" sldId="49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24.543" v="150"/>
        <pc:sldMkLst>
          <pc:docMk/>
          <pc:sldMk cId="0" sldId="50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27.137" v="151"/>
        <pc:sldMkLst>
          <pc:docMk/>
          <pc:sldMk cId="0" sldId="50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29.777" v="152"/>
        <pc:sldMkLst>
          <pc:docMk/>
          <pc:sldMk cId="0" sldId="502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31.918" v="153"/>
        <pc:sldMkLst>
          <pc:docMk/>
          <pc:sldMk cId="0" sldId="50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34.621" v="154"/>
        <pc:sldMkLst>
          <pc:docMk/>
          <pc:sldMk cId="0" sldId="50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37.028" v="155"/>
        <pc:sldMkLst>
          <pc:docMk/>
          <pc:sldMk cId="0" sldId="50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39.950" v="156"/>
        <pc:sldMkLst>
          <pc:docMk/>
          <pc:sldMk cId="0" sldId="506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47.184" v="157"/>
        <pc:sldMkLst>
          <pc:docMk/>
          <pc:sldMk cId="0" sldId="50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49.825" v="158"/>
        <pc:sldMkLst>
          <pc:docMk/>
          <pc:sldMk cId="0" sldId="50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53.012" v="159"/>
        <pc:sldMkLst>
          <pc:docMk/>
          <pc:sldMk cId="0" sldId="50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4:57.028" v="160"/>
        <pc:sldMkLst>
          <pc:docMk/>
          <pc:sldMk cId="0" sldId="51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03.497" v="161"/>
        <pc:sldMkLst>
          <pc:docMk/>
          <pc:sldMk cId="0" sldId="51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03.513" v="162"/>
        <pc:sldMkLst>
          <pc:docMk/>
          <pc:sldMk cId="0" sldId="512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03.528" v="163"/>
        <pc:sldMkLst>
          <pc:docMk/>
          <pc:sldMk cId="0" sldId="51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31.842" v="164"/>
        <pc:sldMkLst>
          <pc:docMk/>
          <pc:sldMk cId="0" sldId="51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31.857" v="165"/>
        <pc:sldMkLst>
          <pc:docMk/>
          <pc:sldMk cId="0" sldId="51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31.873" v="166"/>
        <pc:sldMkLst>
          <pc:docMk/>
          <pc:sldMk cId="0" sldId="516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31.889" v="167"/>
        <pc:sldMkLst>
          <pc:docMk/>
          <pc:sldMk cId="0" sldId="51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31.904" v="168"/>
        <pc:sldMkLst>
          <pc:docMk/>
          <pc:sldMk cId="0" sldId="51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35.326" v="169"/>
        <pc:sldMkLst>
          <pc:docMk/>
          <pc:sldMk cId="0" sldId="519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35.342" v="170"/>
        <pc:sldMkLst>
          <pc:docMk/>
          <pc:sldMk cId="0" sldId="520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41.639" v="171"/>
        <pc:sldMkLst>
          <pc:docMk/>
          <pc:sldMk cId="0" sldId="521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43.827" v="172"/>
        <pc:sldMkLst>
          <pc:docMk/>
          <pc:sldMk cId="0" sldId="522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46.092" v="173"/>
        <pc:sldMkLst>
          <pc:docMk/>
          <pc:sldMk cId="0" sldId="523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48.155" v="174"/>
        <pc:sldMkLst>
          <pc:docMk/>
          <pc:sldMk cId="0" sldId="524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50.249" v="175"/>
        <pc:sldMkLst>
          <pc:docMk/>
          <pc:sldMk cId="0" sldId="525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52.530" v="176"/>
        <pc:sldMkLst>
          <pc:docMk/>
          <pc:sldMk cId="0" sldId="526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54.561" v="177"/>
        <pc:sldMkLst>
          <pc:docMk/>
          <pc:sldMk cId="0" sldId="527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5:56.686" v="178"/>
        <pc:sldMkLst>
          <pc:docMk/>
          <pc:sldMk cId="0" sldId="528"/>
        </pc:sldMkLst>
      </pc:sldChg>
      <pc:sldChg chg="del">
        <pc:chgData name="Małgorzata Maciantowicz" userId="S::malgorzata.maciantowicz@fronia.org.pl::26ebc7e2-e1dc-42a9-819c-5e7095a39a81" providerId="AD" clId="Web-{C7EFFC0A-06CC-577F-5EA3-71525415AC6E}" dt="2025-06-09T10:46:45.141" v="180"/>
        <pc:sldMkLst>
          <pc:docMk/>
          <pc:sldMk cId="0" sldId="542"/>
        </pc:sldMkLst>
      </pc:sldChg>
    </pc:docChg>
  </pc:docChgLst>
  <pc:docChgLst>
    <pc:chgData name="Małgorzata Maciantowicz" userId="S::malgorzata.maciantowicz@fronia.org.pl::26ebc7e2-e1dc-42a9-819c-5e7095a39a81" providerId="AD" clId="Web-{627559FA-CC05-7C0A-A3CA-B5D98B93797D}"/>
    <pc:docChg chg="delSld modSld">
      <pc:chgData name="Małgorzata Maciantowicz" userId="S::malgorzata.maciantowicz@fronia.org.pl::26ebc7e2-e1dc-42a9-819c-5e7095a39a81" providerId="AD" clId="Web-{627559FA-CC05-7C0A-A3CA-B5D98B93797D}" dt="2025-06-09T12:11:03.597" v="42" actId="20577"/>
      <pc:docMkLst>
        <pc:docMk/>
      </pc:docMkLst>
      <pc:sldChg chg="modSp">
        <pc:chgData name="Małgorzata Maciantowicz" userId="S::malgorzata.maciantowicz@fronia.org.pl::26ebc7e2-e1dc-42a9-819c-5e7095a39a81" providerId="AD" clId="Web-{627559FA-CC05-7C0A-A3CA-B5D98B93797D}" dt="2025-06-09T11:52:41.151" v="0" actId="20577"/>
        <pc:sldMkLst>
          <pc:docMk/>
          <pc:sldMk cId="0" sldId="347"/>
        </pc:sldMkLst>
        <pc:spChg chg="mod">
          <ac:chgData name="Małgorzata Maciantowicz" userId="S::malgorzata.maciantowicz@fronia.org.pl::26ebc7e2-e1dc-42a9-819c-5e7095a39a81" providerId="AD" clId="Web-{627559FA-CC05-7C0A-A3CA-B5D98B93797D}" dt="2025-06-09T11:52:41.151" v="0" actId="20577"/>
          <ac:spMkLst>
            <pc:docMk/>
            <pc:sldMk cId="0" sldId="347"/>
            <ac:spMk id="944" creationId="{00000000-0000-0000-0000-000000000000}"/>
          </ac:spMkLst>
        </pc:spChg>
      </pc:sldChg>
      <pc:sldChg chg="modSp">
        <pc:chgData name="Małgorzata Maciantowicz" userId="S::malgorzata.maciantowicz@fronia.org.pl::26ebc7e2-e1dc-42a9-819c-5e7095a39a81" providerId="AD" clId="Web-{627559FA-CC05-7C0A-A3CA-B5D98B93797D}" dt="2025-06-09T11:53:18.043" v="1" actId="20577"/>
        <pc:sldMkLst>
          <pc:docMk/>
          <pc:sldMk cId="0" sldId="378"/>
        </pc:sldMkLst>
        <pc:spChg chg="mod">
          <ac:chgData name="Małgorzata Maciantowicz" userId="S::malgorzata.maciantowicz@fronia.org.pl::26ebc7e2-e1dc-42a9-819c-5e7095a39a81" providerId="AD" clId="Web-{627559FA-CC05-7C0A-A3CA-B5D98B93797D}" dt="2025-06-09T11:53:18.043" v="1" actId="20577"/>
          <ac:spMkLst>
            <pc:docMk/>
            <pc:sldMk cId="0" sldId="378"/>
            <ac:spMk id="1165" creationId="{00000000-0000-0000-0000-000000000000}"/>
          </ac:spMkLst>
        </pc:spChg>
      </pc:sldChg>
      <pc:sldChg chg="modSp">
        <pc:chgData name="Małgorzata Maciantowicz" userId="S::malgorzata.maciantowicz@fronia.org.pl::26ebc7e2-e1dc-42a9-819c-5e7095a39a81" providerId="AD" clId="Web-{627559FA-CC05-7C0A-A3CA-B5D98B93797D}" dt="2025-06-09T11:53:35.465" v="3" actId="20577"/>
        <pc:sldMkLst>
          <pc:docMk/>
          <pc:sldMk cId="0" sldId="387"/>
        </pc:sldMkLst>
        <pc:spChg chg="mod">
          <ac:chgData name="Małgorzata Maciantowicz" userId="S::malgorzata.maciantowicz@fronia.org.pl::26ebc7e2-e1dc-42a9-819c-5e7095a39a81" providerId="AD" clId="Web-{627559FA-CC05-7C0A-A3CA-B5D98B93797D}" dt="2025-06-09T11:53:35.465" v="3" actId="20577"/>
          <ac:spMkLst>
            <pc:docMk/>
            <pc:sldMk cId="0" sldId="387"/>
            <ac:spMk id="1232" creationId="{00000000-0000-0000-0000-000000000000}"/>
          </ac:spMkLst>
        </pc:spChg>
      </pc:sldChg>
      <pc:sldChg chg="modSp">
        <pc:chgData name="Małgorzata Maciantowicz" userId="S::malgorzata.maciantowicz@fronia.org.pl::26ebc7e2-e1dc-42a9-819c-5e7095a39a81" providerId="AD" clId="Web-{627559FA-CC05-7C0A-A3CA-B5D98B93797D}" dt="2025-06-09T11:53:55.482" v="5" actId="20577"/>
        <pc:sldMkLst>
          <pc:docMk/>
          <pc:sldMk cId="0" sldId="390"/>
        </pc:sldMkLst>
        <pc:spChg chg="mod">
          <ac:chgData name="Małgorzata Maciantowicz" userId="S::malgorzata.maciantowicz@fronia.org.pl::26ebc7e2-e1dc-42a9-819c-5e7095a39a81" providerId="AD" clId="Web-{627559FA-CC05-7C0A-A3CA-B5D98B93797D}" dt="2025-06-09T11:53:55.482" v="5" actId="20577"/>
          <ac:spMkLst>
            <pc:docMk/>
            <pc:sldMk cId="0" sldId="390"/>
            <ac:spMk id="1250" creationId="{00000000-0000-0000-0000-000000000000}"/>
          </ac:spMkLst>
        </pc:spChg>
      </pc:sldChg>
      <pc:sldChg chg="modSp">
        <pc:chgData name="Małgorzata Maciantowicz" userId="S::malgorzata.maciantowicz@fronia.org.pl::26ebc7e2-e1dc-42a9-819c-5e7095a39a81" providerId="AD" clId="Web-{627559FA-CC05-7C0A-A3CA-B5D98B93797D}" dt="2025-06-09T12:08:43.936" v="13" actId="20577"/>
        <pc:sldMkLst>
          <pc:docMk/>
          <pc:sldMk cId="0" sldId="394"/>
        </pc:sldMkLst>
        <pc:spChg chg="mod">
          <ac:chgData name="Małgorzata Maciantowicz" userId="S::malgorzata.maciantowicz@fronia.org.pl::26ebc7e2-e1dc-42a9-819c-5e7095a39a81" providerId="AD" clId="Web-{627559FA-CC05-7C0A-A3CA-B5D98B93797D}" dt="2025-06-09T12:08:43.936" v="13" actId="20577"/>
          <ac:spMkLst>
            <pc:docMk/>
            <pc:sldMk cId="0" sldId="394"/>
            <ac:spMk id="1275" creationId="{00000000-0000-0000-0000-000000000000}"/>
          </ac:spMkLst>
        </pc:spChg>
      </pc:sldChg>
      <pc:sldChg chg="modSp">
        <pc:chgData name="Małgorzata Maciantowicz" userId="S::malgorzata.maciantowicz@fronia.org.pl::26ebc7e2-e1dc-42a9-819c-5e7095a39a81" providerId="AD" clId="Web-{627559FA-CC05-7C0A-A3CA-B5D98B93797D}" dt="2025-06-09T12:08:57.358" v="20" actId="20577"/>
        <pc:sldMkLst>
          <pc:docMk/>
          <pc:sldMk cId="0" sldId="395"/>
        </pc:sldMkLst>
        <pc:spChg chg="mod">
          <ac:chgData name="Małgorzata Maciantowicz" userId="S::malgorzata.maciantowicz@fronia.org.pl::26ebc7e2-e1dc-42a9-819c-5e7095a39a81" providerId="AD" clId="Web-{627559FA-CC05-7C0A-A3CA-B5D98B93797D}" dt="2025-06-09T12:08:57.358" v="20" actId="20577"/>
          <ac:spMkLst>
            <pc:docMk/>
            <pc:sldMk cId="0" sldId="395"/>
            <ac:spMk id="1281" creationId="{00000000-0000-0000-0000-000000000000}"/>
          </ac:spMkLst>
        </pc:spChg>
      </pc:sldChg>
      <pc:sldChg chg="modSp">
        <pc:chgData name="Małgorzata Maciantowicz" userId="S::malgorzata.maciantowicz@fronia.org.pl::26ebc7e2-e1dc-42a9-819c-5e7095a39a81" providerId="AD" clId="Web-{627559FA-CC05-7C0A-A3CA-B5D98B93797D}" dt="2025-06-09T12:09:05.640" v="26" actId="20577"/>
        <pc:sldMkLst>
          <pc:docMk/>
          <pc:sldMk cId="0" sldId="396"/>
        </pc:sldMkLst>
        <pc:spChg chg="mod">
          <ac:chgData name="Małgorzata Maciantowicz" userId="S::malgorzata.maciantowicz@fronia.org.pl::26ebc7e2-e1dc-42a9-819c-5e7095a39a81" providerId="AD" clId="Web-{627559FA-CC05-7C0A-A3CA-B5D98B93797D}" dt="2025-06-09T12:09:05.640" v="26" actId="20577"/>
          <ac:spMkLst>
            <pc:docMk/>
            <pc:sldMk cId="0" sldId="396"/>
            <ac:spMk id="1288" creationId="{00000000-0000-0000-0000-000000000000}"/>
          </ac:spMkLst>
        </pc:spChg>
      </pc:sldChg>
      <pc:sldChg chg="del">
        <pc:chgData name="Małgorzata Maciantowicz" userId="S::malgorzata.maciantowicz@fronia.org.pl::26ebc7e2-e1dc-42a9-819c-5e7095a39a81" providerId="AD" clId="Web-{627559FA-CC05-7C0A-A3CA-B5D98B93797D}" dt="2025-06-09T12:10:23.299" v="27"/>
        <pc:sldMkLst>
          <pc:docMk/>
          <pc:sldMk cId="0" sldId="450"/>
        </pc:sldMkLst>
      </pc:sldChg>
      <pc:sldChg chg="modSp">
        <pc:chgData name="Małgorzata Maciantowicz" userId="S::malgorzata.maciantowicz@fronia.org.pl::26ebc7e2-e1dc-42a9-819c-5e7095a39a81" providerId="AD" clId="Web-{627559FA-CC05-7C0A-A3CA-B5D98B93797D}" dt="2025-06-09T12:10:46.878" v="34" actId="20577"/>
        <pc:sldMkLst>
          <pc:docMk/>
          <pc:sldMk cId="0" sldId="471"/>
        </pc:sldMkLst>
        <pc:spChg chg="mod">
          <ac:chgData name="Małgorzata Maciantowicz" userId="S::malgorzata.maciantowicz@fronia.org.pl::26ebc7e2-e1dc-42a9-819c-5e7095a39a81" providerId="AD" clId="Web-{627559FA-CC05-7C0A-A3CA-B5D98B93797D}" dt="2025-06-09T12:10:46.878" v="34" actId="20577"/>
          <ac:spMkLst>
            <pc:docMk/>
            <pc:sldMk cId="0" sldId="471"/>
            <ac:spMk id="1784" creationId="{00000000-0000-0000-0000-000000000000}"/>
          </ac:spMkLst>
        </pc:spChg>
      </pc:sldChg>
      <pc:sldChg chg="modSp">
        <pc:chgData name="Małgorzata Maciantowicz" userId="S::malgorzata.maciantowicz@fronia.org.pl::26ebc7e2-e1dc-42a9-819c-5e7095a39a81" providerId="AD" clId="Web-{627559FA-CC05-7C0A-A3CA-B5D98B93797D}" dt="2025-06-09T12:11:03.597" v="42" actId="20577"/>
        <pc:sldMkLst>
          <pc:docMk/>
          <pc:sldMk cId="0" sldId="472"/>
        </pc:sldMkLst>
        <pc:spChg chg="mod">
          <ac:chgData name="Małgorzata Maciantowicz" userId="S::malgorzata.maciantowicz@fronia.org.pl::26ebc7e2-e1dc-42a9-819c-5e7095a39a81" providerId="AD" clId="Web-{627559FA-CC05-7C0A-A3CA-B5D98B93797D}" dt="2025-06-09T12:11:03.597" v="42" actId="20577"/>
          <ac:spMkLst>
            <pc:docMk/>
            <pc:sldMk cId="0" sldId="472"/>
            <ac:spMk id="1790" creationId="{00000000-0000-0000-0000-000000000000}"/>
          </ac:spMkLst>
        </pc:spChg>
      </pc:sldChg>
    </pc:docChg>
  </pc:docChgLst>
  <pc:docChgLst>
    <pc:chgData clId="Web-{627559FA-CC05-7C0A-A3CA-B5D98B93797D}"/>
    <pc:docChg chg="modSld">
      <pc:chgData name="" userId="" providerId="" clId="Web-{627559FA-CC05-7C0A-A3CA-B5D98B93797D}" dt="2025-06-09T11:51:53.321" v="1" actId="20577"/>
      <pc:docMkLst>
        <pc:docMk/>
      </pc:docMkLst>
      <pc:sldChg chg="modSp">
        <pc:chgData name="" userId="" providerId="" clId="Web-{627559FA-CC05-7C0A-A3CA-B5D98B93797D}" dt="2025-06-09T11:51:53.321" v="1" actId="20577"/>
        <pc:sldMkLst>
          <pc:docMk/>
          <pc:sldMk cId="0" sldId="305"/>
        </pc:sldMkLst>
        <pc:spChg chg="mod">
          <ac:chgData name="" userId="" providerId="" clId="Web-{627559FA-CC05-7C0A-A3CA-B5D98B93797D}" dt="2025-06-09T11:51:53.321" v="1" actId="20577"/>
          <ac:spMkLst>
            <pc:docMk/>
            <pc:sldMk cId="0" sldId="305"/>
            <ac:spMk id="653" creationId="{00000000-0000-0000-0000-000000000000}"/>
          </ac:spMkLst>
        </pc:spChg>
      </pc:sldChg>
    </pc:docChg>
  </pc:docChgLst>
  <pc:docChgLst>
    <pc:chgData name="Aleksander Waszkielewicz" userId="1acabeda-1014-4438-807e-c8647a66de83" providerId="ADAL" clId="{E183E5D3-9FA2-44AD-88FB-901961FC0948}"/>
    <pc:docChg chg="custSel modSld">
      <pc:chgData name="Aleksander Waszkielewicz" userId="1acabeda-1014-4438-807e-c8647a66de83" providerId="ADAL" clId="{E183E5D3-9FA2-44AD-88FB-901961FC0948}" dt="2025-06-03T16:26:56.037" v="104" actId="1036"/>
      <pc:docMkLst>
        <pc:docMk/>
      </pc:docMkLst>
      <pc:sldChg chg="addSp delSp modSp mod">
        <pc:chgData name="Aleksander Waszkielewicz" userId="1acabeda-1014-4438-807e-c8647a66de83" providerId="ADAL" clId="{E183E5D3-9FA2-44AD-88FB-901961FC0948}" dt="2025-06-03T16:26:56.037" v="104" actId="1036"/>
        <pc:sldMkLst>
          <pc:docMk/>
          <pc:sldMk cId="0" sldId="256"/>
        </pc:sldMkLst>
        <pc:spChg chg="del">
          <ac:chgData name="Aleksander Waszkielewicz" userId="1acabeda-1014-4438-807e-c8647a66de83" providerId="ADAL" clId="{E183E5D3-9FA2-44AD-88FB-901961FC0948}" dt="2025-06-03T16:24:13.800" v="0" actId="478"/>
          <ac:spMkLst>
            <pc:docMk/>
            <pc:sldMk cId="0" sldId="256"/>
            <ac:spMk id="3" creationId="{1B1DD264-C003-F7AE-D63B-3C1296722315}"/>
          </ac:spMkLst>
        </pc:spChg>
        <pc:spChg chg="add mod">
          <ac:chgData name="Aleksander Waszkielewicz" userId="1acabeda-1014-4438-807e-c8647a66de83" providerId="ADAL" clId="{E183E5D3-9FA2-44AD-88FB-901961FC0948}" dt="2025-06-03T16:24:14.628" v="1"/>
          <ac:spMkLst>
            <pc:docMk/>
            <pc:sldMk cId="0" sldId="256"/>
            <ac:spMk id="4" creationId="{F6ED563E-74BB-FD37-6C1E-5275C2CDB86B}"/>
          </ac:spMkLst>
        </pc:spChg>
        <pc:spChg chg="add mod">
          <ac:chgData name="Aleksander Waszkielewicz" userId="1acabeda-1014-4438-807e-c8647a66de83" providerId="ADAL" clId="{E183E5D3-9FA2-44AD-88FB-901961FC0948}" dt="2025-06-03T16:26:56.037" v="104" actId="1036"/>
          <ac:spMkLst>
            <pc:docMk/>
            <pc:sldMk cId="0" sldId="256"/>
            <ac:spMk id="5" creationId="{CD8E3213-48A8-5274-52D5-9EDFDDD55BA7}"/>
          </ac:spMkLst>
        </pc:spChg>
        <pc:spChg chg="mod">
          <ac:chgData name="Aleksander Waszkielewicz" userId="1acabeda-1014-4438-807e-c8647a66de83" providerId="ADAL" clId="{E183E5D3-9FA2-44AD-88FB-901961FC0948}" dt="2025-06-03T16:26:52.036" v="97" actId="1036"/>
          <ac:spMkLst>
            <pc:docMk/>
            <pc:sldMk cId="0" sldId="256"/>
            <ac:spMk id="314" creationId="{00000000-0000-0000-0000-000000000000}"/>
          </ac:spMkLst>
        </pc:spChg>
        <pc:spChg chg="mod">
          <ac:chgData name="Aleksander Waszkielewicz" userId="1acabeda-1014-4438-807e-c8647a66de83" providerId="ADAL" clId="{E183E5D3-9FA2-44AD-88FB-901961FC0948}" dt="2025-06-03T16:26:52.036" v="97" actId="1036"/>
          <ac:spMkLst>
            <pc:docMk/>
            <pc:sldMk cId="0" sldId="256"/>
            <ac:spMk id="31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621697" y="0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l-PL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31d02057a48_2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1" name="Google Shape;311;g31d02057a48_2_1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2" name="Google Shape;312;g31d02057a48_2_14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1" name="Google Shape;671;p49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72" name="Google Shape;672;p49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10</a:t>
            </a:fld>
            <a:endParaRPr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2" name="Google Shape;2192;g31cac67fb4b_0_7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3" name="Google Shape;2193;g31cac67fb4b_0_74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94" name="Google Shape;2194;g31cac67fb4b_0_746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100</a:t>
            </a:fld>
            <a:endParaRPr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9" name="Google Shape;2199;g31cac67fb4b_0_7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00" name="Google Shape;2200;g31cac67fb4b_0_75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01" name="Google Shape;2201;g31cac67fb4b_0_752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101</a:t>
            </a:fld>
            <a:endParaRPr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6" name="Google Shape;2206;g31cac67fb4b_0_6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07" name="Google Shape;2207;g31cac67fb4b_0_69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08" name="Google Shape;2208;g31cac67fb4b_0_698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102</a:t>
            </a:fld>
            <a:endParaRPr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3" name="Google Shape;2213;g31cac67fb4b_0_7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14" name="Google Shape;2214;g31cac67fb4b_0_75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15" name="Google Shape;2215;g31cac67fb4b_0_758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103</a:t>
            </a:fld>
            <a:endParaRPr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0" name="Google Shape;2220;p3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1" name="Google Shape;2221;p359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22" name="Google Shape;2222;p359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104</a:t>
            </a:fld>
            <a:endParaRPr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7" name="Google Shape;2227;p3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8" name="Google Shape;2228;p36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29" name="Google Shape;2229;p360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105</a:t>
            </a:fld>
            <a:endParaRPr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4" name="Google Shape;2234;p3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35" name="Google Shape;2235;p36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6" name="Google Shape;2236;p361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106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7" name="Google Shape;697;p5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98" name="Google Shape;698;p53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4" name="Google Shape;704;p5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05" name="Google Shape;705;p54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1" name="Google Shape;711;p5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2" name="Google Shape;712;p55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5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9" name="Google Shape;719;p56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5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26" name="Google Shape;726;p57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7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41" name="Google Shape;841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p7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47" name="Google Shape;847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7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53" name="Google Shape;853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7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59" name="Google Shape;859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5" name="Google Shape;325;p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6" name="Google Shape;326;p3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5" name="Google Shape;865;p7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6" name="Google Shape;866;p77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2" name="Google Shape;872;p7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3" name="Google Shape;873;p78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9" name="Google Shape;879;p79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80" name="Google Shape;880;p79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8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86" name="Google Shape;886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2" name="Google Shape;892;p8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93" name="Google Shape;893;p81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9" name="Google Shape;899;p8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0" name="Google Shape;900;p82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p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6" name="Google Shape;906;p8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7" name="Google Shape;907;p83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3" name="Google Shape;913;p8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4" name="Google Shape;914;p84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0" name="Google Shape;920;p8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21" name="Google Shape;921;p85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p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1" name="Google Shape;941;p8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42" name="Google Shape;942;p88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3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2" name="Google Shape;582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7" name="Google Shape;957;p9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58" name="Google Shape;958;p90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p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4" name="Google Shape;964;p9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65" name="Google Shape;965;p91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1" name="Google Shape;971;p9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72" name="Google Shape;972;p92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8" name="Google Shape;978;p9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79" name="Google Shape;979;p93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Google Shape;987;p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8" name="Google Shape;988;p9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9" name="Google Shape;989;p94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p9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95" name="Google Shape;995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p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5" name="Google Shape;1015;p9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16" name="Google Shape;1016;p98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2" name="Google Shape;1022;p99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23" name="Google Shape;1023;p99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p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9" name="Google Shape;1029;p10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0" name="Google Shape;1030;p100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38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p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6" name="Google Shape;1036;p10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7" name="Google Shape;1037;p101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39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3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8" name="Google Shape;588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p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3" name="Google Shape;1043;p10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4" name="Google Shape;1044;p102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40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p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0" name="Google Shape;1050;p10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51" name="Google Shape;1051;p103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41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p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7" name="Google Shape;1057;p10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58" name="Google Shape;1058;p104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42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Google Shape;1077;p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8" name="Google Shape;1078;p10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79" name="Google Shape;1079;p107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43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10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86" name="Google Shape;1086;p108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44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Google Shape;1147;p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8" name="Google Shape;1148;p11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49" name="Google Shape;1149;p117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45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" name="Google Shape;1154;p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5" name="Google Shape;1155;p11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6" name="Google Shape;1156;p118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46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Google Shape;1161;p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2" name="Google Shape;1162;p119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63" name="Google Shape;1163;p119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47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" name="Google Shape;1175;p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6" name="Google Shape;1176;p12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77" name="Google Shape;1177;p121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48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" name="Google Shape;1185;p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6" name="Google Shape;1186;p12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87" name="Google Shape;1187;p122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49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39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4" name="Google Shape;594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p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4" name="Google Shape;1194;p12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95" name="Google Shape;1195;p123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50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" name="Google Shape;1200;p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01" name="Google Shape;1201;p12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02" name="Google Shape;1202;p124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51</a:t>
            </a:fld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" name="Google Shape;1207;p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08" name="Google Shape;1208;p12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09" name="Google Shape;1209;p125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52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Google Shape;1215;p12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16" name="Google Shape;1216;p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" name="Google Shape;1222;p12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3" name="Google Shape;1223;p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Google Shape;1229;p12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30" name="Google Shape;1230;p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" name="Google Shape;1247;p13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48" name="Google Shape;1248;p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" name="Google Shape;1253;p13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54" name="Google Shape;1254;p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" name="Google Shape;1259;p13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0" name="Google Shape;1260;p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Google Shape;1265;p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6" name="Google Shape;1266;p13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7" name="Google Shape;1267;p134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59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43" name="Google Shape;643;p4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44" name="Google Shape;644;p46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6</a:t>
            </a:fld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" name="Google Shape;1272;p13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73" name="Google Shape;1273;p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" name="Google Shape;1278;p13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79" name="Google Shape;1279;p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" name="Google Shape;1285;p13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86" name="Google Shape;1286;p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" name="Google Shape;1297;p139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98" name="Google Shape;1298;p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" name="Google Shape;1303;p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4" name="Google Shape;1304;p14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05" name="Google Shape;1305;p140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64</a:t>
            </a:fld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" name="Google Shape;1310;p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11" name="Google Shape;1311;p14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12" name="Google Shape;1312;p141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65</a:t>
            </a:fld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" name="Google Shape;1352;g31d02057a48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53" name="Google Shape;1353;g31d02057a48_2_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4" name="Google Shape;1354;g31d02057a48_2_0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66</a:t>
            </a:fld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" name="Google Shape;1448;p16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49" name="Google Shape;1449;p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" name="Google Shape;1454;p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5" name="Google Shape;1455;p16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6" name="Google Shape;1456;p161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68</a:t>
            </a:fld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" name="Google Shape;1461;p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2" name="Google Shape;1462;p16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63" name="Google Shape;1463;p162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69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g312a4df9caf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0" name="Google Shape;650;g312a4df9caf_0_3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1" name="Google Shape;651;g312a4df9caf_0_30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7</a:t>
            </a:fld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9" name="Google Shape;1469;p16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70" name="Google Shape;1470;p163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70</a:t>
            </a:fld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" name="Google Shape;1475;p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6" name="Google Shape;1476;p16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77" name="Google Shape;1477;p164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71</a:t>
            </a:fld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" name="Google Shape;1572;p17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73" name="Google Shape;1573;p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" name="Google Shape;1577;g31cac67fb4b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8" name="Google Shape;1578;g31cac67fb4b_0_17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79" name="Google Shape;1579;g31cac67fb4b_0_173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73</a:t>
            </a:fld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4" name="Google Shape;1584;g31cac67fb4b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5" name="Google Shape;1585;g31cac67fb4b_0_179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86" name="Google Shape;1586;g31cac67fb4b_0_179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74</a:t>
            </a:fld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1" name="Google Shape;1591;g31cac67fb4b_0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2" name="Google Shape;1592;g31cac67fb4b_0_185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3" name="Google Shape;1593;g31cac67fb4b_0_185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75</a:t>
            </a:fld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" name="Google Shape;1598;g31cac67fb4b_0_19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9" name="Google Shape;1599;g31cac67fb4b_0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4" name="Google Shape;1604;g31cac67fb4b_0_3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5" name="Google Shape;1605;g31cac67fb4b_0_34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06" name="Google Shape;1606;g31cac67fb4b_0_346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77</a:t>
            </a:fld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1" name="Google Shape;1611;g31cac67fb4b_0_50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2" name="Google Shape;1612;g31cac67fb4b_0_5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" name="Google Shape;1617;g31cac67fb4b_0_50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8" name="Google Shape;1618;g31cac67fb4b_0_5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7" name="Google Shape;657;p4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8" name="Google Shape;658;p47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8</a:t>
            </a:fld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3" name="Google Shape;1623;g31cac67fb4b_0_51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24" name="Google Shape;1624;g31cac67fb4b_0_5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9" name="Google Shape;1629;g31cac67fb4b_0_51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30" name="Google Shape;1630;g31cac67fb4b_0_5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" name="Google Shape;1635;g31cac67fb4b_0_52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36" name="Google Shape;1636;g31cac67fb4b_0_5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" name="Google Shape;1641;g31cac67fb4b_0_527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42" name="Google Shape;1642;g31cac67fb4b_0_5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2" name="Google Shape;1712;p29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13" name="Google Shape;1713;p2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7" name="Google Shape;1717;p29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18" name="Google Shape;1718;p2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3" name="Google Shape;1723;p2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4" name="Google Shape;1724;p29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25" name="Google Shape;1725;p292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86</a:t>
            </a:fld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0" name="Google Shape;1780;p3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1" name="Google Shape;1781;p301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82" name="Google Shape;1782;p301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87</a:t>
            </a:fld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7" name="Google Shape;1787;p30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88" name="Google Shape;1788;p3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4" name="Google Shape;1824;p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25" name="Google Shape;1825;p30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26" name="Google Shape;1826;p308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89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4" name="Google Shape;664;p4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5" name="Google Shape;665;p48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9</a:t>
            </a:fld>
            <a:endParaRPr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1" name="Google Shape;1831;p3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32" name="Google Shape;1832;p309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33" name="Google Shape;1833;p309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90</a:t>
            </a:fld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2" name="Google Shape;1852;p3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53" name="Google Shape;1853;p31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54" name="Google Shape;1854;p312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24" cy="343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91</a:t>
            </a:fld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" name="Google Shape;1914;p32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15" name="Google Shape;1915;p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0" name="Google Shape;1920;p323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38" cy="270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21" name="Google Shape;1921;p3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88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" name="Google Shape;2152;g31cac67fb4b_0_68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53" name="Google Shape;2153;g31cac67fb4b_0_6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7" name="Google Shape;2157;g31cac67fb4b_0_6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58" name="Google Shape;2158;g31cac67fb4b_0_686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59" name="Google Shape;2159;g31cac67fb4b_0_686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95</a:t>
            </a:fld>
            <a:endParaRPr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4" name="Google Shape;2164;g31cac67fb4b_0_6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65" name="Google Shape;2165;g31cac67fb4b_0_692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66" name="Google Shape;2166;g31cac67fb4b_0_692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96</a:t>
            </a:fld>
            <a:endParaRPr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1" name="Google Shape;2171;g31cac67fb4b_0_7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2" name="Google Shape;2172;g31cac67fb4b_0_728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73" name="Google Shape;2173;g31cac67fb4b_0_728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97</a:t>
            </a:fld>
            <a:endParaRPr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8" name="Google Shape;2178;g31cac67fb4b_0_7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9" name="Google Shape;2179;g31cac67fb4b_0_734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80" name="Google Shape;2180;g31cac67fb4b_0_734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98</a:t>
            </a:fld>
            <a:endParaRPr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5" name="Google Shape;2185;g31cac67fb4b_0_7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05125" y="857250"/>
            <a:ext cx="41163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6" name="Google Shape;2186;g31cac67fb4b_0_740:notes"/>
          <p:cNvSpPr txBox="1">
            <a:spLocks noGrp="1"/>
          </p:cNvSpPr>
          <p:nvPr>
            <p:ph type="body" idx="1"/>
          </p:nvPr>
        </p:nvSpPr>
        <p:spPr>
          <a:xfrm>
            <a:off x="992201" y="3300133"/>
            <a:ext cx="7942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87" name="Google Shape;2187;g31cac67fb4b_0_740:notes"/>
          <p:cNvSpPr txBox="1">
            <a:spLocks noGrp="1"/>
          </p:cNvSpPr>
          <p:nvPr>
            <p:ph type="sldNum" idx="12"/>
          </p:nvPr>
        </p:nvSpPr>
        <p:spPr>
          <a:xfrm>
            <a:off x="5621697" y="6514716"/>
            <a:ext cx="43026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99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lajd tytułowy" type="title">
  <p:cSld name="TIT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oogle Shape;27;p36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Google Shape;28;p363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019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" name="Google Shape;29;p363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019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0" name="Google Shape;30;p36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4901"/>
              </a:schemeClr>
            </a:solidFill>
            <a:ln>
              <a:noFill/>
            </a:ln>
          </p:spPr>
        </p:sp>
        <p:sp>
          <p:nvSpPr>
            <p:cNvPr id="31" name="Google Shape;31;p363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32" name="Google Shape;32;p36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09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363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3C9E">
                <a:alpha val="49019"/>
              </a:srgbClr>
            </a:solidFill>
            <a:ln>
              <a:noFill/>
            </a:ln>
          </p:spPr>
        </p:sp>
        <p:sp>
          <p:nvSpPr>
            <p:cNvPr id="34" name="Google Shape;34;p363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EA3C9E">
                <a:alpha val="69019"/>
              </a:srgbClr>
            </a:solidFill>
            <a:ln>
              <a:noFill/>
            </a:ln>
          </p:spPr>
        </p:sp>
        <p:sp>
          <p:nvSpPr>
            <p:cNvPr id="35" name="Google Shape;35;p363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126C">
                <a:alpha val="80000"/>
              </a:srgbClr>
            </a:solidFill>
            <a:ln>
              <a:noFill/>
            </a:ln>
          </p:spPr>
        </p:sp>
        <p:sp>
          <p:nvSpPr>
            <p:cNvPr id="36" name="Google Shape;36;p363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rgbClr val="B2126C">
                <a:alpha val="6509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363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rgbClr val="EA3C9E">
                <a:alpha val="6901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" name="Google Shape;38;p363"/>
          <p:cNvSpPr txBox="1"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5400"/>
              <a:buFont typeface="Trebuchet MS"/>
              <a:buNone/>
              <a:defRPr sz="5400">
                <a:solidFill>
                  <a:srgbClr val="EA3C9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63"/>
          <p:cNvSpPr txBox="1"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r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363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363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63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43" name="Google Shape;43;p363"/>
          <p:cNvSpPr/>
          <p:nvPr/>
        </p:nvSpPr>
        <p:spPr>
          <a:xfrm>
            <a:off x="9144" y="5517152"/>
            <a:ext cx="3324262" cy="1181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l-PL" sz="24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20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20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20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podpis">
  <p:cSld name="Tytuł i podpis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72"/>
          <p:cNvSpPr txBox="1">
            <a:spLocks noGrp="1"/>
          </p:cNvSpPr>
          <p:nvPr>
            <p:ph type="title"/>
          </p:nvPr>
        </p:nvSpPr>
        <p:spPr>
          <a:xfrm>
            <a:off x="677335" y="944519"/>
            <a:ext cx="8596668" cy="34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372"/>
          <p:cNvSpPr txBox="1"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372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372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372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09" name="Google Shape;109;p372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ferta z podpisem">
  <p:cSld name="Oferta z podpisem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73"/>
          <p:cNvSpPr txBox="1">
            <a:spLocks noGrp="1"/>
          </p:cNvSpPr>
          <p:nvPr>
            <p:ph type="title"/>
          </p:nvPr>
        </p:nvSpPr>
        <p:spPr>
          <a:xfrm>
            <a:off x="931334" y="944528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373"/>
          <p:cNvSpPr txBox="1">
            <a:spLocks noGrp="1"/>
          </p:cNvSpPr>
          <p:nvPr>
            <p:ph type="body" idx="1"/>
          </p:nvPr>
        </p:nvSpPr>
        <p:spPr>
          <a:xfrm>
            <a:off x="1366139" y="3967128"/>
            <a:ext cx="7224524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 sz="16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13" name="Google Shape;113;p373"/>
          <p:cNvSpPr txBox="1">
            <a:spLocks noGrp="1"/>
          </p:cNvSpPr>
          <p:nvPr>
            <p:ph type="body" idx="2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373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373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373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17" name="Google Shape;117;p37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l-PL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373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l-PL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373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rta nazwy">
  <p:cSld name="Karta nazwy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74"/>
          <p:cNvSpPr txBox="1"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374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3" name="Google Shape;123;p374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374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374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26" name="Google Shape;126;p374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rta nazwy cytatu">
  <p:cSld name="Karta nazwy cytatu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75"/>
          <p:cNvSpPr txBox="1">
            <a:spLocks noGrp="1"/>
          </p:cNvSpPr>
          <p:nvPr>
            <p:ph type="title"/>
          </p:nvPr>
        </p:nvSpPr>
        <p:spPr>
          <a:xfrm>
            <a:off x="931334" y="907305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375"/>
          <p:cNvSpPr txBox="1">
            <a:spLocks noGrp="1"/>
          </p:cNvSpPr>
          <p:nvPr>
            <p:ph type="body" idx="1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30" name="Google Shape;130;p375"/>
          <p:cNvSpPr txBox="1">
            <a:spLocks noGrp="1"/>
          </p:cNvSpPr>
          <p:nvPr>
            <p:ph type="body" idx="2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375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75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375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34" name="Google Shape;134;p375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l-PL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375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l-PL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375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awda lub fałsz">
  <p:cSld name="Prawda lub fałsz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76"/>
          <p:cNvSpPr txBox="1">
            <a:spLocks noGrp="1"/>
          </p:cNvSpPr>
          <p:nvPr>
            <p:ph type="title"/>
          </p:nvPr>
        </p:nvSpPr>
        <p:spPr>
          <a:xfrm>
            <a:off x="685799" y="912630"/>
            <a:ext cx="8588203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376"/>
          <p:cNvSpPr txBox="1">
            <a:spLocks noGrp="1"/>
          </p:cNvSpPr>
          <p:nvPr>
            <p:ph type="body" idx="1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40" name="Google Shape;140;p376"/>
          <p:cNvSpPr txBox="1">
            <a:spLocks noGrp="1"/>
          </p:cNvSpPr>
          <p:nvPr>
            <p:ph type="body" idx="2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1" name="Google Shape;141;p376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376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76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44" name="Google Shape;144;p376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tekst pionowy" type="vertTx">
  <p:cSld name="VERTICAL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77"/>
          <p:cNvSpPr txBox="1">
            <a:spLocks noGrp="1"/>
          </p:cNvSpPr>
          <p:nvPr>
            <p:ph type="title"/>
          </p:nvPr>
        </p:nvSpPr>
        <p:spPr>
          <a:xfrm>
            <a:off x="677334" y="832884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77"/>
          <p:cNvSpPr txBox="1">
            <a:spLocks noGrp="1"/>
          </p:cNvSpPr>
          <p:nvPr>
            <p:ph type="body" idx="1"/>
          </p:nvPr>
        </p:nvSpPr>
        <p:spPr>
          <a:xfrm rot="5400000">
            <a:off x="3035281" y="-197358"/>
            <a:ext cx="3880773" cy="859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48" name="Google Shape;148;p377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377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77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51" name="Google Shape;151;p377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pionowy i tekst" type="vertTitleAndTx">
  <p:cSld name="VERTICAL_TITLE_AND_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78"/>
          <p:cNvSpPr txBox="1">
            <a:spLocks noGrp="1"/>
          </p:cNvSpPr>
          <p:nvPr>
            <p:ph type="title"/>
          </p:nvPr>
        </p:nvSpPr>
        <p:spPr>
          <a:xfrm rot="5400000">
            <a:off x="5994319" y="2582953"/>
            <a:ext cx="5251451" cy="1304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78"/>
          <p:cNvSpPr txBox="1">
            <a:spLocks noGrp="1"/>
          </p:cNvSpPr>
          <p:nvPr>
            <p:ph type="body" idx="1"/>
          </p:nvPr>
        </p:nvSpPr>
        <p:spPr>
          <a:xfrm rot="5400000">
            <a:off x="1581685" y="-294750"/>
            <a:ext cx="5251450" cy="706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55" name="Google Shape;155;p378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78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78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58" name="Google Shape;158;p378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lajd tytułowy" type="title">
  <p:cSld name="TITLE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" name="Google Shape;177;g31cac67fb4b_0_213"/>
          <p:cNvGrpSpPr/>
          <p:nvPr/>
        </p:nvGrpSpPr>
        <p:grpSpPr>
          <a:xfrm>
            <a:off x="-104" y="-8467"/>
            <a:ext cx="12192237" cy="6866580"/>
            <a:chOff x="-104" y="-8467"/>
            <a:chExt cx="12192237" cy="6866580"/>
          </a:xfrm>
        </p:grpSpPr>
        <p:cxnSp>
          <p:nvCxnSpPr>
            <p:cNvPr id="178" name="Google Shape;178;g31cac67fb4b_0_213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41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9" name="Google Shape;179;g31cac67fb4b_0_213"/>
            <p:cNvCxnSpPr/>
            <p:nvPr/>
          </p:nvCxnSpPr>
          <p:spPr>
            <a:xfrm flipH="1">
              <a:off x="7425125" y="3681413"/>
              <a:ext cx="4763700" cy="3176700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41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80" name="Google Shape;180;g31cac67fb4b_0_21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5290"/>
              </a:schemeClr>
            </a:solidFill>
            <a:ln>
              <a:noFill/>
            </a:ln>
          </p:spPr>
        </p:sp>
        <p:sp>
          <p:nvSpPr>
            <p:cNvPr id="181" name="Google Shape;181;g31cac67fb4b_0_213"/>
            <p:cNvSpPr/>
            <p:nvPr/>
          </p:nvSpPr>
          <p:spPr>
            <a:xfrm>
              <a:off x="9603442" y="-8467"/>
              <a:ext cx="258617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182" name="Google Shape;182;g31cac67fb4b_0_213"/>
            <p:cNvSpPr/>
            <p:nvPr/>
          </p:nvSpPr>
          <p:spPr>
            <a:xfrm>
              <a:off x="8932333" y="3048000"/>
              <a:ext cx="3259800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1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g31cac67fb4b_0_213"/>
            <p:cNvSpPr/>
            <p:nvPr/>
          </p:nvSpPr>
          <p:spPr>
            <a:xfrm>
              <a:off x="9334500" y="-8467"/>
              <a:ext cx="2850868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3C9E">
                <a:alpha val="49410"/>
              </a:srgbClr>
            </a:solidFill>
            <a:ln>
              <a:noFill/>
            </a:ln>
          </p:spPr>
        </p:sp>
        <p:sp>
          <p:nvSpPr>
            <p:cNvPr id="184" name="Google Shape;184;g31cac67fb4b_0_213"/>
            <p:cNvSpPr/>
            <p:nvPr/>
          </p:nvSpPr>
          <p:spPr>
            <a:xfrm>
              <a:off x="10898730" y="-8467"/>
              <a:ext cx="1290094" cy="6858000"/>
            </a:xfrm>
            <a:custGeom>
              <a:avLst/>
              <a:gdLst/>
              <a:ahLst/>
              <a:cxnLst/>
              <a:rect l="l" t="t" r="r" b="b"/>
              <a:pathLst>
                <a:path w="1290094" h="6858000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EA3C9E">
                <a:alpha val="69410"/>
              </a:srgbClr>
            </a:solidFill>
            <a:ln>
              <a:noFill/>
            </a:ln>
          </p:spPr>
        </p:sp>
        <p:sp>
          <p:nvSpPr>
            <p:cNvPr id="185" name="Google Shape;185;g31cac67fb4b_0_213"/>
            <p:cNvSpPr/>
            <p:nvPr/>
          </p:nvSpPr>
          <p:spPr>
            <a:xfrm>
              <a:off x="10938999" y="-8467"/>
              <a:ext cx="1249825" cy="6858000"/>
            </a:xfrm>
            <a:custGeom>
              <a:avLst/>
              <a:gdLst/>
              <a:ahLst/>
              <a:cxnLst/>
              <a:rect l="l" t="t" r="r" b="b"/>
              <a:pathLst>
                <a:path w="1249825" h="6858000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126C">
                <a:alpha val="80000"/>
              </a:srgbClr>
            </a:solidFill>
            <a:ln>
              <a:noFill/>
            </a:ln>
          </p:spPr>
        </p:sp>
        <p:sp>
          <p:nvSpPr>
            <p:cNvPr id="186" name="Google Shape;186;g31cac67fb4b_0_213"/>
            <p:cNvSpPr/>
            <p:nvPr/>
          </p:nvSpPr>
          <p:spPr>
            <a:xfrm>
              <a:off x="10371666" y="3589867"/>
              <a:ext cx="1817100" cy="3268200"/>
            </a:xfrm>
            <a:prstGeom prst="triangle">
              <a:avLst>
                <a:gd name="adj" fmla="val 100000"/>
              </a:avLst>
            </a:prstGeom>
            <a:solidFill>
              <a:srgbClr val="B2126C">
                <a:alpha val="654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g31cac67fb4b_0_213"/>
            <p:cNvSpPr/>
            <p:nvPr/>
          </p:nvSpPr>
          <p:spPr>
            <a:xfrm rot="10800000">
              <a:off x="-104" y="54"/>
              <a:ext cx="842700" cy="5666100"/>
            </a:xfrm>
            <a:prstGeom prst="triangle">
              <a:avLst>
                <a:gd name="adj" fmla="val 100000"/>
              </a:avLst>
            </a:prstGeom>
            <a:solidFill>
              <a:srgbClr val="EA3C9E">
                <a:alpha val="69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8" name="Google Shape;188;g31cac67fb4b_0_213"/>
          <p:cNvSpPr txBox="1">
            <a:spLocks noGrp="1"/>
          </p:cNvSpPr>
          <p:nvPr>
            <p:ph type="ctrTitle"/>
          </p:nvPr>
        </p:nvSpPr>
        <p:spPr>
          <a:xfrm>
            <a:off x="1507067" y="2404534"/>
            <a:ext cx="7767000" cy="16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5400"/>
              <a:buNone/>
              <a:defRPr sz="5400">
                <a:solidFill>
                  <a:srgbClr val="EA3C9E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g31cac67fb4b_0_213"/>
          <p:cNvSpPr txBox="1">
            <a:spLocks noGrp="1"/>
          </p:cNvSpPr>
          <p:nvPr>
            <p:ph type="subTitle" idx="1"/>
          </p:nvPr>
        </p:nvSpPr>
        <p:spPr>
          <a:xfrm>
            <a:off x="1507067" y="4050833"/>
            <a:ext cx="7767000" cy="10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>
                <a:solidFill>
                  <a:schemeClr val="dk1"/>
                </a:solidFill>
              </a:defRPr>
            </a:lvl1pPr>
            <a:lvl2pPr lvl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>
                <a:solidFill>
                  <a:srgbClr val="888888"/>
                </a:solidFill>
              </a:defRPr>
            </a:lvl2pPr>
            <a:lvl3pPr lvl="2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3pPr>
            <a:lvl4pPr lvl="3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4pPr>
            <a:lvl5pPr lvl="4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5pPr>
            <a:lvl6pPr lvl="5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6pPr>
            <a:lvl7pPr lvl="6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7pPr>
            <a:lvl8pPr lvl="7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8pPr>
            <a:lvl9pPr lvl="8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0" name="Google Shape;190;g31cac67fb4b_0_213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g31cac67fb4b_0_213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g31cac67fb4b_0_213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93" name="Google Shape;193;g31cac67fb4b_0_213"/>
          <p:cNvSpPr/>
          <p:nvPr/>
        </p:nvSpPr>
        <p:spPr>
          <a:xfrm>
            <a:off x="9144" y="5517152"/>
            <a:ext cx="3324300" cy="11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l-PL" sz="24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20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20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20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zawartość" type="obj">
  <p:cSld name="OBJECT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1cac67fb4b_0_231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302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96" name="Google Shape;196;g31cac67fb4b_0_231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8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440"/>
              <a:buFont typeface="Verdana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0988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280"/>
              <a:buFont typeface="Verdana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299719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120"/>
              <a:buFont typeface="Verdana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28956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960"/>
              <a:buFont typeface="Verdana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28956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960"/>
              <a:buFont typeface="Verdana"/>
              <a:buChar char="►"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Font typeface="Verdana"/>
              <a:buChar char="►"/>
              <a:defRPr>
                <a:latin typeface="Verdana"/>
                <a:ea typeface="Verdana"/>
                <a:cs typeface="Verdana"/>
                <a:sym typeface="Verdana"/>
              </a:defRPr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Font typeface="Verdana"/>
              <a:buChar char="►"/>
              <a:defRPr>
                <a:latin typeface="Verdana"/>
                <a:ea typeface="Verdana"/>
                <a:cs typeface="Verdana"/>
                <a:sym typeface="Verdana"/>
              </a:defRPr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Font typeface="Verdana"/>
              <a:buChar char="►"/>
              <a:defRPr>
                <a:latin typeface="Verdana"/>
                <a:ea typeface="Verdana"/>
                <a:cs typeface="Verdana"/>
                <a:sym typeface="Verdana"/>
              </a:defRPr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Font typeface="Verdana"/>
              <a:buChar char="►"/>
              <a:defRPr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97" name="Google Shape;197;g31cac67fb4b_0_231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98" name="Google Shape;198;g31cac67fb4b_0_231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99" name="Google Shape;199;g31cac67fb4b_0_231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200" name="Google Shape;200;g31cac67fb4b_0_231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i="0" u="none" strike="noStrike" cap="none">
              <a:solidFill>
                <a:srgbClr val="FF00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główek sekcji" type="secHead">
  <p:cSld name="SECTION_HEADER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1cac67fb4b_0_238"/>
          <p:cNvSpPr txBox="1">
            <a:spLocks noGrp="1"/>
          </p:cNvSpPr>
          <p:nvPr>
            <p:ph type="title"/>
          </p:nvPr>
        </p:nvSpPr>
        <p:spPr>
          <a:xfrm>
            <a:off x="677335" y="2700867"/>
            <a:ext cx="8596800" cy="18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5400"/>
              <a:buFont typeface="Trebuchet MS"/>
              <a:buNone/>
              <a:defRPr sz="5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g31cac67fb4b_0_238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800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04" name="Google Shape;204;g31cac67fb4b_0_238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g31cac67fb4b_0_238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g31cac67fb4b_0_238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207" name="Google Shape;207;g31cac67fb4b_0_238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zawartość" type="obj">
  <p:cSld name="OBJEC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64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64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47" name="Google Shape;47;p364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64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364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50" name="Google Shape;50;p364"/>
          <p:cNvSpPr/>
          <p:nvPr/>
        </p:nvSpPr>
        <p:spPr>
          <a:xfrm>
            <a:off x="7322" y="753"/>
            <a:ext cx="2601407" cy="929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wa elementy zawartości" type="twoObj">
  <p:cSld name="TWO_OBJECTS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1cac67fb4b_0_245"/>
          <p:cNvSpPr txBox="1">
            <a:spLocks noGrp="1"/>
          </p:cNvSpPr>
          <p:nvPr>
            <p:ph type="title"/>
          </p:nvPr>
        </p:nvSpPr>
        <p:spPr>
          <a:xfrm>
            <a:off x="677334" y="832886"/>
            <a:ext cx="85968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g31cac67fb4b_0_245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4184100" cy="38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211" name="Google Shape;211;g31cac67fb4b_0_245"/>
          <p:cNvSpPr txBox="1">
            <a:spLocks noGrp="1"/>
          </p:cNvSpPr>
          <p:nvPr>
            <p:ph type="body" idx="2"/>
          </p:nvPr>
        </p:nvSpPr>
        <p:spPr>
          <a:xfrm>
            <a:off x="5089970" y="2160589"/>
            <a:ext cx="4184100" cy="38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212" name="Google Shape;212;g31cac67fb4b_0_245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g31cac67fb4b_0_245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g31cac67fb4b_0_245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215" name="Google Shape;215;g31cac67fb4b_0_245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ównanie" type="twoTxTwoObj">
  <p:cSld name="TWO_OBJECTS_WITH_TEXT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1cac67fb4b_0_253"/>
          <p:cNvSpPr txBox="1">
            <a:spLocks noGrp="1"/>
          </p:cNvSpPr>
          <p:nvPr>
            <p:ph type="title"/>
          </p:nvPr>
        </p:nvSpPr>
        <p:spPr>
          <a:xfrm>
            <a:off x="677334" y="832883"/>
            <a:ext cx="85968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g31cac67fb4b_0_253"/>
          <p:cNvSpPr txBox="1">
            <a:spLocks noGrp="1"/>
          </p:cNvSpPr>
          <p:nvPr>
            <p:ph type="body" idx="1"/>
          </p:nvPr>
        </p:nvSpPr>
        <p:spPr>
          <a:xfrm>
            <a:off x="675745" y="2160983"/>
            <a:ext cx="41856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/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219" name="Google Shape;219;g31cac67fb4b_0_253"/>
          <p:cNvSpPr txBox="1">
            <a:spLocks noGrp="1"/>
          </p:cNvSpPr>
          <p:nvPr>
            <p:ph type="body" idx="2"/>
          </p:nvPr>
        </p:nvSpPr>
        <p:spPr>
          <a:xfrm>
            <a:off x="675745" y="2737245"/>
            <a:ext cx="4185600" cy="3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220" name="Google Shape;220;g31cac67fb4b_0_253"/>
          <p:cNvSpPr txBox="1">
            <a:spLocks noGrp="1"/>
          </p:cNvSpPr>
          <p:nvPr>
            <p:ph type="body" idx="3"/>
          </p:nvPr>
        </p:nvSpPr>
        <p:spPr>
          <a:xfrm>
            <a:off x="5088383" y="2160983"/>
            <a:ext cx="41856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/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221" name="Google Shape;221;g31cac67fb4b_0_253"/>
          <p:cNvSpPr txBox="1">
            <a:spLocks noGrp="1"/>
          </p:cNvSpPr>
          <p:nvPr>
            <p:ph type="body" idx="4"/>
          </p:nvPr>
        </p:nvSpPr>
        <p:spPr>
          <a:xfrm>
            <a:off x="5088384" y="2737245"/>
            <a:ext cx="4185600" cy="3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222" name="Google Shape;222;g31cac67fb4b_0_253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g31cac67fb4b_0_253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g31cac67fb4b_0_253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225" name="Google Shape;225;g31cac67fb4b_0_253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lko tytuł" type="titleOnly">
  <p:cSld name="TITLE_ONLY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31cac67fb4b_0_263"/>
          <p:cNvSpPr txBox="1">
            <a:spLocks noGrp="1"/>
          </p:cNvSpPr>
          <p:nvPr>
            <p:ph type="title"/>
          </p:nvPr>
        </p:nvSpPr>
        <p:spPr>
          <a:xfrm>
            <a:off x="677334" y="1100422"/>
            <a:ext cx="85968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g31cac67fb4b_0_263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g31cac67fb4b_0_263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g31cac67fb4b_0_263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231" name="Google Shape;231;g31cac67fb4b_0_263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sty" type="blank">
  <p:cSld name="BLANK"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1cac67fb4b_0_269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g31cac67fb4b_0_269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g31cac67fb4b_0_269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236" name="Google Shape;236;g31cac67fb4b_0_269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awartość z podpisem" type="objTx">
  <p:cSld name="OBJECT_WITH_CAPTION_TEXT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1cac67fb4b_0_274"/>
          <p:cNvSpPr txBox="1">
            <a:spLocks noGrp="1"/>
          </p:cNvSpPr>
          <p:nvPr>
            <p:ph type="title"/>
          </p:nvPr>
        </p:nvSpPr>
        <p:spPr>
          <a:xfrm>
            <a:off x="677334" y="1498604"/>
            <a:ext cx="3854400" cy="127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000"/>
              <a:buFont typeface="Trebuchet MS"/>
              <a:buNone/>
              <a:defRPr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9" name="Google Shape;239;g31cac67fb4b_0_274"/>
          <p:cNvSpPr txBox="1">
            <a:spLocks noGrp="1"/>
          </p:cNvSpPr>
          <p:nvPr>
            <p:ph type="body" idx="1"/>
          </p:nvPr>
        </p:nvSpPr>
        <p:spPr>
          <a:xfrm>
            <a:off x="4760461" y="514924"/>
            <a:ext cx="4513500" cy="55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240" name="Google Shape;240;g31cac67fb4b_0_274"/>
          <p:cNvSpPr txBox="1">
            <a:spLocks noGrp="1"/>
          </p:cNvSpPr>
          <p:nvPr>
            <p:ph type="body" idx="2"/>
          </p:nvPr>
        </p:nvSpPr>
        <p:spPr>
          <a:xfrm>
            <a:off x="677334" y="2777069"/>
            <a:ext cx="3854400" cy="258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9pPr>
          </a:lstStyle>
          <a:p>
            <a:endParaRPr/>
          </a:p>
        </p:txBody>
      </p:sp>
      <p:sp>
        <p:nvSpPr>
          <p:cNvPr id="241" name="Google Shape;241;g31cac67fb4b_0_274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g31cac67fb4b_0_274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g31cac67fb4b_0_274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244" name="Google Shape;244;g31cac67fb4b_0_274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az z podpisem" type="picTx">
  <p:cSld name="PICTURE_WITH_CAPTION_TEXT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31cac67fb4b_0_282"/>
          <p:cNvSpPr txBox="1">
            <a:spLocks noGrp="1"/>
          </p:cNvSpPr>
          <p:nvPr>
            <p:ph type="title"/>
          </p:nvPr>
        </p:nvSpPr>
        <p:spPr>
          <a:xfrm>
            <a:off x="677334" y="4800600"/>
            <a:ext cx="8596800" cy="5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400"/>
              <a:buFont typeface="Trebuchet MS"/>
              <a:buNone/>
              <a:defRPr sz="2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7" name="Google Shape;247;g31cac67fb4b_0_282"/>
          <p:cNvSpPr>
            <a:spLocks noGrp="1"/>
          </p:cNvSpPr>
          <p:nvPr>
            <p:ph type="pic" idx="2"/>
          </p:nvPr>
        </p:nvSpPr>
        <p:spPr>
          <a:xfrm>
            <a:off x="677334" y="891366"/>
            <a:ext cx="8596800" cy="3845700"/>
          </a:xfrm>
          <a:prstGeom prst="rect">
            <a:avLst/>
          </a:prstGeom>
          <a:noFill/>
          <a:ln>
            <a:noFill/>
          </a:ln>
        </p:spPr>
      </p:sp>
      <p:sp>
        <p:nvSpPr>
          <p:cNvPr id="248" name="Google Shape;248;g31cac67fb4b_0_282"/>
          <p:cNvSpPr txBox="1">
            <a:spLocks noGrp="1"/>
          </p:cNvSpPr>
          <p:nvPr>
            <p:ph type="body" idx="1"/>
          </p:nvPr>
        </p:nvSpPr>
        <p:spPr>
          <a:xfrm>
            <a:off x="677334" y="5367338"/>
            <a:ext cx="8596800" cy="6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249" name="Google Shape;249;g31cac67fb4b_0_282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0" name="Google Shape;250;g31cac67fb4b_0_282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g31cac67fb4b_0_282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252" name="Google Shape;252;g31cac67fb4b_0_282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podpis">
  <p:cSld name="Tytuł i podpis"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1cac67fb4b_0_290"/>
          <p:cNvSpPr txBox="1">
            <a:spLocks noGrp="1"/>
          </p:cNvSpPr>
          <p:nvPr>
            <p:ph type="title"/>
          </p:nvPr>
        </p:nvSpPr>
        <p:spPr>
          <a:xfrm>
            <a:off x="677335" y="944519"/>
            <a:ext cx="8596800" cy="340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5" name="Google Shape;255;g31cac67fb4b_0_290"/>
          <p:cNvSpPr txBox="1">
            <a:spLocks noGrp="1"/>
          </p:cNvSpPr>
          <p:nvPr>
            <p:ph type="body" idx="1"/>
          </p:nvPr>
        </p:nvSpPr>
        <p:spPr>
          <a:xfrm>
            <a:off x="677335" y="4470400"/>
            <a:ext cx="8596800" cy="157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56" name="Google Shape;256;g31cac67fb4b_0_290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g31cac67fb4b_0_290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8" name="Google Shape;258;g31cac67fb4b_0_290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259" name="Google Shape;259;g31cac67fb4b_0_290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ferta z podpisem">
  <p:cSld name="Oferta z podpisem"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1cac67fb4b_0_297"/>
          <p:cNvSpPr txBox="1">
            <a:spLocks noGrp="1"/>
          </p:cNvSpPr>
          <p:nvPr>
            <p:ph type="title"/>
          </p:nvPr>
        </p:nvSpPr>
        <p:spPr>
          <a:xfrm>
            <a:off x="931334" y="944528"/>
            <a:ext cx="8094000" cy="30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g31cac67fb4b_0_297"/>
          <p:cNvSpPr txBox="1">
            <a:spLocks noGrp="1"/>
          </p:cNvSpPr>
          <p:nvPr>
            <p:ph type="body" idx="1"/>
          </p:nvPr>
        </p:nvSpPr>
        <p:spPr>
          <a:xfrm>
            <a:off x="1366139" y="3967128"/>
            <a:ext cx="72246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 sz="16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263" name="Google Shape;263;g31cac67fb4b_0_297"/>
          <p:cNvSpPr txBox="1">
            <a:spLocks noGrp="1"/>
          </p:cNvSpPr>
          <p:nvPr>
            <p:ph type="body" idx="2"/>
          </p:nvPr>
        </p:nvSpPr>
        <p:spPr>
          <a:xfrm>
            <a:off x="677335" y="4470400"/>
            <a:ext cx="8596800" cy="157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4" name="Google Shape;264;g31cac67fb4b_0_297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5" name="Google Shape;265;g31cac67fb4b_0_297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6" name="Google Shape;266;g31cac67fb4b_0_297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267" name="Google Shape;267;g31cac67fb4b_0_297"/>
          <p:cNvSpPr txBox="1"/>
          <p:nvPr/>
        </p:nvSpPr>
        <p:spPr>
          <a:xfrm>
            <a:off x="541870" y="790378"/>
            <a:ext cx="6096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l-PL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g31cac67fb4b_0_297"/>
          <p:cNvSpPr txBox="1"/>
          <p:nvPr/>
        </p:nvSpPr>
        <p:spPr>
          <a:xfrm>
            <a:off x="8893011" y="2886556"/>
            <a:ext cx="6096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l-PL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g31cac67fb4b_0_297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rta nazwy">
  <p:cSld name="Karta nazwy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1cac67fb4b_0_307"/>
          <p:cNvSpPr txBox="1">
            <a:spLocks noGrp="1"/>
          </p:cNvSpPr>
          <p:nvPr>
            <p:ph type="title"/>
          </p:nvPr>
        </p:nvSpPr>
        <p:spPr>
          <a:xfrm>
            <a:off x="677335" y="1931988"/>
            <a:ext cx="8596800" cy="25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2" name="Google Shape;272;g31cac67fb4b_0_307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800" cy="15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73" name="Google Shape;273;g31cac67fb4b_0_307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" name="Google Shape;274;g31cac67fb4b_0_307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5" name="Google Shape;275;g31cac67fb4b_0_307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276" name="Google Shape;276;g31cac67fb4b_0_307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rta nazwy cytatu">
  <p:cSld name="Karta nazwy cytatu"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31cac67fb4b_0_314"/>
          <p:cNvSpPr txBox="1">
            <a:spLocks noGrp="1"/>
          </p:cNvSpPr>
          <p:nvPr>
            <p:ph type="title"/>
          </p:nvPr>
        </p:nvSpPr>
        <p:spPr>
          <a:xfrm>
            <a:off x="931334" y="907305"/>
            <a:ext cx="8094000" cy="30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9" name="Google Shape;279;g31cac67fb4b_0_314"/>
          <p:cNvSpPr txBox="1">
            <a:spLocks noGrp="1"/>
          </p:cNvSpPr>
          <p:nvPr>
            <p:ph type="body" idx="1"/>
          </p:nvPr>
        </p:nvSpPr>
        <p:spPr>
          <a:xfrm>
            <a:off x="677332" y="4013200"/>
            <a:ext cx="8596800" cy="5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280" name="Google Shape;280;g31cac67fb4b_0_314"/>
          <p:cNvSpPr txBox="1">
            <a:spLocks noGrp="1"/>
          </p:cNvSpPr>
          <p:nvPr>
            <p:ph type="body" idx="2"/>
          </p:nvPr>
        </p:nvSpPr>
        <p:spPr>
          <a:xfrm>
            <a:off x="677335" y="4527448"/>
            <a:ext cx="8596800" cy="15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81" name="Google Shape;281;g31cac67fb4b_0_314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2" name="Google Shape;282;g31cac67fb4b_0_314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3" name="Google Shape;283;g31cac67fb4b_0_314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284" name="Google Shape;284;g31cac67fb4b_0_314"/>
          <p:cNvSpPr txBox="1"/>
          <p:nvPr/>
        </p:nvSpPr>
        <p:spPr>
          <a:xfrm>
            <a:off x="541870" y="790378"/>
            <a:ext cx="6096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l-PL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g31cac67fb4b_0_314"/>
          <p:cNvSpPr txBox="1"/>
          <p:nvPr/>
        </p:nvSpPr>
        <p:spPr>
          <a:xfrm>
            <a:off x="8893011" y="2886556"/>
            <a:ext cx="6096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l-PL" sz="8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g31cac67fb4b_0_314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główek sekcji" type="secHead">
  <p:cSld name="SECTION_HEAD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65"/>
          <p:cNvSpPr txBox="1"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5400"/>
              <a:buFont typeface="Trebuchet MS"/>
              <a:buNone/>
              <a:defRPr sz="5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65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365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65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65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57" name="Google Shape;57;p365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awda lub fałsz">
  <p:cSld name="Prawda lub fałsz"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1cac67fb4b_0_324"/>
          <p:cNvSpPr txBox="1">
            <a:spLocks noGrp="1"/>
          </p:cNvSpPr>
          <p:nvPr>
            <p:ph type="title"/>
          </p:nvPr>
        </p:nvSpPr>
        <p:spPr>
          <a:xfrm>
            <a:off x="685799" y="912630"/>
            <a:ext cx="8588100" cy="30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400"/>
              <a:buFont typeface="Trebuchet MS"/>
              <a:buNone/>
              <a:defRPr sz="44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9" name="Google Shape;289;g31cac67fb4b_0_324"/>
          <p:cNvSpPr txBox="1">
            <a:spLocks noGrp="1"/>
          </p:cNvSpPr>
          <p:nvPr>
            <p:ph type="body" idx="1"/>
          </p:nvPr>
        </p:nvSpPr>
        <p:spPr>
          <a:xfrm>
            <a:off x="677332" y="4013200"/>
            <a:ext cx="8596800" cy="5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290" name="Google Shape;290;g31cac67fb4b_0_324"/>
          <p:cNvSpPr txBox="1">
            <a:spLocks noGrp="1"/>
          </p:cNvSpPr>
          <p:nvPr>
            <p:ph type="body" idx="2"/>
          </p:nvPr>
        </p:nvSpPr>
        <p:spPr>
          <a:xfrm>
            <a:off x="677335" y="4527448"/>
            <a:ext cx="8596800" cy="15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91" name="Google Shape;291;g31cac67fb4b_0_324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2" name="Google Shape;292;g31cac67fb4b_0_324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3" name="Google Shape;293;g31cac67fb4b_0_324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294" name="Google Shape;294;g31cac67fb4b_0_324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tekst pionowy" type="vertTx">
  <p:cSld name="VERTICAL_TEXT"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1cac67fb4b_0_332"/>
          <p:cNvSpPr txBox="1">
            <a:spLocks noGrp="1"/>
          </p:cNvSpPr>
          <p:nvPr>
            <p:ph type="title"/>
          </p:nvPr>
        </p:nvSpPr>
        <p:spPr>
          <a:xfrm>
            <a:off x="677334" y="832884"/>
            <a:ext cx="85968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7" name="Google Shape;297;g31cac67fb4b_0_332"/>
          <p:cNvSpPr txBox="1">
            <a:spLocks noGrp="1"/>
          </p:cNvSpPr>
          <p:nvPr>
            <p:ph type="body" idx="1"/>
          </p:nvPr>
        </p:nvSpPr>
        <p:spPr>
          <a:xfrm rot="5400000">
            <a:off x="3035202" y="-197410"/>
            <a:ext cx="3880800" cy="85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298" name="Google Shape;298;g31cac67fb4b_0_332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9" name="Google Shape;299;g31cac67fb4b_0_332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0" name="Google Shape;300;g31cac67fb4b_0_332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301" name="Google Shape;301;g31cac67fb4b_0_332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pionowy i tekst" type="vertTitleAndTx">
  <p:cSld name="VERTICAL_TITLE_AND_VERTICAL_TEXT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1cac67fb4b_0_339"/>
          <p:cNvSpPr txBox="1">
            <a:spLocks noGrp="1"/>
          </p:cNvSpPr>
          <p:nvPr>
            <p:ph type="title"/>
          </p:nvPr>
        </p:nvSpPr>
        <p:spPr>
          <a:xfrm rot="5400000">
            <a:off x="5994316" y="2582999"/>
            <a:ext cx="52515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4" name="Google Shape;304;g31cac67fb4b_0_339"/>
          <p:cNvSpPr txBox="1">
            <a:spLocks noGrp="1"/>
          </p:cNvSpPr>
          <p:nvPr>
            <p:ph type="body" idx="1"/>
          </p:nvPr>
        </p:nvSpPr>
        <p:spPr>
          <a:xfrm rot="5400000">
            <a:off x="1581635" y="-294750"/>
            <a:ext cx="5251500" cy="706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305" name="Google Shape;305;g31cac67fb4b_0_339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6" name="Google Shape;306;g31cac67fb4b_0_339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7" name="Google Shape;307;g31cac67fb4b_0_339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308" name="Google Shape;308;g31cac67fb4b_0_339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wa elementy zawartości" type="twoObj">
  <p:cSld name="TWO_OBJECTS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66"/>
          <p:cNvSpPr txBox="1">
            <a:spLocks noGrp="1"/>
          </p:cNvSpPr>
          <p:nvPr>
            <p:ph type="title"/>
          </p:nvPr>
        </p:nvSpPr>
        <p:spPr>
          <a:xfrm>
            <a:off x="677334" y="832886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66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4184035" cy="3880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61" name="Google Shape;61;p366"/>
          <p:cNvSpPr txBox="1">
            <a:spLocks noGrp="1"/>
          </p:cNvSpPr>
          <p:nvPr>
            <p:ph type="body" idx="2"/>
          </p:nvPr>
        </p:nvSpPr>
        <p:spPr>
          <a:xfrm>
            <a:off x="5089970" y="2160589"/>
            <a:ext cx="4184034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62" name="Google Shape;62;p366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66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66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65" name="Google Shape;65;p366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ównanie" type="twoTxTwoObj">
  <p:cSld name="TWO_OBJECTS_WITH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67"/>
          <p:cNvSpPr txBox="1">
            <a:spLocks noGrp="1"/>
          </p:cNvSpPr>
          <p:nvPr>
            <p:ph type="title"/>
          </p:nvPr>
        </p:nvSpPr>
        <p:spPr>
          <a:xfrm>
            <a:off x="677334" y="832883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367"/>
          <p:cNvSpPr txBox="1"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/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69" name="Google Shape;69;p367"/>
          <p:cNvSpPr txBox="1">
            <a:spLocks noGrp="1"/>
          </p:cNvSpPr>
          <p:nvPr>
            <p:ph type="body" idx="2"/>
          </p:nvPr>
        </p:nvSpPr>
        <p:spPr>
          <a:xfrm>
            <a:off x="675745" y="2737245"/>
            <a:ext cx="4185623" cy="3304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70" name="Google Shape;70;p367"/>
          <p:cNvSpPr txBox="1">
            <a:spLocks noGrp="1"/>
          </p:cNvSpPr>
          <p:nvPr>
            <p:ph type="body" idx="3"/>
          </p:nvPr>
        </p:nvSpPr>
        <p:spPr>
          <a:xfrm>
            <a:off x="5088383" y="2160983"/>
            <a:ext cx="4185618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/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71" name="Google Shape;71;p367"/>
          <p:cNvSpPr txBox="1">
            <a:spLocks noGrp="1"/>
          </p:cNvSpPr>
          <p:nvPr>
            <p:ph type="body" idx="4"/>
          </p:nvPr>
        </p:nvSpPr>
        <p:spPr>
          <a:xfrm>
            <a:off x="5088384" y="2737245"/>
            <a:ext cx="4185617" cy="3304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72" name="Google Shape;72;p367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67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67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75" name="Google Shape;75;p367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lko tytuł" type="titleOnly">
  <p:cSld name="TITLE_ONLY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68"/>
          <p:cNvSpPr txBox="1">
            <a:spLocks noGrp="1"/>
          </p:cNvSpPr>
          <p:nvPr>
            <p:ph type="title"/>
          </p:nvPr>
        </p:nvSpPr>
        <p:spPr>
          <a:xfrm>
            <a:off x="677334" y="1100422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68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68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68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81" name="Google Shape;81;p368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sty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69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369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69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86" name="Google Shape;86;p369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awartość z podpisem" type="objTx">
  <p:cSld name="OBJECT_WITH_CAPTION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70"/>
          <p:cNvSpPr txBox="1"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000"/>
              <a:buFont typeface="Trebuchet MS"/>
              <a:buNone/>
              <a:defRPr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370"/>
          <p:cNvSpPr txBox="1">
            <a:spLocks noGrp="1"/>
          </p:cNvSpPr>
          <p:nvPr>
            <p:ph type="body" idx="1"/>
          </p:nvPr>
        </p:nvSpPr>
        <p:spPr>
          <a:xfrm>
            <a:off x="4760461" y="514924"/>
            <a:ext cx="4513541" cy="5526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>
                <a:solidFill>
                  <a:schemeClr val="dk1"/>
                </a:solidFill>
              </a:defRPr>
            </a:lvl1pPr>
            <a:lvl2pPr marL="91440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>
                <a:solidFill>
                  <a:schemeClr val="dk1"/>
                </a:solidFill>
              </a:defRPr>
            </a:lvl2pPr>
            <a:lvl3pPr marL="137160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>
                <a:solidFill>
                  <a:schemeClr val="dk1"/>
                </a:solidFill>
              </a:defRPr>
            </a:lvl3pPr>
            <a:lvl4pPr marL="182880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>
                <a:solidFill>
                  <a:schemeClr val="dk1"/>
                </a:solidFill>
              </a:defRPr>
            </a:lvl5pPr>
            <a:lvl6pPr marL="2743200" lvl="5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90" name="Google Shape;90;p370"/>
          <p:cNvSpPr txBox="1">
            <a:spLocks noGrp="1"/>
          </p:cNvSpPr>
          <p:nvPr>
            <p:ph type="body" idx="2"/>
          </p:nvPr>
        </p:nvSpPr>
        <p:spPr>
          <a:xfrm>
            <a:off x="677334" y="2777069"/>
            <a:ext cx="3854528" cy="2584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9pPr>
          </a:lstStyle>
          <a:p>
            <a:endParaRPr/>
          </a:p>
        </p:txBody>
      </p:sp>
      <p:sp>
        <p:nvSpPr>
          <p:cNvPr id="91" name="Google Shape;91;p370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370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370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94" name="Google Shape;94;p370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az z podpisem" type="picTx">
  <p:cSld name="PICTURE_WITH_CAPTION_TEX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71"/>
          <p:cNvSpPr txBox="1"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400"/>
              <a:buFont typeface="Trebuchet MS"/>
              <a:buNone/>
              <a:defRPr sz="2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371"/>
          <p:cNvSpPr>
            <a:spLocks noGrp="1"/>
          </p:cNvSpPr>
          <p:nvPr>
            <p:ph type="pic" idx="2"/>
          </p:nvPr>
        </p:nvSpPr>
        <p:spPr>
          <a:xfrm>
            <a:off x="677334" y="891366"/>
            <a:ext cx="8596668" cy="3845718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371"/>
          <p:cNvSpPr txBox="1">
            <a:spLocks noGrp="1"/>
          </p:cNvSpPr>
          <p:nvPr>
            <p:ph type="body" idx="1"/>
          </p:nvPr>
        </p:nvSpPr>
        <p:spPr>
          <a:xfrm>
            <a:off x="677334" y="5367338"/>
            <a:ext cx="8596667" cy="674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99" name="Google Shape;99;p371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371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371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02" name="Google Shape;102;p371"/>
          <p:cNvSpPr/>
          <p:nvPr/>
        </p:nvSpPr>
        <p:spPr>
          <a:xfrm>
            <a:off x="7322" y="753"/>
            <a:ext cx="2601300" cy="9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1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Fronia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Fundacja na Rzecz Osób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FF00FF"/>
                </a:solidFill>
                <a:latin typeface="Verdana"/>
                <a:ea typeface="Verdana"/>
                <a:cs typeface="Verdana"/>
                <a:sym typeface="Verdana"/>
              </a:rPr>
              <a:t>z Niepełnosprawnościami</a:t>
            </a:r>
            <a:endParaRPr sz="1600" b="0" i="0" u="none" strike="noStrike" cap="none">
              <a:solidFill>
                <a:srgbClr val="FF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362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Google Shape;11;p362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019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" name="Google Shape;12;p362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019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" name="Google Shape;13;p362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4901"/>
              </a:schemeClr>
            </a:solidFill>
            <a:ln>
              <a:noFill/>
            </a:ln>
          </p:spPr>
        </p:sp>
        <p:sp>
          <p:nvSpPr>
            <p:cNvPr id="14" name="Google Shape;14;p362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15" name="Google Shape;15;p36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09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362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3C9E">
                <a:alpha val="49019"/>
              </a:srgbClr>
            </a:solidFill>
            <a:ln>
              <a:noFill/>
            </a:ln>
          </p:spPr>
        </p:sp>
        <p:sp>
          <p:nvSpPr>
            <p:cNvPr id="17" name="Google Shape;17;p362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EA3C9E">
                <a:alpha val="69019"/>
              </a:srgbClr>
            </a:solidFill>
            <a:ln>
              <a:noFill/>
            </a:ln>
          </p:spPr>
        </p:sp>
        <p:sp>
          <p:nvSpPr>
            <p:cNvPr id="18" name="Google Shape;18;p362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126C">
                <a:alpha val="80000"/>
              </a:srgbClr>
            </a:solidFill>
            <a:ln>
              <a:noFill/>
            </a:ln>
          </p:spPr>
        </p:sp>
        <p:sp>
          <p:nvSpPr>
            <p:cNvPr id="19" name="Google Shape;19;p362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rgbClr val="B2126C">
                <a:alpha val="6509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362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rgbClr val="EA3C9E">
                <a:alpha val="6901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" name="Google Shape;21;p362"/>
          <p:cNvSpPr txBox="1"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  <a:defRPr sz="36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p362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2004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1440"/>
              <a:buFont typeface="Noto Sans Symbols"/>
              <a:buChar char="►"/>
              <a:defRPr sz="18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0988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1280"/>
              <a:buFont typeface="Noto Sans Symbols"/>
              <a:buChar char="►"/>
              <a:defRPr sz="16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99719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1120"/>
              <a:buFont typeface="Noto Sans Symbols"/>
              <a:buChar char="►"/>
              <a:defRPr sz="14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8956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8956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3" name="Google Shape;23;p362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4" name="Google Shape;24;p362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5" name="Google Shape;25;p362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EA3C9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slow">
    <p:push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Google Shape;160;g31cac67fb4b_0_196"/>
          <p:cNvGrpSpPr/>
          <p:nvPr/>
        </p:nvGrpSpPr>
        <p:grpSpPr>
          <a:xfrm>
            <a:off x="0" y="-8467"/>
            <a:ext cx="12192133" cy="6866580"/>
            <a:chOff x="0" y="-8467"/>
            <a:chExt cx="12192133" cy="6866580"/>
          </a:xfrm>
        </p:grpSpPr>
        <p:cxnSp>
          <p:nvCxnSpPr>
            <p:cNvPr id="161" name="Google Shape;161;g31cac67fb4b_0_196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41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2" name="Google Shape;162;g31cac67fb4b_0_196"/>
            <p:cNvCxnSpPr/>
            <p:nvPr/>
          </p:nvCxnSpPr>
          <p:spPr>
            <a:xfrm flipH="1">
              <a:off x="7425125" y="3681413"/>
              <a:ext cx="4763700" cy="3176700"/>
            </a:xfrm>
            <a:prstGeom prst="straightConnector1">
              <a:avLst/>
            </a:prstGeom>
            <a:noFill/>
            <a:ln w="9525" cap="flat" cmpd="sng">
              <a:solidFill>
                <a:schemeClr val="accent1">
                  <a:alpha val="6941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3" name="Google Shape;163;g31cac67fb4b_0_196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5290"/>
              </a:schemeClr>
            </a:solidFill>
            <a:ln>
              <a:noFill/>
            </a:ln>
          </p:spPr>
        </p:sp>
        <p:sp>
          <p:nvSpPr>
            <p:cNvPr id="164" name="Google Shape;164;g31cac67fb4b_0_196"/>
            <p:cNvSpPr/>
            <p:nvPr/>
          </p:nvSpPr>
          <p:spPr>
            <a:xfrm>
              <a:off x="9603442" y="-8467"/>
              <a:ext cx="258617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165" name="Google Shape;165;g31cac67fb4b_0_196"/>
            <p:cNvSpPr/>
            <p:nvPr/>
          </p:nvSpPr>
          <p:spPr>
            <a:xfrm>
              <a:off x="8932333" y="3048000"/>
              <a:ext cx="3259800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13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g31cac67fb4b_0_196"/>
            <p:cNvSpPr/>
            <p:nvPr/>
          </p:nvSpPr>
          <p:spPr>
            <a:xfrm>
              <a:off x="9334500" y="-8467"/>
              <a:ext cx="2850868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3C9E">
                <a:alpha val="49410"/>
              </a:srgbClr>
            </a:solidFill>
            <a:ln>
              <a:noFill/>
            </a:ln>
          </p:spPr>
        </p:sp>
        <p:sp>
          <p:nvSpPr>
            <p:cNvPr id="167" name="Google Shape;167;g31cac67fb4b_0_196"/>
            <p:cNvSpPr/>
            <p:nvPr/>
          </p:nvSpPr>
          <p:spPr>
            <a:xfrm>
              <a:off x="10898730" y="-8467"/>
              <a:ext cx="1290094" cy="6858000"/>
            </a:xfrm>
            <a:custGeom>
              <a:avLst/>
              <a:gdLst/>
              <a:ahLst/>
              <a:cxnLst/>
              <a:rect l="l" t="t" r="r" b="b"/>
              <a:pathLst>
                <a:path w="1290094" h="6858000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EA3C9E">
                <a:alpha val="69410"/>
              </a:srgbClr>
            </a:solidFill>
            <a:ln>
              <a:noFill/>
            </a:ln>
          </p:spPr>
        </p:sp>
        <p:sp>
          <p:nvSpPr>
            <p:cNvPr id="168" name="Google Shape;168;g31cac67fb4b_0_196"/>
            <p:cNvSpPr/>
            <p:nvPr/>
          </p:nvSpPr>
          <p:spPr>
            <a:xfrm>
              <a:off x="10938999" y="-8467"/>
              <a:ext cx="1249825" cy="6858000"/>
            </a:xfrm>
            <a:custGeom>
              <a:avLst/>
              <a:gdLst/>
              <a:ahLst/>
              <a:cxnLst/>
              <a:rect l="l" t="t" r="r" b="b"/>
              <a:pathLst>
                <a:path w="1249825" h="6858000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126C">
                <a:alpha val="80000"/>
              </a:srgbClr>
            </a:solidFill>
            <a:ln>
              <a:noFill/>
            </a:ln>
          </p:spPr>
        </p:sp>
        <p:sp>
          <p:nvSpPr>
            <p:cNvPr id="169" name="Google Shape;169;g31cac67fb4b_0_196"/>
            <p:cNvSpPr/>
            <p:nvPr/>
          </p:nvSpPr>
          <p:spPr>
            <a:xfrm>
              <a:off x="10371666" y="3589867"/>
              <a:ext cx="1817100" cy="3268200"/>
            </a:xfrm>
            <a:prstGeom prst="triangle">
              <a:avLst>
                <a:gd name="adj" fmla="val 100000"/>
              </a:avLst>
            </a:prstGeom>
            <a:solidFill>
              <a:srgbClr val="B2126C">
                <a:alpha val="654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g31cac67fb4b_0_196"/>
            <p:cNvSpPr/>
            <p:nvPr/>
          </p:nvSpPr>
          <p:spPr>
            <a:xfrm>
              <a:off x="0" y="4013200"/>
              <a:ext cx="448800" cy="2844900"/>
            </a:xfrm>
            <a:prstGeom prst="triangle">
              <a:avLst>
                <a:gd name="adj" fmla="val 0"/>
              </a:avLst>
            </a:prstGeom>
            <a:solidFill>
              <a:srgbClr val="EA3C9E">
                <a:alpha val="69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1" name="Google Shape;171;g31cac67fb4b_0_196"/>
          <p:cNvSpPr txBox="1">
            <a:spLocks noGrp="1"/>
          </p:cNvSpPr>
          <p:nvPr>
            <p:ph type="title"/>
          </p:nvPr>
        </p:nvSpPr>
        <p:spPr>
          <a:xfrm>
            <a:off x="677324" y="609600"/>
            <a:ext cx="93852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Verdana"/>
              <a:buNone/>
              <a:defRPr sz="36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72" name="Google Shape;172;g31cac67fb4b_0_196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800" cy="38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2004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1440"/>
              <a:buFont typeface="Verdana"/>
              <a:buChar char="►"/>
              <a:defRPr sz="180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30988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1280"/>
              <a:buFont typeface="Verdana"/>
              <a:buChar char="►"/>
              <a:defRPr sz="160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29971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1120"/>
              <a:buFont typeface="Verdana"/>
              <a:buChar char="►"/>
              <a:defRPr sz="140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Verdana"/>
              <a:buChar char="►"/>
              <a:defRPr sz="120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Verdana"/>
              <a:buChar char="►"/>
              <a:defRPr sz="120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Verdana"/>
              <a:buChar char="►"/>
              <a:defRPr sz="120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3200400" marR="0" lvl="6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Verdana"/>
              <a:buChar char="►"/>
              <a:defRPr sz="120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657600" marR="0" lvl="7" indent="-28955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Verdana"/>
              <a:buChar char="►"/>
              <a:defRPr sz="120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4114800" marR="0" lvl="8" indent="-28955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A3C9E"/>
              </a:buClr>
              <a:buSzPts val="960"/>
              <a:buFont typeface="Verdana"/>
              <a:buChar char="►"/>
              <a:defRPr sz="1200" i="0" u="none" strike="noStrike" cap="none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73" name="Google Shape;173;g31cac67fb4b_0_196"/>
          <p:cNvSpPr txBox="1">
            <a:spLocks noGrp="1"/>
          </p:cNvSpPr>
          <p:nvPr>
            <p:ph type="dt" idx="10"/>
          </p:nvPr>
        </p:nvSpPr>
        <p:spPr>
          <a:xfrm>
            <a:off x="7205133" y="6041362"/>
            <a:ext cx="912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90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74" name="Google Shape;174;g31cac67fb4b_0_196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90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Verdana"/>
              <a:buNone/>
              <a:defRPr sz="1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75" name="Google Shape;175;g31cac67fb4b_0_196"/>
          <p:cNvSpPr txBox="1">
            <a:spLocks noGrp="1"/>
          </p:cNvSpPr>
          <p:nvPr>
            <p:ph type="sldNum" idx="12"/>
          </p:nvPr>
        </p:nvSpPr>
        <p:spPr>
          <a:xfrm>
            <a:off x="8590663" y="6041362"/>
            <a:ext cx="683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i="0" u="none" strike="noStrike" cap="none">
                <a:solidFill>
                  <a:srgbClr val="EA3C9E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</p:sldLayoutIdLst>
  <p:transition spd="slow">
    <p:push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8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8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8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8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pl" TargetMode="External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pl" TargetMode="External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it.ly/2Zb1Nrf" TargetMode="Externa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hyperlink" Target="mailto:Aleksander.Waszkielewicz@fronia.org.pl" TargetMode="External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hyperlink" Target="mailto:Malgorzata.Macinatowicz@fronia.pl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unduszeeuropejskie.gov.pl/media/116351/Zal_nr_2_1704.docx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unduszeeuropejskie.gov.pl/media/113155/wytyczne.pdf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budowlaneabc.gov.pl/standardy-projektowania-budynkow-dla-osob-niepelnosprawnych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ip.krakow.pl/zarzadzenie/2023/1163/w_sprawie_wprowadzenia_%E2%80%9EStandardow_Dostepnosci_dla_Gminy_Miejskiej_Krakow%E2%80%9D.html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.org/Translations/WCAG21-pl/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.org/Translations/WCAG21-pl/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3.org/Translations/WCAG21-pl/#napisy-rozszerzone-nagranie" TargetMode="External"/><Relationship Id="rId3" Type="http://schemas.openxmlformats.org/officeDocument/2006/relationships/hyperlink" Target="https://www.w3.org/Translations/WCAG21-pl/#alternatywa-tekstowa" TargetMode="External"/><Relationship Id="rId7" Type="http://schemas.openxmlformats.org/officeDocument/2006/relationships/hyperlink" Target="https://www.w3.org/Translations/WCAG21-pl/#klawiatura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3.org/Translations/WCAG21-pl/#dostepnosc-z-klawiatury" TargetMode="External"/><Relationship Id="rId5" Type="http://schemas.openxmlformats.org/officeDocument/2006/relationships/hyperlink" Target="https://www.w3.org/Translations/WCAG21-pl/#kontrast-minimum" TargetMode="External"/><Relationship Id="rId4" Type="http://schemas.openxmlformats.org/officeDocument/2006/relationships/hyperlink" Target="https://www.w3.org/Translations/WCAG21-pl/#tresc-nietekstowa" TargetMode="External"/><Relationship Id="rId9" Type="http://schemas.openxmlformats.org/officeDocument/2006/relationships/hyperlink" Target="https://www.w3.org/Translations/WCAG21-pl/#jezyk-migowy-nagranie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.org/Translations/WCAG21-pl/#audiodeskrypcja-lub-alternatywa-tekstowa-dla-mediow-nagranie" TargetMode="External"/><Relationship Id="rId7" Type="http://schemas.openxmlformats.org/officeDocument/2006/relationships/hyperlink" Target="https://www.w3.org/Translations/WCAG21-pl/#alternatywa-tekstowa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3.org/Translations/WCAG21-pl/#poziom-umiejetnosci-czytania" TargetMode="External"/><Relationship Id="rId5" Type="http://schemas.openxmlformats.org/officeDocument/2006/relationships/hyperlink" Target="http://www.youtube.com/watch?v=a-a7DjV1PCo" TargetMode="External"/><Relationship Id="rId4" Type="http://schemas.openxmlformats.org/officeDocument/2006/relationships/hyperlink" Target="https://www.w3.org/Translations/WCAG21-pl/#trzy-b-yski-lub-wartosci-ponizej-progu" TargetMode="Externa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3oZhKuL" TargetMode="Externa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s://psoni.org.pl/nasze-publikacje/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hyperlink" Target="https://sslvpn.um.warszawa.pl/e107_files/Baza_wiedzy/OU/2021/,DanaInfo=portum.um.warszawa.pl,SSL+Slowniczek%20prostych%20slow%201.4%20(1).pdf" TargetMode="External"/><Relationship Id="rId3" Type="http://schemas.openxmlformats.org/officeDocument/2006/relationships/hyperlink" Target="https://sslvpn.um.warszawa.pl/e107_files/Baza_wiedzy/OU/2021/WOP/,DanaInfo=portum.um.warszawa.pl,SSL+Wytyczne%20stosowania%20prostego%20jezyka%201.4.docx" TargetMode="External"/><Relationship Id="rId7" Type="http://schemas.openxmlformats.org/officeDocument/2006/relationships/hyperlink" Target="https://sslvpn.um.warszawa.pl/e107_files/Baza_wiedzy/OU/2021/,DanaInfo=portum.um.warszawa.pl,SSL+Poradnik%20prostego%20pisania%20UM_wersja%201.6%2022.04.2021.pdf" TargetMode="Externa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slvpn.um.warszawa.pl/e107_files/Baza_wiedzy/OU/2021/,DanaInfo=portum.um.warszawa.pl,SSL+Lista%20kontrolna%20dla%20kierownictwa_1.3.docx" TargetMode="External"/><Relationship Id="rId5" Type="http://schemas.openxmlformats.org/officeDocument/2006/relationships/hyperlink" Target="https://sslvpn.um.warszawa.pl/e107_files/Baza_wiedzy/OU/2021/,DanaInfo=portum.um.warszawa.pl,SSL+Instrukcja%20prostego%20pisania%20UM%20%203.3.docx" TargetMode="External"/><Relationship Id="rId4" Type="http://schemas.openxmlformats.org/officeDocument/2006/relationships/hyperlink" Target="https://sslvpn.um.warszawa.pl/NR/exeres/,DanaInfo=bip.warszawa.pl,SSL+67D633E0-3E36-4E8C-AAA1-E6A99433F19D,frameless.htm" TargetMode="External"/><Relationship Id="rId9" Type="http://schemas.openxmlformats.org/officeDocument/2006/relationships/hyperlink" Target="https://sslvpn.um.warszawa.pl/,DanaInfo=helpdesk.um.warszawa.pl+login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gios.pl/" TargetMode="Externa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jasnopis.pl/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unduszeeuropejskie.gov.pl/media/116351/Zal_nr_2_1704.docx" TargetMode="Externa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sparcie.um.warszawa.pl/dostepnosc-informacyjno-komunikacyjna" TargetMode="External"/><Relationship Id="rId4" Type="http://schemas.openxmlformats.org/officeDocument/2006/relationships/hyperlink" Target="https://www.funduszeeuropejskie.gov.pl/media/113155/wytyczne.pdf" TargetMode="Externa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reel/6497708053599920" TargetMode="Externa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acebook.com/ffheroes" TargetMode="Externa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8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pl/web/uzp/komentarz-do-prawa-zamowien-publicznych" TargetMode="External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8.xml"/><Relationship Id="rId4" Type="http://schemas.openxmlformats.org/officeDocument/2006/relationships/hyperlink" Target="https://ec.europa.eu/docsroom/documents/45767" TargetMode="Externa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unduszeeuropejskie.gov.pl/media/113155/wytyczne.pdf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unduszeeuropejskie.gov.pl/media/116351/Zal_nr_2_1704.docx" TargetMode="External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8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8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vVTLVeToXfwXBEGmxICJ9ZzyvhLLGWLS/edit" TargetMode="External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8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e5Iw7j4Ocnczk6E_0gE1f8n-4ef7EDP5/edit" TargetMode="External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it.ly/3lq9E0m" TargetMode="Externa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e5Iw7j4Ocnczk6E_0gE1f8n-4ef7EDP5/edit" TargetMode="External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it.ly/3lq9E0m" TargetMode="Externa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3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8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8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8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8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31d02057a48_2_14"/>
          <p:cNvSpPr txBox="1">
            <a:spLocks noGrp="1"/>
          </p:cNvSpPr>
          <p:nvPr>
            <p:ph type="ctrTitle"/>
          </p:nvPr>
        </p:nvSpPr>
        <p:spPr>
          <a:xfrm>
            <a:off x="920975" y="2003472"/>
            <a:ext cx="9309900" cy="16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800"/>
              <a:buFont typeface="Verdana"/>
              <a:buNone/>
            </a:pPr>
            <a:r>
              <a:rPr lang="pl-PL" sz="4800">
                <a:latin typeface="Verdana"/>
                <a:ea typeface="Verdana"/>
                <a:cs typeface="Verdana"/>
                <a:sym typeface="Verdana"/>
              </a:rPr>
              <a:t>Dostępność</a:t>
            </a:r>
            <a:endParaRPr sz="48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5" name="Google Shape;315;g31d02057a48_2_14"/>
          <p:cNvSpPr txBox="1">
            <a:spLocks noGrp="1"/>
          </p:cNvSpPr>
          <p:nvPr>
            <p:ph type="subTitle" idx="1"/>
          </p:nvPr>
        </p:nvSpPr>
        <p:spPr>
          <a:xfrm>
            <a:off x="920978" y="3629070"/>
            <a:ext cx="8815200" cy="10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Na podstawie Konwencji o prawach osób z</a:t>
            </a:r>
            <a:r>
              <a:rPr lang="pl-PL" sz="2400"/>
              <a:t> </a:t>
            </a: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niepełnosprawnościami i przepisów krajowych, w tym Ustawy o zapewnianiu dostępności osobom ze</a:t>
            </a:r>
            <a:r>
              <a:rPr lang="pl-PL" sz="2400"/>
              <a:t> </a:t>
            </a: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szczególnymi potrzebami (UZD)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6" name="Google Shape;316;g31d02057a48_2_14"/>
          <p:cNvSpPr txBox="1"/>
          <p:nvPr/>
        </p:nvSpPr>
        <p:spPr>
          <a:xfrm>
            <a:off x="3746350" y="5609625"/>
            <a:ext cx="59343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l-PL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Aleksander Waszkielewicz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l-PL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Małgorzata Maciantowicz, radczyni prawn</a:t>
            </a: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Obraz 1" descr="Obraz zawierający tekst, Czcionka, zrzut ekranu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F0EA2967-0A05-2ED4-C2CA-4A99D6D0B1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514" y="4224"/>
            <a:ext cx="9185190" cy="1340498"/>
          </a:xfrm>
          <a:prstGeom prst="rect">
            <a:avLst/>
          </a:prstGeom>
        </p:spPr>
      </p:pic>
      <p:sp>
        <p:nvSpPr>
          <p:cNvPr id="5" name="pole tekstowe 4" descr="3 logotypy (flagi) ułożone poziomo.&#10;&#10;Z lewej strony logotyp funduszy europejskich. Przedstawia 3 gwiazdy 5-ramienne w kolorach białym, żółtym i czerwonym na trapezowym, niebieskim tle (pionowy prostokąt widoczny w perspektywie). Na prawo od grafiki napis: &quot;Fundusze Europejskie dla Rozwoju Społecznego&quot;.&#10;&#10;Na środku biało-czerwona flaga Polski. Na prawo od flagi napis: &quot;Rzeczypospolita Polska&quot;.&#10;&#10;Z prawej strony logotyp Europejskiego Funduszu Społecznego. Przedstawia flagę Unii Europejskiej: 12 5-ramiennych, żółtych gwiazd ułożonych w okrąg na niebieskim, prostokątnym tle. Na lewo od flagi napis: &quot;Dofinansowane przez Unię Europejską&quot;.">
            <a:extLst>
              <a:ext uri="{FF2B5EF4-FFF2-40B4-BE49-F238E27FC236}">
                <a16:creationId xmlns:a16="http://schemas.microsoft.com/office/drawing/2014/main" id="{CD8E3213-48A8-5274-52D5-9EDFDDD55BA7}"/>
              </a:ext>
            </a:extLst>
          </p:cNvPr>
          <p:cNvSpPr txBox="1"/>
          <p:nvPr/>
        </p:nvSpPr>
        <p:spPr>
          <a:xfrm>
            <a:off x="920975" y="1114479"/>
            <a:ext cx="9016408" cy="9256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pl-PL" sz="2200" b="1" i="0" u="none" strike="noStrike" baseline="0">
                <a:latin typeface="Verdana" panose="020B0604030504040204" pitchFamily="34" charset="0"/>
                <a:ea typeface="Verdana" panose="020B0604030504040204" pitchFamily="34" charset="0"/>
              </a:rPr>
              <a:t>Otwarci dla każdego, dostępni dla wszystkich </a:t>
            </a:r>
            <a:br>
              <a:rPr lang="pl-PL" sz="2200" b="1" i="0" u="none" strike="noStrike" baseline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l-PL" sz="2200" b="1" i="0" u="none" strike="noStrike" baseline="0">
                <a:latin typeface="Verdana" panose="020B0604030504040204" pitchFamily="34" charset="0"/>
                <a:ea typeface="Verdana" panose="020B0604030504040204" pitchFamily="34" charset="0"/>
              </a:rPr>
              <a:t>–</a:t>
            </a:r>
            <a:r>
              <a:rPr lang="pl-PL" sz="2200" b="1"/>
              <a:t> </a:t>
            </a:r>
            <a:r>
              <a:rPr lang="pl-PL" sz="2200" b="1" i="0" u="none" strike="noStrike" baseline="0">
                <a:latin typeface="Verdana" panose="020B0604030504040204" pitchFamily="34" charset="0"/>
                <a:ea typeface="Verdana" panose="020B0604030504040204" pitchFamily="34" charset="0"/>
              </a:rPr>
              <a:t>Politechnika Lubelska uczelnia bez barier</a:t>
            </a:r>
            <a:endParaRPr lang="pl-PL" sz="2200" b="1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49"/>
          <p:cNvSpPr txBox="1">
            <a:spLocks noGrp="1"/>
          </p:cNvSpPr>
          <p:nvPr>
            <p:ph type="title"/>
          </p:nvPr>
        </p:nvSpPr>
        <p:spPr>
          <a:xfrm>
            <a:off x="677334" y="608436"/>
            <a:ext cx="9369900" cy="159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000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Dostępność konwencyjna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Kontekst względny – niepełnosprawności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5" name="Google Shape;675;p49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10095962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Pojęcie ewoluujące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Dostępność potrzebna, gdy pojawiają się osoby z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niepełnosprawności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Budynki użyteczności publicznej, publiczne strony itp. – bezwzględnie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Prom kosmiczny? – … </a:t>
            </a:r>
            <a:endParaRPr sz="2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6" name="Google Shape;2196;g31cac67fb4b_0_746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413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4000"/>
              <a:t>Inwestycja (3 z 3)</a:t>
            </a:r>
            <a:endParaRPr sz="4000"/>
          </a:p>
        </p:txBody>
      </p:sp>
      <p:sp>
        <p:nvSpPr>
          <p:cNvPr id="2197" name="Google Shape;2197;g31cac67fb4b_0_746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9553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Zlecenie realizacji projektu</a:t>
            </a:r>
            <a:endParaRPr sz="2800"/>
          </a:p>
          <a:p>
            <a:pPr marL="34290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Weryfikacja na poszczególnych etapach realizacji wymagań dostępności</a:t>
            </a:r>
            <a:endParaRPr sz="2800"/>
          </a:p>
          <a:p>
            <a:pPr marL="34290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Uwagi 1 i 2 stosuje się</a:t>
            </a:r>
            <a:endParaRPr sz="2800"/>
          </a:p>
        </p:txBody>
      </p:sp>
    </p:spTree>
  </p:cSld>
  <p:clrMapOvr>
    <a:masterClrMapping/>
  </p:clrMapOvr>
  <p:transition spd="slow">
    <p:push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3" name="Google Shape;2203;g31cac67fb4b_0_752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413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3800"/>
              <a:t>Wydarzenie (jak konferencja) (1 z 3)</a:t>
            </a:r>
            <a:endParaRPr sz="3800"/>
          </a:p>
        </p:txBody>
      </p:sp>
      <p:sp>
        <p:nvSpPr>
          <p:cNvPr id="2204" name="Google Shape;2204;g31cac67fb4b_0_752"/>
          <p:cNvSpPr txBox="1">
            <a:spLocks noGrp="1"/>
          </p:cNvSpPr>
          <p:nvPr>
            <p:ph type="body" idx="1"/>
          </p:nvPr>
        </p:nvSpPr>
        <p:spPr>
          <a:xfrm>
            <a:off x="677324" y="2160600"/>
            <a:ext cx="94716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Dostępność miejsca wydarzenia (budynku i jego otoczenia lub pleneru – dla osób występujących i publiczności), w tym:</a:t>
            </a:r>
            <a:endParaRPr sz="2800"/>
          </a:p>
          <a:p>
            <a:pPr marL="914400" lvl="1" indent="-4064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Dostępność kondygnacji i pomieszczeń wykorzystywanych na wydarzenie</a:t>
            </a:r>
            <a:endParaRPr sz="2800"/>
          </a:p>
          <a:p>
            <a:pPr marL="914400" lvl="1" indent="-4064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Pętle indukcyjne</a:t>
            </a:r>
            <a:endParaRPr sz="2800"/>
          </a:p>
          <a:p>
            <a:pPr marL="914400" lvl="1" indent="-4064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Rozwiązania ewakuacyjne</a:t>
            </a:r>
            <a:endParaRPr sz="2800"/>
          </a:p>
        </p:txBody>
      </p:sp>
    </p:spTree>
  </p:cSld>
  <p:clrMapOvr>
    <a:masterClrMapping/>
  </p:clrMapOvr>
  <p:transition spd="slow">
    <p:push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0" name="Google Shape;2210;g31cac67fb4b_0_698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413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3800"/>
              <a:t>Wydarzenie (jak konferencja) (2 z 3)</a:t>
            </a:r>
            <a:endParaRPr sz="3800"/>
          </a:p>
        </p:txBody>
      </p:sp>
      <p:sp>
        <p:nvSpPr>
          <p:cNvPr id="2211" name="Google Shape;2211;g31cac67fb4b_0_698"/>
          <p:cNvSpPr txBox="1">
            <a:spLocks noGrp="1"/>
          </p:cNvSpPr>
          <p:nvPr>
            <p:ph type="body" idx="1"/>
          </p:nvPr>
        </p:nvSpPr>
        <p:spPr>
          <a:xfrm>
            <a:off x="677324" y="2160600"/>
            <a:ext cx="94716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73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Char char="►"/>
            </a:pPr>
            <a:r>
              <a:rPr lang="pl-PL" sz="2500"/>
              <a:t>Dostępność informacji o wydarzeniu i dostępnych kanałów informacji, w tym:</a:t>
            </a:r>
            <a:endParaRPr sz="2500"/>
          </a:p>
          <a:p>
            <a:pPr marL="914400" lvl="1" indent="-3873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Char char="►"/>
            </a:pPr>
            <a:r>
              <a:rPr lang="pl-PL" sz="2500"/>
              <a:t>Dostępność miejsca, uczestnictwa, sposób zgłaszania szczególnych potrzeb</a:t>
            </a:r>
            <a:endParaRPr sz="2500"/>
          </a:p>
          <a:p>
            <a:pPr marL="342900" lvl="0" indent="-3492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Char char="►"/>
            </a:pPr>
            <a:r>
              <a:rPr lang="pl-PL" sz="2500"/>
              <a:t>Dotarcie z informacją do osób ze szczególnymi potrzebami (opcja)</a:t>
            </a:r>
            <a:endParaRPr sz="2500"/>
          </a:p>
          <a:p>
            <a:pPr marL="342900" lvl="0" indent="-3492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Char char="►"/>
            </a:pPr>
            <a:r>
              <a:rPr lang="pl-PL" sz="2500"/>
              <a:t>Komunikacja z osobami uczestniczącymi i prowadzącymi co najmniej 2 kanałami</a:t>
            </a:r>
            <a:endParaRPr sz="2500"/>
          </a:p>
        </p:txBody>
      </p:sp>
    </p:spTree>
  </p:cSld>
  <p:clrMapOvr>
    <a:masterClrMapping/>
  </p:clrMapOvr>
  <p:transition spd="slow">
    <p:push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7" name="Google Shape;2217;g31cac67fb4b_0_758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413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3800"/>
              <a:t>Wydarzenie (jak konferencja) (3 z 3)</a:t>
            </a:r>
            <a:endParaRPr sz="3800"/>
          </a:p>
        </p:txBody>
      </p:sp>
      <p:sp>
        <p:nvSpPr>
          <p:cNvPr id="2218" name="Google Shape;2218;g31cac67fb4b_0_758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101517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556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600"/>
              <a:buChar char="►"/>
            </a:pPr>
            <a:r>
              <a:rPr lang="pl-PL" sz="2600"/>
              <a:t>Aktywne zbieranie informacji o szczególnych potrzebach osób uczestniczących i prowadzących</a:t>
            </a:r>
            <a:endParaRPr sz="2600"/>
          </a:p>
          <a:p>
            <a:pPr marL="342900" lvl="0" indent="-3556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600"/>
              <a:buChar char="►"/>
            </a:pPr>
            <a:r>
              <a:rPr lang="pl-PL" sz="2600"/>
              <a:t>Dostępność prezentacji i innych materiałów</a:t>
            </a:r>
            <a:endParaRPr sz="2600"/>
          </a:p>
          <a:p>
            <a:pPr marL="342900" lvl="0" indent="-3556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600"/>
              <a:buChar char="►"/>
            </a:pPr>
            <a:r>
              <a:rPr lang="pl-PL" sz="2600"/>
              <a:t>Usługi dostępnościowe: tłumaczenie na polski język migowy, usługi asystenckie, napisy na żywo – zgodnie z potrzebami lub wymaganiami finansujących</a:t>
            </a:r>
            <a:endParaRPr sz="2600"/>
          </a:p>
          <a:p>
            <a:pPr marL="342900" lvl="0" indent="-3556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600"/>
              <a:buChar char="►"/>
            </a:pPr>
            <a:r>
              <a:rPr lang="pl-PL" sz="2600"/>
              <a:t>Zapewnienie potrzeb żywieniowych</a:t>
            </a:r>
            <a:endParaRPr sz="2600"/>
          </a:p>
        </p:txBody>
      </p:sp>
    </p:spTree>
  </p:cSld>
  <p:clrMapOvr>
    <a:masterClrMapping/>
  </p:clrMapOvr>
  <p:transition spd="slow">
    <p:push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4" name="Google Shape;2224;p359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5322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3300">
                <a:latin typeface="Verdana"/>
                <a:ea typeface="Verdana"/>
                <a:cs typeface="Verdana"/>
                <a:sym typeface="Verdana"/>
              </a:rPr>
              <a:t>Możliwość korzystania z materiałów (1 z 2)</a:t>
            </a:r>
            <a:endParaRPr sz="33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25" name="Google Shape;2225;p359"/>
          <p:cNvSpPr txBox="1">
            <a:spLocks noGrp="1"/>
          </p:cNvSpPr>
          <p:nvPr>
            <p:ph type="body" idx="1"/>
          </p:nvPr>
        </p:nvSpPr>
        <p:spPr>
          <a:xfrm>
            <a:off x="677333" y="2154727"/>
            <a:ext cx="9397691" cy="4703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Niniejszy utwór jest dostępny na </a:t>
            </a:r>
            <a:r>
              <a:rPr lang="pl-PL" sz="2800" b="1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wolnej licencji Creative Commons Uznanie autorstwa 4.0 (CC BY 4.0)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Licencja ta nie dotyczy ilustracji. Są one udostępnione na </a:t>
            </a:r>
            <a:r>
              <a:rPr lang="pl-PL" sz="28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wolnej licencji Creative Commons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, o ile tak w konkretnym przypadku zaznaczono.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1" name="Google Shape;2231;p360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3978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3300">
                <a:latin typeface="Verdana"/>
                <a:ea typeface="Verdana"/>
                <a:cs typeface="Verdana"/>
                <a:sym typeface="Verdana"/>
              </a:rPr>
              <a:t>Możliwość korzystania z materiałów (2 z 2)</a:t>
            </a:r>
            <a:endParaRPr sz="4000"/>
          </a:p>
        </p:txBody>
      </p:sp>
      <p:sp>
        <p:nvSpPr>
          <p:cNvPr id="2232" name="Google Shape;2232;p360"/>
          <p:cNvSpPr txBox="1">
            <a:spLocks noGrp="1"/>
          </p:cNvSpPr>
          <p:nvPr>
            <p:ph type="body" idx="1"/>
          </p:nvPr>
        </p:nvSpPr>
        <p:spPr>
          <a:xfrm>
            <a:off x="677333" y="2154727"/>
            <a:ext cx="9397691" cy="4703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Licencja ta pozwala na kopiowanie, rozpowszechnianie, przedstawianie w dowolnym medium i formacie, remiksowanie, zmienianie i tworzenie utworów pochodnych dla dowolnego celu, także komercyjnego. Uznanie autorstwa oznacza, że utwór należy odpowiednio oznaczyć, podać link do licencji i wskazać, jeśli zostały dokonane w nim zmiany. Licencjodawca nie może odwołać udzielonych praw, o ile są przestrzegane warunki licencji. Szczegóły: </a:t>
            </a:r>
            <a:r>
              <a:rPr lang="pl-PL" sz="22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warunki licencji</a:t>
            </a: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 (</a:t>
            </a:r>
            <a:r>
              <a:rPr lang="pl-PL" sz="22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4"/>
              </a:rPr>
              <a:t>bit.ly/2Zb1Nrf</a:t>
            </a: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 lub </a:t>
            </a:r>
            <a:r>
              <a:rPr lang="pl-PL" sz="22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creativecommons.org/licenses/by/4.0/deed.pl</a:t>
            </a: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)</a:t>
            </a:r>
            <a:endParaRPr sz="2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8" name="Google Shape;2238;p361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Pytania?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Kontakt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39" name="Google Shape;2239;p361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143999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Aleksander Waszkielewicz, Małgorzata Maciantowicz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Fronia – Fundacja na Rzecz Osób z Niepełnosprawnościami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Mejl </a:t>
            </a:r>
            <a:r>
              <a:rPr lang="pl-PL" sz="24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Aleksander.Waszkielewicz@fronia.org.pl</a:t>
            </a: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pl-PL" sz="24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4"/>
              </a:rPr>
              <a:t>Malgorzata.Macinatowicz@fronia.pl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Tel. 508 21 33 22, 601 54 74 15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		Messenger Alek Waszkielewicz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40" name="Google Shape;2240;p361" descr="Logotyp komunikatora Messenger" title="Logotyp komunikatora Messenger"/>
          <p:cNvPicPr preferRelativeResize="0"/>
          <p:nvPr/>
        </p:nvPicPr>
        <p:blipFill rotWithShape="1">
          <a:blip r:embed="rId5">
            <a:alphaModFix/>
          </a:blip>
          <a:srcRect l="32460" t="14237" r="29959" b="14559"/>
          <a:stretch/>
        </p:blipFill>
        <p:spPr>
          <a:xfrm>
            <a:off x="1091692" y="6215964"/>
            <a:ext cx="463844" cy="4638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53"/>
          <p:cNvSpPr txBox="1">
            <a:spLocks noGrp="1"/>
          </p:cNvSpPr>
          <p:nvPr>
            <p:ph type="title"/>
          </p:nvPr>
        </p:nvSpPr>
        <p:spPr>
          <a:xfrm>
            <a:off x="677334" y="679094"/>
            <a:ext cx="9386700" cy="159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240"/>
              <a:buFont typeface="Trebuchet MS"/>
              <a:buNone/>
            </a:pPr>
            <a:r>
              <a:rPr lang="pl-PL" sz="3640">
                <a:latin typeface="Verdana"/>
                <a:ea typeface="Verdana"/>
                <a:cs typeface="Verdana"/>
                <a:sym typeface="Verdana"/>
              </a:rPr>
              <a:t>Dostępność w rozumieniu Ustawy </a:t>
            </a:r>
            <a:br>
              <a:rPr lang="pl-PL" sz="3640">
                <a:latin typeface="Verdana"/>
                <a:ea typeface="Verdana"/>
                <a:cs typeface="Verdana"/>
                <a:sym typeface="Verdana"/>
              </a:rPr>
            </a:br>
            <a:r>
              <a:rPr lang="pl-PL" sz="3640">
                <a:latin typeface="Verdana"/>
                <a:ea typeface="Verdana"/>
                <a:cs typeface="Verdana"/>
                <a:sym typeface="Verdana"/>
              </a:rPr>
              <a:t>o zapewnianiu dostępności (UZD)</a:t>
            </a:r>
            <a:endParaRPr sz="364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01" name="Google Shape;701;p53"/>
          <p:cNvSpPr txBox="1">
            <a:spLocks noGrp="1"/>
          </p:cNvSpPr>
          <p:nvPr>
            <p:ph type="body" idx="1"/>
          </p:nvPr>
        </p:nvSpPr>
        <p:spPr>
          <a:xfrm>
            <a:off x="677325" y="2236800"/>
            <a:ext cx="89571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38838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►"/>
            </a:pP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Dostępność </a:t>
            </a:r>
            <a:r>
              <a:rPr lang="pl-PL" sz="2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architektoniczna</a:t>
            </a: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pl-PL" sz="2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cyfrowa </a:t>
            </a: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oraz</a:t>
            </a: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informacyjno-komunikacyjna</a:t>
            </a: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co</a:t>
            </a: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najmniej w</a:t>
            </a: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zakresie określonym przez</a:t>
            </a: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minimalne wymagania, o</a:t>
            </a: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których mowa w</a:t>
            </a: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art. 6, będąca wynikiem uwzględnienia </a:t>
            </a:r>
            <a:r>
              <a:rPr lang="pl-PL" sz="2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uniwersalnego projektowania </a:t>
            </a: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albo</a:t>
            </a: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zastosowania </a:t>
            </a:r>
            <a:r>
              <a:rPr lang="pl-PL" sz="2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racjonalnego usprawnienia</a:t>
            </a:r>
            <a:endParaRPr sz="26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54"/>
          <p:cNvSpPr txBox="1">
            <a:spLocks noGrp="1"/>
          </p:cNvSpPr>
          <p:nvPr>
            <p:ph type="title"/>
          </p:nvPr>
        </p:nvSpPr>
        <p:spPr>
          <a:xfrm>
            <a:off x="677334" y="684636"/>
            <a:ext cx="9369900" cy="159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Dostępność w rozumieniu Ustawy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Kontekst bezwzględny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08" name="Google Shape;708;p54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102843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Nie ma znaczenia obecność lub nie osób ze szczególnymi potrzebami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Nie ma znaczenia, czy osoby ze szczególnymi potrzebami będą użytkownikami 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lub użytkowni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czkami</a:t>
            </a:r>
            <a:endParaRPr sz="2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Nie ma znaczenia analiza potrzeb (podmiotu publicznego)</a:t>
            </a:r>
            <a:endParaRPr sz="2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 b="1">
                <a:latin typeface="Verdana"/>
                <a:ea typeface="Verdana"/>
                <a:cs typeface="Verdana"/>
                <a:sym typeface="Verdana"/>
              </a:rPr>
              <a:t>Należy bezwzględnie zapewnić</a:t>
            </a:r>
            <a:endParaRPr sz="28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55"/>
          <p:cNvSpPr txBox="1">
            <a:spLocks noGrp="1"/>
          </p:cNvSpPr>
          <p:nvPr>
            <p:ph type="title"/>
          </p:nvPr>
        </p:nvSpPr>
        <p:spPr>
          <a:xfrm>
            <a:off x="677334" y="744208"/>
            <a:ext cx="8596668" cy="1550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Odbiorcy i odbiorczynie dostępności za Konwencją (art. 1 akapit 2)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5" name="Google Shape;715;p55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408775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700"/>
              <a:buChar char="►"/>
            </a:pPr>
            <a:r>
              <a:rPr lang="pl-PL" sz="2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„Do </a:t>
            </a:r>
            <a:r>
              <a:rPr lang="pl-PL" sz="27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osób z niepełnosprawnościami </a:t>
            </a:r>
            <a:r>
              <a:rPr lang="pl-PL" sz="2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zalicza się te osoby, które mają </a:t>
            </a:r>
            <a:r>
              <a:rPr lang="pl-PL" sz="27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długotrwale naruszoną</a:t>
            </a:r>
            <a:r>
              <a:rPr lang="pl-PL" sz="2700" u="sng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pl-PL" sz="27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sprawność</a:t>
            </a:r>
            <a:r>
              <a:rPr lang="pl-PL" sz="2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: fizyczną, psychiczną, intelektualną lub</a:t>
            </a:r>
            <a:r>
              <a:rPr lang="pl-PL" sz="27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 zakresie zmysłów, co może, w</a:t>
            </a:r>
            <a:r>
              <a:rPr lang="pl-PL" sz="27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oddziaływaniu z różnymi </a:t>
            </a:r>
            <a:r>
              <a:rPr lang="pl-PL" sz="27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barierami</a:t>
            </a:r>
            <a:r>
              <a:rPr lang="pl-PL" sz="2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utrudniać im </a:t>
            </a:r>
            <a:r>
              <a:rPr lang="pl-PL" sz="27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pełny i</a:t>
            </a:r>
            <a:r>
              <a:rPr lang="pl-PL" sz="2700" b="1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7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skuteczny udział w</a:t>
            </a:r>
            <a:r>
              <a:rPr lang="pl-PL" sz="27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7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życiu społecznym, na</a:t>
            </a:r>
            <a:r>
              <a:rPr lang="pl-PL" sz="2700" b="1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7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zasadzie równości z innymi osobami.</a:t>
            </a:r>
            <a:r>
              <a:rPr lang="pl-PL" sz="2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”</a:t>
            </a:r>
            <a:endParaRPr sz="27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56"/>
          <p:cNvSpPr txBox="1">
            <a:spLocks noGrp="1"/>
          </p:cNvSpPr>
          <p:nvPr>
            <p:ph type="title"/>
          </p:nvPr>
        </p:nvSpPr>
        <p:spPr>
          <a:xfrm>
            <a:off x="677334" y="698273"/>
            <a:ext cx="8596668" cy="1555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Odbiorcy i odbiorczynie dostępności z Ustawy (art. 2 pkt 3)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22" name="Google Shape;722;p56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381066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80000"/>
              <a:buChar char="►"/>
            </a:pPr>
            <a:r>
              <a:rPr lang="pl-PL" sz="2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Osoba ze szczególnymi potrzebami 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– osoba, „która ze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względu na swoje </a:t>
            </a:r>
            <a:r>
              <a:rPr lang="pl-PL" sz="2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cechy zewnętrzne lub wewnętrzne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albo ze względu na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okoliczności, w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których się znajduje, musi podjąć dodatkowe działania lub zastosować dodatkowe środki w celu </a:t>
            </a:r>
            <a:r>
              <a:rPr lang="pl-PL" sz="2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przezwyciężenia bariery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aby </a:t>
            </a:r>
            <a:r>
              <a:rPr lang="pl-PL" sz="2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uczestniczyć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w </a:t>
            </a:r>
            <a:r>
              <a:rPr lang="pl-PL" sz="2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różnych sferach życia na</a:t>
            </a:r>
            <a:r>
              <a:rPr lang="pl-PL" sz="2800" b="1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zasadzie równości z innymi osobami”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57"/>
          <p:cNvSpPr txBox="1">
            <a:spLocks noGrp="1"/>
          </p:cNvSpPr>
          <p:nvPr>
            <p:ph type="title"/>
          </p:nvPr>
        </p:nvSpPr>
        <p:spPr>
          <a:xfrm>
            <a:off x="677334" y="832882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00000"/>
              <a:buFont typeface="Trebuchet MS"/>
              <a:buNone/>
            </a:pPr>
            <a:r>
              <a:rPr lang="pl-PL"/>
              <a:t>Osoby ze szczególnymi potrzebami </a:t>
            </a:r>
            <a:br>
              <a:rPr lang="pl-PL"/>
            </a:br>
            <a:r>
              <a:rPr lang="pl-PL"/>
              <a:t>(art. 2 pkt 3) katalog otwarty</a:t>
            </a:r>
            <a:endParaRPr/>
          </a:p>
        </p:txBody>
      </p:sp>
      <p:sp>
        <p:nvSpPr>
          <p:cNvPr id="729" name="Google Shape;729;p57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6754191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1920"/>
              <a:buChar char="►"/>
            </a:pPr>
            <a:r>
              <a:rPr lang="pl-PL" sz="2400">
                <a:solidFill>
                  <a:schemeClr val="dk1"/>
                </a:solidFill>
              </a:rPr>
              <a:t>Osoby z niepełnosprawnościami</a:t>
            </a:r>
            <a:endParaRPr/>
          </a:p>
          <a:p>
            <a:pPr marL="342900" lvl="0" indent="-342900" algn="l" rtl="0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>
                <a:solidFill>
                  <a:schemeClr val="dk1"/>
                </a:solidFill>
              </a:rPr>
              <a:t>Seniorki i seniorzy</a:t>
            </a:r>
            <a:endParaRPr/>
          </a:p>
          <a:p>
            <a:pPr marL="342900" lvl="0" indent="-342900" algn="l" rtl="0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>
                <a:solidFill>
                  <a:schemeClr val="dk1"/>
                </a:solidFill>
              </a:rPr>
              <a:t>Rodzice z małymi dziećmi</a:t>
            </a:r>
            <a:endParaRPr/>
          </a:p>
          <a:p>
            <a:pPr marL="342900" lvl="0" indent="-342900" algn="l" rtl="0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>
                <a:solidFill>
                  <a:schemeClr val="dk1"/>
                </a:solidFill>
              </a:rPr>
              <a:t>Osoby z ciężkim lub nieporęcznym bagażem</a:t>
            </a:r>
            <a:endParaRPr/>
          </a:p>
          <a:p>
            <a:pPr marL="342900" lvl="0" indent="-342900" algn="l" rtl="0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>
                <a:solidFill>
                  <a:schemeClr val="dk1"/>
                </a:solidFill>
              </a:rPr>
              <a:t>Osoby z nogą (ręką) w gipsie</a:t>
            </a:r>
            <a:endParaRPr/>
          </a:p>
          <a:p>
            <a:pPr marL="342900" lvl="0" indent="-342900" algn="l" rtl="0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Osoby zachowujące dystans społeczny</a:t>
            </a:r>
            <a:endParaRPr sz="2400">
              <a:solidFill>
                <a:schemeClr val="dk1"/>
              </a:solidFill>
            </a:endParaRPr>
          </a:p>
          <a:p>
            <a:pPr marL="342900" lvl="0" indent="-342900" algn="l" rtl="0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>
                <a:solidFill>
                  <a:schemeClr val="dk1"/>
                </a:solidFill>
              </a:rPr>
              <a:t>Każdy może być osobą ze szczególnymi potrzebami</a:t>
            </a:r>
            <a:endParaRPr/>
          </a:p>
        </p:txBody>
      </p:sp>
      <p:pic>
        <p:nvPicPr>
          <p:cNvPr id="730" name="Google Shape;730;p57" descr="Ilustracja ze „Standardów dostępności budynków dla osób z niepełnosprawnościami uwzględniając koncepcję uniwersalnego projektowania - poradnika” Ministerstwa Infrastruktury i Budownictwa. Przedstawia schematyczne sylwetki różnych osób ze szczególnymi potrzebami w zakresie dostępności architektonicznej wraz z zaznaczeniem koniecznej szerokości przejścia dla tych osób. Osoby są w 3 rzędach, każda sylwetka oznaczona kolejną literą.&#10;W pierwszym rzędzie od lewej: a) młody mężczyzna – 67,5 cm, b) starsza kobieta z laską – 75 cm, c) mężczyzna z kilkuletnim dzieckiem – 110 cm, d) starsza kobieta z balkonikiem – 85 cm, e) młody mężczyzna o kulach – 95 cm.&#10;W drugim rzędzie od lewej: f) mężczyzna na wózku inwalidzkim – 80 cm, g) mężczyzna na wózku elektrycznym – 80 cm, h) kobieta z podwójnym wózkiem z dwójką małych dzieci – 100 cm, i) mężczyzna z laską i psem przewodnikiem – 110 cm.&#10;W trzecim rzędzie od lewej: j) dwie kobiety, jedna wspierająca drugą – 120 cm, k) mężczyzna na wózku z psem przewodnikiem – 120 cm, l) mężczyzna na wózku inwalidzkim, za nim pchająca wózek kobieta – 160 cm na długość (od stóp mężczyzny na wózku do pleców kobiety), m) mężczyzna z białą laską – 90 cm." title="Osoby ze szczególnymi potrzebami w zakresie dostępności architektonicznej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31525" y="743510"/>
            <a:ext cx="4657725" cy="555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73"/>
          <p:cNvSpPr txBox="1"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5400"/>
              <a:buFont typeface="Trebuchet MS"/>
              <a:buNone/>
            </a:pPr>
            <a:r>
              <a:rPr lang="pl-PL" sz="5400"/>
              <a:t>Rodzaje dostępności</a:t>
            </a:r>
            <a:endParaRPr sz="5400"/>
          </a:p>
        </p:txBody>
      </p:sp>
      <p:sp>
        <p:nvSpPr>
          <p:cNvPr id="844" name="Google Shape;844;p73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/>
          </a:p>
        </p:txBody>
      </p:sp>
    </p:spTree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74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/>
              <a:t>Różne rodzaje dostępności (1 z 2)</a:t>
            </a:r>
            <a:endParaRPr sz="4000"/>
          </a:p>
        </p:txBody>
      </p:sp>
      <p:sp>
        <p:nvSpPr>
          <p:cNvPr id="850" name="Google Shape;850;p74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12315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Dostępność edukacji (Prawo oświatowe, Prawo o szkolnictwie wyższym i nauce)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Dostępność transportu (ustawa o zbiorowym transporcie publicznym)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Dostępność zatrudnienia (Kodeks pracy)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Dostępność wyborów (Kodeks wyborczy)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Dostępność kultury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Dostępność sportu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75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/>
              <a:t>Różne rodzaje dostępności (2 z 2)</a:t>
            </a:r>
            <a:endParaRPr sz="4000"/>
          </a:p>
        </p:txBody>
      </p:sp>
      <p:sp>
        <p:nvSpPr>
          <p:cNvPr id="856" name="Google Shape;856;p75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12315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Dostępność usług telekomunikacyjnych (Prawo telekomunikacyjne)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Dostępność usług finansowych (Prawo bankowe)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Dostępność usług pocztowych (Prawo pocztowe)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Dostępność komunikacji (ustawa o języku migowym i innych środkach komunikowania się, UZD)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Dostępność architektoniczna (Prawo budowlane, UZD)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Dostępność cyfrowa (ustawa o dostępności cyfrowej…, UZD)</a:t>
            </a:r>
            <a:endParaRPr sz="2400"/>
          </a:p>
        </p:txBody>
      </p:sp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76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00000"/>
              <a:buFont typeface="Trebuchet MS"/>
              <a:buNone/>
            </a:pPr>
            <a:r>
              <a:rPr lang="pl-PL" sz="4000"/>
              <a:t>Dostępność infrastrukturalna a dostępność usług</a:t>
            </a:r>
            <a:endParaRPr sz="4000"/>
          </a:p>
        </p:txBody>
      </p:sp>
      <p:sp>
        <p:nvSpPr>
          <p:cNvPr id="862" name="Google Shape;862;p76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12315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6068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Podział: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353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Dostępność infrastrukturalna (architektoniczna, cyfrowa, środków transportu itp.) i komunikacyjna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353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Dostępność usług – pozostały rodzaje dostępności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6068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Dostępność infrastrukturalna i komunikacyjna są warstwą podstawową (warunkiem koniecznym, ale niewystarczającym) dla dostępności usług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6068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Przykład usługi konsultacji lub badania ginekologicznego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32300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Dostępnościowe oświecenie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9" name="Google Shape;329;p3"/>
          <p:cNvSpPr txBox="1">
            <a:spLocks noGrp="1"/>
          </p:cNvSpPr>
          <p:nvPr>
            <p:ph type="body" idx="1"/>
          </p:nvPr>
        </p:nvSpPr>
        <p:spPr>
          <a:xfrm>
            <a:off x="677333" y="2076284"/>
            <a:ext cx="9539797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Na przestrzeni ostatnich lat obserwujemy zwiększenie świadomości na temat dostępności oraz praw osób z niepełnosprawnościami (osób </a:t>
            </a:r>
            <a:br>
              <a:rPr lang="pl-PL" sz="24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ze szczególnymi potrzebami)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457200" marR="3965225" lvl="0" indent="-3810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40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Przekłada się to na zmiany prawne, procedur, infrastruktury i w nas samych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50000"/>
              </a:lnSpc>
              <a:spcBef>
                <a:spcPts val="2400"/>
              </a:spcBef>
              <a:spcAft>
                <a:spcPts val="0"/>
              </a:spcAft>
              <a:buSzPts val="1920"/>
              <a:buNone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	Pomnik Mikołaja Kopernika w Toruniu, Kumal, CC BY 3.0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30" name="Google Shape;330;p3" descr="Monument przedstawia Mikołaja Kopernika ubranego w togę profesorską, który w swojej lewej ręce trzyma sferę armilarną, a palcem prawej ręki wskazuje niebo&#10;&#10;Autor: Kumal, CC BY 3.0" title="Pomnik Mikołaja Kopernika w Toruniu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7019" y="3750487"/>
            <a:ext cx="3688869" cy="24669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Google Shape;868;p77"/>
          <p:cNvSpPr txBox="1">
            <a:spLocks noGrp="1"/>
          </p:cNvSpPr>
          <p:nvPr>
            <p:ph type="title"/>
          </p:nvPr>
        </p:nvSpPr>
        <p:spPr>
          <a:xfrm>
            <a:off x="677334" y="832882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00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Rodzaje dostępności w UZD (1 z 2)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69" name="Google Shape;869;p77"/>
          <p:cNvSpPr txBox="1">
            <a:spLocks noGrp="1"/>
          </p:cNvSpPr>
          <p:nvPr>
            <p:ph type="body" idx="1"/>
          </p:nvPr>
        </p:nvSpPr>
        <p:spPr>
          <a:xfrm>
            <a:off x="677334" y="2155273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798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Architektoniczna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798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Cyfrowa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798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Informacyjno-komunikacyjna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798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[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Zbiorowego transportu publicznego </a:t>
            </a:r>
            <a:b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– w wyniku nowelizacji innej ustawy]</a:t>
            </a:r>
            <a:endParaRPr sz="2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78"/>
          <p:cNvSpPr txBox="1">
            <a:spLocks noGrp="1"/>
          </p:cNvSpPr>
          <p:nvPr>
            <p:ph type="title"/>
          </p:nvPr>
        </p:nvSpPr>
        <p:spPr>
          <a:xfrm>
            <a:off x="677334" y="832882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00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Rodzaje dostępności w UZD (2 z 2)</a:t>
            </a:r>
            <a:endParaRPr sz="4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76" name="Google Shape;876;p78"/>
          <p:cNvSpPr txBox="1">
            <a:spLocks noGrp="1"/>
          </p:cNvSpPr>
          <p:nvPr>
            <p:ph type="body" idx="1"/>
          </p:nvPr>
        </p:nvSpPr>
        <p:spPr>
          <a:xfrm>
            <a:off x="677334" y="2155273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3782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Tylko dostępność infrastrukturalna i komunikacyjna (podstawowa)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3782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Dostępność usług nieuwzględniona</a:t>
            </a:r>
            <a:endParaRPr sz="2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79"/>
          <p:cNvSpPr txBox="1">
            <a:spLocks noGrp="1"/>
          </p:cNvSpPr>
          <p:nvPr>
            <p:ph type="title"/>
          </p:nvPr>
        </p:nvSpPr>
        <p:spPr>
          <a:xfrm>
            <a:off x="677334" y="832882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00000"/>
              <a:buFont typeface="Trebuchet MS"/>
              <a:buNone/>
            </a:pPr>
            <a:r>
              <a:rPr lang="pl-PL" sz="4000"/>
              <a:t>Rodzaje dostępności a prawa człowieka</a:t>
            </a:r>
            <a:endParaRPr sz="4000"/>
          </a:p>
        </p:txBody>
      </p:sp>
      <p:sp>
        <p:nvSpPr>
          <p:cNvPr id="883" name="Google Shape;883;p79"/>
          <p:cNvSpPr txBox="1">
            <a:spLocks noGrp="1"/>
          </p:cNvSpPr>
          <p:nvPr>
            <p:ph type="body" idx="1"/>
          </p:nvPr>
        </p:nvSpPr>
        <p:spPr>
          <a:xfrm>
            <a:off x="677334" y="2155273"/>
            <a:ext cx="8596668" cy="470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80"/>
              <a:buChar char="►"/>
            </a:pPr>
            <a:r>
              <a:rPr lang="pl-PL" sz="3600"/>
              <a:t>Dla równości konieczne zapewnienie </a:t>
            </a:r>
            <a:r>
              <a:rPr lang="pl-PL" sz="3600" b="1"/>
              <a:t>dostępności usług</a:t>
            </a:r>
            <a:r>
              <a:rPr lang="pl-PL" sz="3600"/>
              <a:t> publicznych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720"/>
              <a:buChar char="►"/>
            </a:pPr>
            <a:r>
              <a:rPr lang="pl-PL" sz="3400">
                <a:solidFill>
                  <a:schemeClr val="dk1"/>
                </a:solidFill>
              </a:rPr>
              <a:t>Poprzestanie na dostępności infrastrukturalnej nie chroni przed</a:t>
            </a:r>
            <a:r>
              <a:rPr lang="pl-PL" sz="3200"/>
              <a:t> </a:t>
            </a:r>
            <a:r>
              <a:rPr lang="pl-PL" sz="3400">
                <a:solidFill>
                  <a:schemeClr val="dk1"/>
                </a:solidFill>
              </a:rPr>
              <a:t>dyskryminacją (prowadzi do</a:t>
            </a:r>
            <a:r>
              <a:rPr lang="pl-PL" sz="3200"/>
              <a:t> </a:t>
            </a:r>
            <a:r>
              <a:rPr lang="pl-PL" sz="3400">
                <a:solidFill>
                  <a:schemeClr val="dk1"/>
                </a:solidFill>
              </a:rPr>
              <a:t>dyskryminacji)</a:t>
            </a:r>
            <a:endParaRPr sz="34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80"/>
          <p:cNvSpPr txBox="1"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5400"/>
              <a:buFont typeface="Trebuchet MS"/>
              <a:buNone/>
            </a:pPr>
            <a:r>
              <a:rPr lang="pl-PL"/>
              <a:t>Minimalne wymagania dla dostępności w UZD</a:t>
            </a:r>
            <a:endParaRPr/>
          </a:p>
        </p:txBody>
      </p:sp>
      <p:sp>
        <p:nvSpPr>
          <p:cNvPr id="889" name="Google Shape;889;p80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60"/>
              <a:buNone/>
            </a:pPr>
            <a:r>
              <a:rPr lang="pl-PL" sz="3200"/>
              <a:t>Od ogółu (do ogółu)</a:t>
            </a:r>
            <a:endParaRPr sz="3200"/>
          </a:p>
        </p:txBody>
      </p:sp>
    </p:spTree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81"/>
          <p:cNvSpPr txBox="1">
            <a:spLocks noGrp="1"/>
          </p:cNvSpPr>
          <p:nvPr>
            <p:ph type="title"/>
          </p:nvPr>
        </p:nvSpPr>
        <p:spPr>
          <a:xfrm>
            <a:off x="677334" y="832882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00000"/>
              <a:buFont typeface="Trebuchet MS"/>
              <a:buNone/>
            </a:pPr>
            <a:r>
              <a:rPr lang="pl-PL" sz="4000"/>
              <a:t>Rodzaje dostępności z minimalnymi wymaganiami</a:t>
            </a:r>
            <a:endParaRPr sz="4000"/>
          </a:p>
        </p:txBody>
      </p:sp>
      <p:sp>
        <p:nvSpPr>
          <p:cNvPr id="896" name="Google Shape;896;p81"/>
          <p:cNvSpPr txBox="1">
            <a:spLocks noGrp="1"/>
          </p:cNvSpPr>
          <p:nvPr>
            <p:ph type="body" idx="1"/>
          </p:nvPr>
        </p:nvSpPr>
        <p:spPr>
          <a:xfrm>
            <a:off x="677334" y="2155273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80"/>
              <a:buChar char="►"/>
            </a:pPr>
            <a:r>
              <a:rPr lang="pl-PL" sz="3600"/>
              <a:t>Dostępność architektoniczna</a:t>
            </a:r>
            <a:endParaRPr sz="3600"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80"/>
              <a:buChar char="►"/>
            </a:pPr>
            <a:r>
              <a:rPr lang="pl-PL" sz="3600"/>
              <a:t>Dostępność cyfrowa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80"/>
              <a:buChar char="►"/>
            </a:pPr>
            <a:r>
              <a:rPr lang="pl-PL" sz="3600">
                <a:solidFill>
                  <a:schemeClr val="dk1"/>
                </a:solidFill>
              </a:rPr>
              <a:t>Dostępność </a:t>
            </a:r>
            <a:r>
              <a:rPr lang="pl-PL" sz="3600"/>
              <a:t>informacyjno‑</a:t>
            </a:r>
            <a:r>
              <a:rPr lang="pl-PL" sz="3600">
                <a:solidFill>
                  <a:schemeClr val="dk1"/>
                </a:solidFill>
              </a:rPr>
              <a:t>komunikacyjna</a:t>
            </a:r>
            <a:endParaRPr sz="34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p82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Dostępność architektoniczna</a:t>
            </a:r>
            <a:br>
              <a:rPr lang="pl-PL"/>
            </a:br>
            <a:r>
              <a:rPr lang="pl-PL"/>
              <a:t>Minimalne warunki (art. 6 pkt 1) (1 z 4)</a:t>
            </a:r>
            <a:endParaRPr/>
          </a:p>
        </p:txBody>
      </p:sp>
      <p:sp>
        <p:nvSpPr>
          <p:cNvPr id="903" name="Google Shape;903;p82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018210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572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800"/>
              <a:buFont typeface="Trebuchet MS"/>
              <a:buAutoNum type="alphaLcPeriod"/>
            </a:pPr>
            <a:r>
              <a:rPr lang="pl-PL" sz="2800"/>
              <a:t>Zapewnienie wolnych od barier poziomych i pionowych przestrzeni komunikacyjnych budynków</a:t>
            </a:r>
            <a:endParaRPr/>
          </a:p>
          <a:p>
            <a:pPr marL="457200" lvl="0" indent="-457200" algn="l" rtl="0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Trebuchet MS"/>
              <a:buAutoNum type="alphaLcPeriod"/>
            </a:pPr>
            <a:r>
              <a:rPr lang="pl-PL" sz="2800">
                <a:solidFill>
                  <a:schemeClr val="dk1"/>
                </a:solidFill>
              </a:rPr>
              <a:t>Instalacja urządzeń lub zastosowanie środków technicznych i rozwiązań architektonicznych w</a:t>
            </a:r>
            <a:r>
              <a:rPr lang="pl-PL" sz="2800"/>
              <a:t> </a:t>
            </a:r>
            <a:r>
              <a:rPr lang="pl-PL" sz="2800">
                <a:solidFill>
                  <a:schemeClr val="dk1"/>
                </a:solidFill>
              </a:rPr>
              <a:t>budynku, które umożliwiają dostęp do wszystkich pomieszczeń, z wyłączeniem pomieszczeń technicznych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p83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240"/>
              <a:buFont typeface="Trebuchet MS"/>
              <a:buNone/>
            </a:pPr>
            <a:r>
              <a:rPr lang="pl-PL" sz="3640"/>
              <a:t>Dostępność architektoniczna</a:t>
            </a:r>
            <a:br>
              <a:rPr lang="pl-PL" sz="3640"/>
            </a:br>
            <a:r>
              <a:rPr lang="pl-PL" sz="3640"/>
              <a:t>Minimalne warunki (art. 6 pkt 1) (2 z 4)</a:t>
            </a:r>
            <a:endParaRPr sz="3640"/>
          </a:p>
        </p:txBody>
      </p:sp>
      <p:sp>
        <p:nvSpPr>
          <p:cNvPr id="910" name="Google Shape;910;p83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8915553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Font typeface="Trebuchet MS"/>
              <a:buAutoNum type="alphaLcPeriod" startAt="3"/>
            </a:pPr>
            <a:r>
              <a:rPr lang="pl-PL" sz="2800"/>
              <a:t>Zapewnienie informacji na temat rozkładu pomieszczeń w budynku, co najmniej w sposób wizualny i dotykowy lub głosowy </a:t>
            </a:r>
            <a:endParaRPr/>
          </a:p>
          <a:p>
            <a:pPr marL="457200" lvl="0" indent="-4572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Trebuchet MS"/>
              <a:buAutoNum type="alphaLcPeriod" startAt="3"/>
            </a:pPr>
            <a:r>
              <a:rPr lang="pl-PL" sz="2800"/>
              <a:t>Zapewnienie wstępu do budynku osobie korzystającej z psa asystującego</a:t>
            </a:r>
            <a:endParaRPr/>
          </a:p>
          <a:p>
            <a:pPr marL="457200" lvl="0" indent="-4572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Trebuchet MS"/>
              <a:buAutoNum type="alphaLcPeriod" startAt="3"/>
            </a:pPr>
            <a:r>
              <a:rPr lang="pl-PL" sz="2800"/>
              <a:t>Zapewnienie OzSzP możliwości ewakuacji lub ich uratowania w inny sposób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p84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3996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Dostępność architektoniczna</a:t>
            </a:r>
            <a:br>
              <a:rPr lang="pl-PL"/>
            </a:br>
            <a:r>
              <a:rPr lang="pl-PL"/>
              <a:t>Minimalne warunki (art. 6 pkt 1) (3 z 4)</a:t>
            </a:r>
            <a:endParaRPr/>
          </a:p>
        </p:txBody>
      </p:sp>
      <p:sp>
        <p:nvSpPr>
          <p:cNvPr id="917" name="Google Shape;917;p84"/>
          <p:cNvSpPr txBox="1">
            <a:spLocks noGrp="1"/>
          </p:cNvSpPr>
          <p:nvPr>
            <p:ph type="body" idx="1"/>
          </p:nvPr>
        </p:nvSpPr>
        <p:spPr>
          <a:xfrm>
            <a:off x="670600" y="2160600"/>
            <a:ext cx="9804300" cy="38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500"/>
              <a:buFont typeface="Verdana"/>
              <a:buChar char="►"/>
            </a:pPr>
            <a:r>
              <a:rPr lang="pl-PL" sz="25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Dostępność wszystkich kondygnacji i wszystkich pomieszczeń (z wyłączeniem pomieszczeń technicznych)</a:t>
            </a:r>
            <a:endParaRPr sz="25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Font typeface="Verdana"/>
              <a:buChar char="►"/>
            </a:pPr>
            <a:r>
              <a:rPr lang="pl-PL" sz="25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Przy 2 kondygnacjach lub wysokim parterze – winda</a:t>
            </a:r>
            <a:endParaRPr sz="25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Font typeface="Verdana"/>
              <a:buChar char="►"/>
            </a:pPr>
            <a:r>
              <a:rPr lang="pl-PL" sz="25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pl-PL" sz="2500" strike="sng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Schodołaz</a:t>
            </a:r>
            <a:r>
              <a:rPr lang="pl-PL" sz="25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nie jest zgodny z projektowaniem uniwersalnym ani</a:t>
            </a: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5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racjonalnym usprawnieniem</a:t>
            </a:r>
            <a:endParaRPr sz="25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Font typeface="Verdana"/>
              <a:buChar char="►"/>
            </a:pPr>
            <a:r>
              <a:rPr lang="pl-PL" sz="25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Brak dostępności funkcjonalnej pomieszczeń (n</a:t>
            </a: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a przykład</a:t>
            </a:r>
            <a:r>
              <a:rPr lang="pl-PL" sz="25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toalet), należy stosować łącznie z</a:t>
            </a: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5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innymi regulacjami</a:t>
            </a:r>
            <a:endParaRPr sz="25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p85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Dostępność architektoniczna</a:t>
            </a:r>
            <a:br>
              <a:rPr lang="pl-PL"/>
            </a:br>
            <a:r>
              <a:rPr lang="pl-PL"/>
              <a:t>Minimalne warunki (art. 6 pkt 1) (4 z 4)</a:t>
            </a:r>
            <a:endParaRPr/>
          </a:p>
        </p:txBody>
      </p:sp>
      <p:sp>
        <p:nvSpPr>
          <p:cNvPr id="924" name="Google Shape;924;p85"/>
          <p:cNvSpPr txBox="1">
            <a:spLocks noGrp="1"/>
          </p:cNvSpPr>
          <p:nvPr>
            <p:ph type="body" idx="1"/>
          </p:nvPr>
        </p:nvSpPr>
        <p:spPr>
          <a:xfrm>
            <a:off x="670610" y="2160589"/>
            <a:ext cx="9697428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 sz="2800">
                <a:solidFill>
                  <a:schemeClr val="dk1"/>
                </a:solidFill>
              </a:rPr>
              <a:t>Brak dostępności przestrzeni publicznej (na</a:t>
            </a:r>
            <a:r>
              <a:rPr lang="pl-PL" sz="2800"/>
              <a:t> </a:t>
            </a:r>
            <a:r>
              <a:rPr lang="pl-PL" sz="2800">
                <a:solidFill>
                  <a:schemeClr val="dk1"/>
                </a:solidFill>
              </a:rPr>
              <a:t>przykład dojścia do budynku), należy stosować łącznie z</a:t>
            </a:r>
            <a:r>
              <a:rPr lang="pl-PL" sz="2800"/>
              <a:t> </a:t>
            </a:r>
            <a:r>
              <a:rPr lang="pl-PL" sz="2800">
                <a:solidFill>
                  <a:schemeClr val="dk1"/>
                </a:solidFill>
              </a:rPr>
              <a:t>innymi regulacjami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>
                <a:solidFill>
                  <a:schemeClr val="dk1"/>
                </a:solidFill>
              </a:rPr>
              <a:t>Brak dostępności obiektów innych niż budynki (parki, stadiony itp.)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Ewakuacja dotyczy wszystkich obiektów (nie tylko budynków)</a:t>
            </a:r>
            <a:endParaRPr sz="28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88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488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solidFill>
                  <a:srgbClr val="EA3C9E"/>
                </a:solidFill>
              </a:rPr>
              <a:t>Dostępność architektoniczna</a:t>
            </a:r>
            <a:br>
              <a:rPr lang="pl-PL"/>
            </a:br>
            <a:r>
              <a:rPr lang="pl-PL" sz="3100"/>
              <a:t>Informacja na temat rozkładu pomieszczeń</a:t>
            </a:r>
            <a:r>
              <a:rPr lang="pl-PL" sz="3100">
                <a:solidFill>
                  <a:srgbClr val="EA3C9E"/>
                </a:solidFill>
              </a:rPr>
              <a:t> </a:t>
            </a:r>
            <a:endParaRPr sz="3100"/>
          </a:p>
        </p:txBody>
      </p:sp>
      <p:sp>
        <p:nvSpPr>
          <p:cNvPr id="945" name="Google Shape;945;p88" descr="Tyflografiki z rozkładem i funkcją pomieszczeń.&#10;Na zdjęciu po lewej przedstawiono tyflografikę w kolorze czarnym z białymi napisami. Po jej prawej stronie znajduje się rozmieszczenie pomieszczeń wraz z numerami. Z lewej strony znajduje się opis poszczególnych pomieszczeń, zgodnie z numeracją w alfabecie łacińskim i alfabecie Braille'a.&#10;Na zdjęciu po prawej stronie przedstawiono tyflografikę w różnych kolorach. Opisy znajdują się wewnątrz pomieszczeń w alfabecie łacińskim i alfabecie Braille'a.&#10;"/>
          <p:cNvSpPr txBox="1">
            <a:spLocks noGrp="1"/>
          </p:cNvSpPr>
          <p:nvPr>
            <p:ph type="body" idx="1"/>
          </p:nvPr>
        </p:nvSpPr>
        <p:spPr>
          <a:xfrm>
            <a:off x="670609" y="2122805"/>
            <a:ext cx="9206083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560"/>
              <a:buChar char="►"/>
            </a:pPr>
            <a:r>
              <a:rPr lang="pl-PL" sz="3200">
                <a:solidFill>
                  <a:schemeClr val="dk1"/>
                </a:solidFill>
              </a:rPr>
              <a:t>Tyflografiki z rozkładem i funkcją pomieszczeń</a:t>
            </a:r>
            <a:endParaRPr sz="3200">
              <a:solidFill>
                <a:schemeClr val="dk1"/>
              </a:solidFill>
            </a:endParaRPr>
          </a:p>
          <a:p>
            <a:pPr marL="342900" lvl="0" indent="-21082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080"/>
              <a:buNone/>
            </a:pPr>
            <a:endParaRPr sz="2600"/>
          </a:p>
          <a:p>
            <a:pPr marL="342900" lvl="0" indent="-21082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080"/>
              <a:buNone/>
            </a:pPr>
            <a:endParaRPr sz="2600">
              <a:solidFill>
                <a:schemeClr val="dk1"/>
              </a:solidFill>
            </a:endParaRPr>
          </a:p>
          <a:p>
            <a:pPr marL="342900" lvl="0" indent="-21082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080"/>
              <a:buNone/>
            </a:pPr>
            <a:endParaRPr sz="2600"/>
          </a:p>
          <a:p>
            <a:pPr marL="342900" lvl="0" indent="-21082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080"/>
              <a:buNone/>
            </a:pPr>
            <a:endParaRPr sz="2600"/>
          </a:p>
          <a:p>
            <a:pPr marL="0" lvl="0" indent="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pl-PL" sz="2000"/>
              <a:t>Źródło: projekt „Bliżej dostępności” na zlecenie MFiPR, POWER 2.19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Druk na papierze puchnącym, druk na papierze innymi technikami (uwaga trwałość) itp.</a:t>
            </a:r>
            <a:endParaRPr sz="2800"/>
          </a:p>
        </p:txBody>
      </p:sp>
      <p:pic>
        <p:nvPicPr>
          <p:cNvPr id="946" name="Google Shape;946;p88" descr="Zdjęcie przedstawia zastosowanie planów tyflograficznych w budynku użyteczności publicznej. &#10;Zdjęcie przedstawia tablicę z uwzględnieniem rozkładu i funkcji pomieszczeń. Po prawej stronie ponumerowane pomieszczenia, po lewej legenda do poszczególnych pomieszczeń w alfabecie łacińskim oraz alfabecie Braille'a. &#10;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52116" y="2716537"/>
            <a:ext cx="3788176" cy="2522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947" name="Google Shape;947;p88" descr="Zdjęcie przedstawia tablicę  z uwzględnieniem rozkładu i funkcji pomieszczeń. Opis znajduje się w środku każdego pomieszczenia w alfabecie łacińskim oraz alfabecie Braille'a.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93967" y="2716536"/>
            <a:ext cx="3525169" cy="2522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37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/>
              <a:t>Dostępność a prawa człowieka</a:t>
            </a:r>
            <a:endParaRPr sz="4000"/>
          </a:p>
        </p:txBody>
      </p:sp>
      <p:sp>
        <p:nvSpPr>
          <p:cNvPr id="585" name="Google Shape;585;p37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457266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Dostępność to kwestia poszanowania godności innych osób</a:t>
            </a:r>
            <a:endParaRPr sz="26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Bez dostępności nie można zagwarantować równości</a:t>
            </a:r>
            <a:endParaRPr sz="26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Dostępność jest warunkiem koniecznym praw człowieka wszystkich osób, a zwłaszcza osób z niepełnosprawnościami</a:t>
            </a:r>
            <a:endParaRPr sz="26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 b="1">
                <a:latin typeface="Verdana"/>
                <a:ea typeface="Verdana"/>
                <a:cs typeface="Verdana"/>
                <a:sym typeface="Verdana"/>
              </a:rPr>
              <a:t>Dostępność to prawo człowieka</a:t>
            </a:r>
            <a:endParaRPr sz="26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20574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60"/>
              <a:buNone/>
            </a:pPr>
            <a:endParaRPr sz="26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p90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584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Dostępność architektoniczna</a:t>
            </a:r>
            <a:br>
              <a:rPr lang="pl-PL"/>
            </a:br>
            <a:r>
              <a:rPr lang="pl-PL" sz="3300"/>
              <a:t>Ewakuacja lub uratowanie w inny sposób (1 z 3)</a:t>
            </a:r>
            <a:endParaRPr sz="3300"/>
          </a:p>
        </p:txBody>
      </p:sp>
      <p:sp>
        <p:nvSpPr>
          <p:cNvPr id="961" name="Google Shape;961;p90"/>
          <p:cNvSpPr txBox="1">
            <a:spLocks noGrp="1"/>
          </p:cNvSpPr>
          <p:nvPr>
            <p:ph type="body" idx="1"/>
          </p:nvPr>
        </p:nvSpPr>
        <p:spPr>
          <a:xfrm>
            <a:off x="670609" y="2171673"/>
            <a:ext cx="9797885" cy="4686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40"/>
              <a:buFont typeface="Verdana"/>
              <a:buChar char="►"/>
            </a:pP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Nie tylko budynki!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Środki alarmujące inne niż dźwiękowe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Font typeface="Verdana"/>
              <a:buChar char="►"/>
            </a:pP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Wzór raportu: informacja o kierunkach i drogach ewakuacji w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formie: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Font typeface="Verdana"/>
              <a:buChar char="►"/>
            </a:pPr>
            <a:r>
              <a:rPr lang="pl-PL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Wizualnej – jak </a:t>
            </a: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listwa przypodłogowa zasilana z niezależnego źródła</a:t>
            </a: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D</a:t>
            </a:r>
            <a:r>
              <a:rPr lang="pl-PL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otykowej – jak</a:t>
            </a: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 tyflograficzne plany ewakuacji</a:t>
            </a: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Głosowej – jak przez dźwiękowe systemy ostrzegawcze</a:t>
            </a: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91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88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Dostępność architektoniczna</a:t>
            </a:r>
            <a:br>
              <a:rPr lang="pl-PL"/>
            </a:br>
            <a:r>
              <a:rPr lang="pl-PL" sz="3300"/>
              <a:t>Ewakuacja lub uratowanie w inny sposób (2 z 3)</a:t>
            </a:r>
            <a:endParaRPr/>
          </a:p>
        </p:txBody>
      </p:sp>
      <p:sp>
        <p:nvSpPr>
          <p:cNvPr id="968" name="Google Shape;968;p91"/>
          <p:cNvSpPr txBox="1">
            <a:spLocks noGrp="1"/>
          </p:cNvSpPr>
          <p:nvPr>
            <p:ph type="body" idx="1"/>
          </p:nvPr>
        </p:nvSpPr>
        <p:spPr>
          <a:xfrm>
            <a:off x="670609" y="2171673"/>
            <a:ext cx="9797885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Infrastruktura jak krzesełka, materace ewakuacyjne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Wzór raportu: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080"/>
              <a:buChar char="►"/>
            </a:pPr>
            <a:r>
              <a:rPr lang="pl-PL" sz="2600"/>
              <a:t>Pozbawione barier, dostosowane drogi ewakuacyjne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080"/>
              <a:buChar char="►"/>
            </a:pPr>
            <a:r>
              <a:rPr lang="pl-PL" sz="2600"/>
              <a:t>Pokoje oczekiwania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080"/>
              <a:buChar char="►"/>
            </a:pPr>
            <a:r>
              <a:rPr lang="pl-PL" sz="2600"/>
              <a:t>Punkty zbiórki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080"/>
              <a:buChar char="►"/>
            </a:pPr>
            <a:r>
              <a:rPr lang="pl-PL" sz="2600"/>
              <a:t>Drzwi i przegrody ogniowe i przeciwdymowe</a:t>
            </a:r>
            <a:endParaRPr sz="2600"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080"/>
              <a:buChar char="►"/>
            </a:pPr>
            <a:r>
              <a:rPr lang="pl-PL" sz="2600"/>
              <a:t>Schodowe wózki ewakuacyjne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92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5322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Dostępność architektoniczna</a:t>
            </a:r>
            <a:br>
              <a:rPr lang="pl-PL"/>
            </a:br>
            <a:r>
              <a:rPr lang="pl-PL" sz="3300"/>
              <a:t>Ewakuacja lub uratowanie w inny sposób (3 z 3)</a:t>
            </a:r>
            <a:endParaRPr/>
          </a:p>
        </p:txBody>
      </p:sp>
      <p:sp>
        <p:nvSpPr>
          <p:cNvPr id="975" name="Google Shape;975;p92"/>
          <p:cNvSpPr txBox="1">
            <a:spLocks noGrp="1"/>
          </p:cNvSpPr>
          <p:nvPr>
            <p:ph type="body" idx="1"/>
          </p:nvPr>
        </p:nvSpPr>
        <p:spPr>
          <a:xfrm>
            <a:off x="670609" y="2171673"/>
            <a:ext cx="10142534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20"/>
              <a:buChar char="►"/>
            </a:pPr>
            <a:r>
              <a:rPr lang="pl-PL" sz="2400">
                <a:solidFill>
                  <a:schemeClr val="dk1"/>
                </a:solidFill>
              </a:rPr>
              <a:t>Plany, procedury ewakuacji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760"/>
              <a:buChar char="►"/>
            </a:pPr>
            <a:r>
              <a:rPr lang="pl-PL" sz="2200">
                <a:solidFill>
                  <a:schemeClr val="dk1"/>
                </a:solidFill>
              </a:rPr>
              <a:t>Identyfikacja osób ze szczególnymi potrzebach w zakresie ewakuacji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760"/>
              <a:buChar char="►"/>
            </a:pPr>
            <a:r>
              <a:rPr lang="pl-PL" sz="2200">
                <a:solidFill>
                  <a:schemeClr val="dk1"/>
                </a:solidFill>
              </a:rPr>
              <a:t>Wyznaczenie osób wspierających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760"/>
              <a:buChar char="►"/>
            </a:pPr>
            <a:r>
              <a:rPr lang="pl-PL" sz="2200">
                <a:solidFill>
                  <a:schemeClr val="dk1"/>
                </a:solidFill>
              </a:rPr>
              <a:t>Ustalenie indywidualnych procedur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760"/>
              <a:buChar char="►"/>
            </a:pPr>
            <a:r>
              <a:rPr lang="pl-PL" sz="2200">
                <a:solidFill>
                  <a:schemeClr val="dk1"/>
                </a:solidFill>
              </a:rPr>
              <a:t>Ćwiczenia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>
                <a:solidFill>
                  <a:schemeClr val="dk1"/>
                </a:solidFill>
              </a:rPr>
              <a:t>Szkolenia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Wzór raportu: procedury ewakuacyjne i przeszkolenie pracowników/c</a:t>
            </a:r>
            <a:endParaRPr sz="24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93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Dostępność architektoniczna</a:t>
            </a:r>
            <a:br>
              <a:rPr lang="pl-PL"/>
            </a:br>
            <a:r>
              <a:rPr lang="pl-PL"/>
              <a:t>Infrastruktura do ewakuacji: krzesełko</a:t>
            </a:r>
            <a:endParaRPr/>
          </a:p>
        </p:txBody>
      </p:sp>
      <p:pic>
        <p:nvPicPr>
          <p:cNvPr id="982" name="Google Shape;982;p93" descr="Zdjęcie przedstawia krzesełko ewakuacyjne. Krzesło jest w kolorze zielonym, jednoosobowe. Wyposażone w pasy bezpieczeństwa. Rama krzesła wykonana z aluminium. Do ramy przykręcone są dwa koła przednie duże i dwa tylne małe. Na zdjęciu krzesełko jest rozłożone, przystosowane do transportu na powierzchni poziomej.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780808" y="2160588"/>
            <a:ext cx="2894798" cy="4170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3" name="Google Shape;983;p93" descr="Zdjęcie przedstawia krzesełko ewakuacyjne. Krzesło jest w kolorze zielonym, jednoosobowe. Wyposażone w pasy bezpieczeństwa. Rama krzesła wykonana z aluminium. Do ramy przykręcone są dwa koła przednie duże i dwa tylne małe. Na zdjęciu krzesełko jest złożone, przystosowane do transportu po schodach w dół. Gumową rączkę krzesełka trzyma osoba w pomarańczowej kurtce i czarnych spodniach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85333" y="2160204"/>
            <a:ext cx="2647950" cy="417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4" name="Google Shape;984;p93" descr="Zdjęcie przedstawia instrukcję użycia krzesełka ewakuacyjnego. &#10;1. Krzesełko należy trzymać  pionowo z jedną nogą umieszczoną nieruchomo na podstawie jego ramy. Osoba transportowana może następnie być przeniesiona na siedzenie krzesełka.&#10; 2. W celu przemieszczania osoby transportowanej na początek szczytu&#10;schodów, należy użyć stopy, by rozłożyć tylne koła.&#10;3. Po osiągnięciu szczytu schodów należy ustawić krzesło w pozycji równowagi i złożyć koła. 4. Pochylić krzesło do tyłu i obiema rękami trzymać za rączkę. 5. Pchać pochylone do tyłu krzesło po schodach. &#10;6. Po dotarciu do końca schodów, gdy przednie koło dotknie poziomego podłoża, należy się zatrzymać i przygotować do rozłożenia tylnych kół.&#10;7. Krzesełko wraz z osobą transportowaną ustawiamy w pozycji pionowej.&#10;6. Rozkładamy tylne koła, by krzesło było gotowe do jazdy po powierzchni poziomej.&#10;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37468" y="2153678"/>
            <a:ext cx="4724400" cy="3343275"/>
          </a:xfrm>
          <a:prstGeom prst="rect">
            <a:avLst/>
          </a:prstGeom>
          <a:noFill/>
          <a:ln>
            <a:noFill/>
          </a:ln>
        </p:spPr>
      </p:pic>
      <p:sp>
        <p:nvSpPr>
          <p:cNvPr id="985" name="Google Shape;985;p93"/>
          <p:cNvSpPr txBox="1"/>
          <p:nvPr/>
        </p:nvSpPr>
        <p:spPr>
          <a:xfrm>
            <a:off x="677335" y="6334438"/>
            <a:ext cx="1045219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Krzesełko ewakuacyjne, fot. A. Waszkielewicz, CC BY 4.0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p94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Dostępność architektoniczna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Inne przepisy i regulacje (1 z 2)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92" name="Google Shape;992;p94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602700" cy="38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Prawo budowlane, w tym r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ozporządzenie w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sprawie warunków technicznych, jakim powinny odpowiadać budynki i ich usytuowanie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4191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Standard architektoniczny 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– 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rozdział </a:t>
            </a:r>
            <a:r>
              <a:rPr lang="pl-PL" sz="28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Standardów dostępności dla polityki spójności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, czyli Załącznika nr 2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pl-PL" sz="28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4"/>
              </a:rPr>
              <a:t>Wytycznych równościowych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(dotyczy projektów europejskich)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95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Dostępność architektoniczna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Inne przepisy i regulacje (2 z 2)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98" name="Google Shape;998;p95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Standardy projektowania budynków dla osób z niepełnosprawnościami</a:t>
            </a: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 – poradnik Ministerstwa Rozwoju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Standardy wewnętrzne, jeśli istnieją (jak </a:t>
            </a:r>
            <a:r>
              <a:rPr lang="pl-PL" sz="23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4"/>
              </a:rPr>
              <a:t>Standardy Dostępności dla Gminy Miejskiej Kraków</a:t>
            </a: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)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Font typeface="Verdana"/>
              <a:buChar char="►"/>
            </a:pPr>
            <a:r>
              <a:rPr lang="pl-PL" sz="2300">
                <a:latin typeface="Verdana"/>
                <a:ea typeface="Verdana"/>
                <a:cs typeface="Verdana"/>
                <a:sym typeface="Verdana"/>
              </a:rPr>
              <a:t>Opis dostępności architektonicznej siedziby podmiotu do przedstawienia w deklaracji dostępności (dla stron internetowych i aplikacji mobilnych)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p98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Dostępność cyfrowa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Minimalne warunki (1 z 2)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19" name="Google Shape;1019;p98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307718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721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700"/>
              <a:buFont typeface="Verdana"/>
              <a:buChar char="►"/>
            </a:pPr>
            <a:r>
              <a:rPr lang="pl-PL" sz="2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Odwołanie do ustawy o dostępności cyfrowej stron internetowych i</a:t>
            </a:r>
            <a:r>
              <a:rPr lang="pl-PL" sz="27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aplikacji mobilnych podmiotów publicznych (UDC) (art. 1 ust. 2, art. 6 pkt</a:t>
            </a:r>
            <a:r>
              <a:rPr lang="pl-PL" sz="27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2)</a:t>
            </a:r>
            <a:endParaRPr sz="27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7211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700"/>
              <a:buFont typeface="Verdana"/>
              <a:buChar char="►"/>
            </a:pPr>
            <a:r>
              <a:rPr lang="pl-PL" sz="2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Wymóg od 2010 r. (ustawa o informatyzacji działalności podmiotów realizujących zadania publiczne)</a:t>
            </a:r>
            <a:endParaRPr sz="27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7211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700"/>
              <a:buFont typeface="Verdana"/>
              <a:buChar char="►"/>
            </a:pPr>
            <a:r>
              <a:rPr lang="pl-PL" sz="2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Teraz na mocy UDC</a:t>
            </a:r>
            <a:endParaRPr sz="27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99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Dostępność cyfrowa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Minimalne warunki (2 z 2)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26" name="Google Shape;1026;p99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307718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Font typeface="Verdana"/>
              <a:buChar char="►"/>
            </a:pP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Dostępność wszystkich stron internetowych i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wszystkich aplikacji mobilnych (art. 5 UDC) z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wyłączeniem wyjątków (art. 3 UDC)*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Zgodność ze standardem </a:t>
            </a:r>
            <a:r>
              <a:rPr lang="pl-PL" sz="28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WCAG 2.1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 na poziomie AA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Font typeface="Verdana"/>
              <a:buChar char="►"/>
            </a:pP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Deklaracja dostępności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p100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9580570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Dostępność cyfrowa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WCAG (1 z 3)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33" name="Google Shape;1033;p100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580571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WCAG (ang. Web Content Accessibility Guidelines) </a:t>
            </a:r>
            <a:br>
              <a:rPr lang="pl-PL" sz="22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– </a:t>
            </a:r>
            <a:r>
              <a:rPr lang="pl-PL" sz="22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Wytyczne dla dostępności treści internetowych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342900" marR="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Specyfikacja opracowana przez World Wide Web Consortium. W3C odpowiada za takie technologie jak HTML, CSS, XML, SVG i wiele innych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WCAG – standard oderwany od konkretnej technologii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WCAG – co zrobić, a nie jak zrobić</a:t>
            </a:r>
            <a:endParaRPr sz="2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30000"/>
              </a:lnSpc>
              <a:spcBef>
                <a:spcPts val="180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Za: Piotr Witek, Utilitia, „Dostępność informacji cyfrowej serwisów internetowych, multimediów i dokumentów elektronicznych”, CC BY-SA 3.0 PL</a:t>
            </a:r>
            <a:endParaRPr sz="2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Google Shape;1039;p101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Dostępność cyfrowa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WCAG (2 z 3)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40" name="Google Shape;1040;p101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959888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2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12 wytycznych (guidelines) podzielonych na 4 podstawowe zasady: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Postrzegalność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Funkcjonalność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Zrozumiałość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Solidność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30000"/>
              </a:lnSpc>
              <a:spcBef>
                <a:spcPts val="1800"/>
              </a:spcBef>
              <a:spcAft>
                <a:spcPts val="0"/>
              </a:spcAft>
              <a:buSzPts val="1920"/>
              <a:buFont typeface="Verdana"/>
              <a:buChar char="►"/>
            </a:pPr>
            <a:r>
              <a:rPr lang="pl-PL" sz="2400">
                <a:latin typeface="Verdana"/>
                <a:ea typeface="Verdana"/>
                <a:cs typeface="Verdana"/>
                <a:sym typeface="Verdana"/>
              </a:rPr>
              <a:t>Za: Piotr Witek, Utilitia, „Dostępność informacji cyfrowej…”</a:t>
            </a:r>
            <a:endParaRPr sz="2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38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/>
              <a:t>Brak dostępności a dyskryminacja</a:t>
            </a:r>
            <a:endParaRPr sz="4000"/>
          </a:p>
        </p:txBody>
      </p:sp>
      <p:sp>
        <p:nvSpPr>
          <p:cNvPr id="591" name="Google Shape;591;p38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560"/>
              <a:buChar char="►"/>
            </a:pPr>
            <a:r>
              <a:rPr lang="pl-PL" sz="3200"/>
              <a:t>Brak dostępności to </a:t>
            </a:r>
            <a:r>
              <a:rPr lang="pl-PL" sz="3200" b="1"/>
              <a:t>dyskryminacja</a:t>
            </a:r>
            <a:endParaRPr sz="3200"/>
          </a:p>
          <a:p>
            <a:pPr marL="342900" lvl="0" indent="-342900" algn="l" rtl="0">
              <a:lnSpc>
                <a:spcPct val="150000"/>
              </a:lnSpc>
              <a:spcBef>
                <a:spcPts val="4000"/>
              </a:spcBef>
              <a:spcAft>
                <a:spcPts val="0"/>
              </a:spcAft>
              <a:buSzPts val="2560"/>
              <a:buChar char="►"/>
            </a:pPr>
            <a:r>
              <a:rPr lang="pl-PL" sz="3200"/>
              <a:t>To złamanie wielu przepisów Konstytucji i Konwencji</a:t>
            </a:r>
            <a:endParaRPr sz="3200"/>
          </a:p>
        </p:txBody>
      </p:sp>
    </p:spTree>
  </p:cSld>
  <p:clrMapOvr>
    <a:masterClrMapping/>
  </p:clrMapOvr>
  <p:transition spd="slow">
    <p:push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p102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Dostępność cyfrowa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WCAG (3 z 3)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47" name="Google Shape;1047;p102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8860135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020"/>
              <a:buFont typeface="Verdana"/>
              <a:buChar char="►"/>
            </a:pP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3 poziomy dostępności: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921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700"/>
              <a:buFont typeface="Verdana"/>
              <a:buChar char="►"/>
            </a:pP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Poziom A – podstawowy: musi być zapewniony dla całego serwisu internetowego</a:t>
            </a:r>
            <a:endParaRPr sz="17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921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700"/>
              <a:buFont typeface="Verdana"/>
              <a:buChar char="►"/>
            </a:pP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Poziom AA – rozszerzony: powinien być zapewniony dla całego serwisu</a:t>
            </a:r>
            <a:endParaRPr sz="17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921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700"/>
              <a:buFont typeface="Verdana"/>
              <a:buChar char="►"/>
            </a:pP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Poziom AAA – pełny: może być zapewniony, chociaż jest to bardzo trudne</a:t>
            </a:r>
            <a:endParaRPr sz="25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30000"/>
              </a:lnSpc>
              <a:spcBef>
                <a:spcPts val="1800"/>
              </a:spcBef>
              <a:spcAft>
                <a:spcPts val="0"/>
              </a:spcAft>
              <a:buSzPts val="2020"/>
              <a:buFont typeface="Verdana"/>
              <a:buChar char="►"/>
            </a:pP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Za: Piotr Witek, Utilitia, „Dostępność informacji cyfrowej…”</a:t>
            </a:r>
            <a:endParaRPr sz="25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Google Shape;1053;p103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Dostępność cyfrowa</a:t>
            </a:r>
            <a:br>
              <a:rPr lang="pl-PL"/>
            </a:br>
            <a:r>
              <a:rPr lang="pl-PL"/>
              <a:t>WCAG 2.1 przykłady kryteriów (1 z 2)</a:t>
            </a:r>
            <a:endParaRPr/>
          </a:p>
        </p:txBody>
      </p:sp>
      <p:sp>
        <p:nvSpPr>
          <p:cNvPr id="1054" name="Google Shape;1054;p103"/>
          <p:cNvSpPr txBox="1">
            <a:spLocks noGrp="1"/>
          </p:cNvSpPr>
          <p:nvPr>
            <p:ph type="body" idx="1"/>
          </p:nvPr>
        </p:nvSpPr>
        <p:spPr>
          <a:xfrm>
            <a:off x="662663" y="2160589"/>
            <a:ext cx="9811376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 sz="2800" u="sng">
                <a:solidFill>
                  <a:schemeClr val="hlink"/>
                </a:solidFill>
                <a:hlinkClick r:id="rId3"/>
              </a:rPr>
              <a:t>1.1 Alternatywa tekstowa</a:t>
            </a:r>
            <a:r>
              <a:rPr lang="pl-PL" sz="2800"/>
              <a:t>, </a:t>
            </a:r>
            <a:r>
              <a:rPr lang="pl-PL" sz="2800" u="sng">
                <a:solidFill>
                  <a:schemeClr val="hlink"/>
                </a:solidFill>
                <a:hlinkClick r:id="rId4"/>
              </a:rPr>
              <a:t>1.1.1 Treść nietekstowa</a:t>
            </a:r>
            <a:r>
              <a:rPr lang="pl-PL" sz="2800"/>
              <a:t> (A)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 u="sng">
                <a:solidFill>
                  <a:schemeClr val="hlink"/>
                </a:solidFill>
                <a:hlinkClick r:id="rId5"/>
              </a:rPr>
              <a:t>1.4.3 Kontrast (minimum)</a:t>
            </a:r>
            <a:r>
              <a:rPr lang="pl-PL" sz="2800"/>
              <a:t> (AA)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 u="sng">
                <a:solidFill>
                  <a:schemeClr val="hlink"/>
                </a:solidFill>
                <a:hlinkClick r:id="rId6"/>
              </a:rPr>
              <a:t>2.1 Dostępność z klawiatury</a:t>
            </a:r>
            <a:r>
              <a:rPr lang="pl-PL" sz="2800"/>
              <a:t>, </a:t>
            </a:r>
            <a:r>
              <a:rPr lang="pl-PL" sz="2800" u="sng">
                <a:solidFill>
                  <a:schemeClr val="hlink"/>
                </a:solidFill>
                <a:hlinkClick r:id="rId7"/>
              </a:rPr>
              <a:t>2.1.1 Klawiatura</a:t>
            </a:r>
            <a:r>
              <a:rPr lang="pl-PL" sz="2800"/>
              <a:t> (A)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 u="sng">
                <a:solidFill>
                  <a:schemeClr val="hlink"/>
                </a:solidFill>
                <a:hlinkClick r:id="rId8"/>
              </a:rPr>
              <a:t>1.2.2 Napisy rozszerzone (nagranie)</a:t>
            </a:r>
            <a:r>
              <a:rPr lang="pl-PL" sz="2800"/>
              <a:t> (A), </a:t>
            </a:r>
            <a:br>
              <a:rPr lang="pl-PL" sz="2800"/>
            </a:br>
            <a:r>
              <a:rPr lang="pl-PL" sz="2800" u="sng">
                <a:solidFill>
                  <a:schemeClr val="hlink"/>
                </a:solidFill>
                <a:hlinkClick r:id="rId9"/>
              </a:rPr>
              <a:t>1.2.6 Język migowy (nagranie)</a:t>
            </a:r>
            <a:r>
              <a:rPr lang="pl-PL" sz="2800"/>
              <a:t> (AAA)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Google Shape;1060;p104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Dostępność cyfrowa</a:t>
            </a:r>
            <a:br>
              <a:rPr lang="pl-PL"/>
            </a:br>
            <a:r>
              <a:rPr lang="pl-PL"/>
              <a:t>WCAG 2.1 przykłady kryteriów (2 z 2)</a:t>
            </a:r>
            <a:endParaRPr/>
          </a:p>
        </p:txBody>
      </p:sp>
      <p:sp>
        <p:nvSpPr>
          <p:cNvPr id="1061" name="Google Shape;1061;p104"/>
          <p:cNvSpPr txBox="1">
            <a:spLocks noGrp="1"/>
          </p:cNvSpPr>
          <p:nvPr>
            <p:ph type="body" idx="1"/>
          </p:nvPr>
        </p:nvSpPr>
        <p:spPr>
          <a:xfrm>
            <a:off x="672443" y="2160589"/>
            <a:ext cx="9870054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20"/>
              <a:buChar char="►"/>
            </a:pPr>
            <a:r>
              <a:rPr lang="pl-PL" sz="2400" u="sng">
                <a:solidFill>
                  <a:schemeClr val="hlink"/>
                </a:solidFill>
                <a:hlinkClick r:id="rId3"/>
              </a:rPr>
              <a:t>1.2.3 Audiodeskrypcja lub alternatywa tekstowa dla mediów (nagranie)</a:t>
            </a:r>
            <a:r>
              <a:rPr lang="pl-PL" sz="2400"/>
              <a:t> (A)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 u="sng">
                <a:solidFill>
                  <a:schemeClr val="hlink"/>
                </a:solidFill>
                <a:hlinkClick r:id="rId4"/>
              </a:rPr>
              <a:t>2.3.1 Trzy błyski lub wartości poniżej progu</a:t>
            </a:r>
            <a:r>
              <a:rPr lang="pl-PL" sz="2400"/>
              <a:t> (A): </a:t>
            </a:r>
            <a:r>
              <a:rPr lang="pl-PL" sz="2400" u="sng">
                <a:solidFill>
                  <a:schemeClr val="hlink"/>
                </a:solidFill>
                <a:hlinkClick r:id="rId5"/>
              </a:rPr>
              <a:t>przykład filmu</a:t>
            </a:r>
            <a:r>
              <a:rPr lang="pl-PL" sz="2400"/>
              <a:t> lub </a:t>
            </a:r>
            <a:r>
              <a:rPr lang="pl-PL" sz="2400" u="sng">
                <a:solidFill>
                  <a:schemeClr val="hlink"/>
                </a:solidFill>
                <a:hlinkClick r:id="rId5"/>
              </a:rPr>
              <a:t>bit.ly/3aH6BK6</a:t>
            </a:r>
            <a:endParaRPr sz="2400"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 u="sng">
                <a:solidFill>
                  <a:schemeClr val="hlink"/>
                </a:solidFill>
                <a:hlinkClick r:id="rId6"/>
              </a:rPr>
              <a:t>3.1.5 Poziom umiejętności czytania</a:t>
            </a:r>
            <a:r>
              <a:rPr lang="pl-PL" sz="2400"/>
              <a:t> (AAA)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 u="sng">
                <a:solidFill>
                  <a:schemeClr val="hlink"/>
                </a:solidFill>
              </a:rPr>
              <a:t>1.4.12 Odstępy w tekście</a:t>
            </a:r>
            <a:r>
              <a:rPr lang="pl-PL" sz="2400"/>
              <a:t> (AA): interlinia 1,5 wiersza</a:t>
            </a:r>
            <a:endParaRPr sz="2400">
              <a:solidFill>
                <a:schemeClr val="hlink"/>
              </a:solidFill>
              <a:uFill>
                <a:noFill/>
              </a:uFill>
              <a:hlinkClick r:id="rId7"/>
            </a:endParaRPr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920"/>
              <a:buChar char="►"/>
            </a:pPr>
            <a:r>
              <a:rPr lang="pl-PL" sz="2400"/>
              <a:t>Wielkość bazowa czcionki 12 pkt. (przy definicji dużego tekstu)</a:t>
            </a:r>
            <a:endParaRPr/>
          </a:p>
          <a:p>
            <a:pPr marL="342900" lvl="0" indent="-22098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endParaRPr sz="2400"/>
          </a:p>
          <a:p>
            <a:pPr marL="457200" lvl="1" indent="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endParaRPr sz="24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p107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5028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Dostępność cyfrowa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 sz="3000">
                <a:latin typeface="Verdana"/>
                <a:ea typeface="Verdana"/>
                <a:cs typeface="Verdana"/>
                <a:sym typeface="Verdana"/>
              </a:rPr>
              <a:t>Inne wskazówki (dotyczy też wydruków) (1 z 2)</a:t>
            </a:r>
            <a:endParaRPr sz="30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82" name="Google Shape;1082;p107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703796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Czcionki bez</a:t>
            </a:r>
            <a:r>
              <a:rPr lang="pl-PL" sz="2800" strike="sng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szeryfowe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i bez cieni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just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Font typeface="Verdana"/>
              <a:buChar char="►"/>
            </a:pP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Wyrównanie do lewej (lub do środka, lub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do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prawej)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just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40"/>
              <a:buFont typeface="Verdana"/>
              <a:buChar char="►"/>
            </a:pPr>
            <a:r>
              <a:rPr lang="pl-PL" sz="1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Zamiast justowania do lewej i prawej</a:t>
            </a:r>
            <a:b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</a:br>
            <a:endParaRPr sz="1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Font typeface="Verdana"/>
              <a:buChar char="►"/>
            </a:pPr>
            <a:r>
              <a:rPr lang="pl-PL" sz="2800">
                <a:solidFill>
                  <a:srgbClr val="D8D8D8"/>
                </a:solidFill>
                <a:latin typeface="Verdana"/>
                <a:ea typeface="Verdana"/>
                <a:cs typeface="Verdana"/>
                <a:sym typeface="Verdana"/>
              </a:rPr>
              <a:t>Kontrast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Google Shape;1088;p108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605999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Dostępność cyfrowa</a:t>
            </a:r>
            <a:br>
              <a:rPr lang="pl-PL">
                <a:latin typeface="Verdana"/>
                <a:ea typeface="Verdana"/>
                <a:cs typeface="Verdana"/>
                <a:sym typeface="Verdana"/>
              </a:rPr>
            </a:br>
            <a:r>
              <a:rPr lang="pl-PL" sz="3000">
                <a:latin typeface="Verdana"/>
                <a:ea typeface="Verdana"/>
                <a:cs typeface="Verdana"/>
                <a:sym typeface="Verdana"/>
              </a:rPr>
              <a:t>Inne wskazówki (dotyczy też wydruków) (2 z 2)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89" name="Google Shape;1089;p108"/>
          <p:cNvSpPr txBox="1">
            <a:spLocks noGrp="1"/>
          </p:cNvSpPr>
          <p:nvPr>
            <p:ph type="body" idx="1"/>
          </p:nvPr>
        </p:nvSpPr>
        <p:spPr>
          <a:xfrm>
            <a:off x="677332" y="2160589"/>
            <a:ext cx="10861850" cy="4522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W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ielkość czcionki (12+ pkt.) i krój 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099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>
                <a:latin typeface="Times New Roman"/>
                <a:ea typeface="Times New Roman"/>
                <a:cs typeface="Times New Roman"/>
                <a:sym typeface="Times New Roman"/>
              </a:rPr>
              <a:t>Iluzja, grupa – przykład użycia czcionki Times New Roman</a:t>
            </a:r>
            <a:endParaRPr sz="2800"/>
          </a:p>
          <a:p>
            <a:pPr marL="742950" lvl="1" indent="-30099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>
                <a:latin typeface="Calibri"/>
                <a:ea typeface="Calibri"/>
                <a:cs typeface="Calibri"/>
                <a:sym typeface="Calibri"/>
              </a:rPr>
              <a:t>Iluzja, grupa – przykład użycia czcionki Calibri</a:t>
            </a:r>
            <a:endParaRPr sz="2800">
              <a:latin typeface="Arial"/>
              <a:ea typeface="Arial"/>
              <a:cs typeface="Arial"/>
              <a:sym typeface="Arial"/>
            </a:endParaRPr>
          </a:p>
          <a:p>
            <a:pPr marL="742950" lvl="1" indent="-30099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>
                <a:latin typeface="Arial"/>
                <a:ea typeface="Arial"/>
                <a:cs typeface="Arial"/>
                <a:sym typeface="Arial"/>
              </a:rPr>
              <a:t>Iluzja, grupa – przykład użycia czcionki Arial</a:t>
            </a:r>
            <a:endParaRPr sz="2800"/>
          </a:p>
          <a:p>
            <a:pPr marL="742950" lvl="1" indent="-30099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>
                <a:latin typeface="Tahoma"/>
                <a:ea typeface="Tahoma"/>
                <a:cs typeface="Tahoma"/>
                <a:sym typeface="Tahoma"/>
              </a:rPr>
              <a:t>Iluzja, grupa – przykład użycia czcionki Tahoma</a:t>
            </a:r>
            <a:endParaRPr sz="2800"/>
          </a:p>
          <a:p>
            <a:pPr marL="742950" lvl="1" indent="-30099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Iluzja, grupa – przykład użycia czcionki Verdana</a:t>
            </a:r>
            <a:endParaRPr sz="2800"/>
          </a:p>
        </p:txBody>
      </p:sp>
    </p:spTree>
  </p:cSld>
  <p:clrMapOvr>
    <a:masterClrMapping/>
  </p:clrMapOvr>
  <p:transition spd="slow">
    <p:push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117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Dostępność informacyjno-komunikacyjna</a:t>
            </a:r>
            <a:br>
              <a:rPr lang="pl-PL"/>
            </a:br>
            <a:r>
              <a:rPr lang="pl-PL"/>
              <a:t>Minimalne warunki (art. 6 pkt 3) (1 z 2)</a:t>
            </a:r>
            <a:endParaRPr/>
          </a:p>
        </p:txBody>
      </p:sp>
      <p:sp>
        <p:nvSpPr>
          <p:cNvPr id="1152" name="Google Shape;1152;p117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264689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572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800"/>
              <a:buFont typeface="Trebuchet MS"/>
              <a:buAutoNum type="alphaLcPeriod"/>
            </a:pPr>
            <a:r>
              <a:rPr lang="pl-PL" sz="2800"/>
              <a:t>Obsługa przez kanały elektroniczne zgodnie z ustawą o języku migowym i innych środkach komunikowania się lub dostęp online do usługi tłumacza </a:t>
            </a:r>
            <a:endParaRPr/>
          </a:p>
          <a:p>
            <a:pPr marL="457200" lvl="0" indent="-4572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Trebuchet MS"/>
              <a:buAutoNum type="alphaLcPeriod"/>
            </a:pPr>
            <a:r>
              <a:rPr lang="pl-PL" sz="2800"/>
              <a:t>Instalacja urządzeń lub innych środków technicznych do obsługi osób słabosłyszących, w tym pętli indukcyjnych, systemów </a:t>
            </a:r>
            <a:r>
              <a:rPr lang="pl-PL" sz="2800">
                <a:solidFill>
                  <a:schemeClr val="dk1"/>
                </a:solidFill>
              </a:rPr>
              <a:t>FM lub</a:t>
            </a:r>
            <a:r>
              <a:rPr lang="pl-PL" sz="2800"/>
              <a:t> </a:t>
            </a:r>
            <a:r>
              <a:rPr lang="pl-PL" sz="2800">
                <a:solidFill>
                  <a:schemeClr val="dk1"/>
                </a:solidFill>
              </a:rPr>
              <a:t>urządzeń opartych o</a:t>
            </a:r>
            <a:r>
              <a:rPr lang="pl-PL" sz="2800"/>
              <a:t> </a:t>
            </a:r>
            <a:r>
              <a:rPr lang="pl-PL" sz="2800">
                <a:solidFill>
                  <a:schemeClr val="dk1"/>
                </a:solidFill>
              </a:rPr>
              <a:t>inne technologie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" name="Google Shape;1158;p118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Dostępność informacyjno-komunikacyjna</a:t>
            </a:r>
            <a:br>
              <a:rPr lang="pl-PL"/>
            </a:br>
            <a:r>
              <a:rPr lang="pl-PL"/>
              <a:t>Minimalne warunki (art. 6 pkt 3) (2 z 2)</a:t>
            </a:r>
            <a:endParaRPr/>
          </a:p>
        </p:txBody>
      </p:sp>
      <p:sp>
        <p:nvSpPr>
          <p:cNvPr id="1159" name="Google Shape;1159;p118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264689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lvl="0" indent="-51435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3200"/>
              <a:buFont typeface="Trebuchet MS"/>
              <a:buAutoNum type="alphaLcPeriod" startAt="3"/>
            </a:pPr>
            <a:r>
              <a:rPr lang="pl-PL" sz="3200">
                <a:solidFill>
                  <a:schemeClr val="dk1"/>
                </a:solidFill>
              </a:rPr>
              <a:t>Zapewnienie na stronie internetowej danego podmiotu informacji o</a:t>
            </a:r>
            <a:r>
              <a:rPr lang="pl-PL" sz="3200"/>
              <a:t> </a:t>
            </a:r>
            <a:r>
              <a:rPr lang="pl-PL" sz="3200">
                <a:solidFill>
                  <a:schemeClr val="dk1"/>
                </a:solidFill>
              </a:rPr>
              <a:t>zakresie jego działalności w postaci tekstowej, nagrania w</a:t>
            </a:r>
            <a:r>
              <a:rPr lang="pl-PL" sz="3200"/>
              <a:t> </a:t>
            </a:r>
            <a:r>
              <a:rPr lang="pl-PL" sz="3200">
                <a:solidFill>
                  <a:schemeClr val="dk1"/>
                </a:solidFill>
              </a:rPr>
              <a:t>polskim języku migowym oraz informacji w tekście łatwym do czytania</a:t>
            </a:r>
            <a:endParaRPr sz="3200"/>
          </a:p>
          <a:p>
            <a:pPr marL="457200" lvl="0" indent="-4572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3200"/>
              <a:buFont typeface="Trebuchet MS"/>
              <a:buAutoNum type="alphaLcPeriod" startAt="3"/>
            </a:pPr>
            <a:r>
              <a:rPr lang="pl-PL" sz="3200">
                <a:solidFill>
                  <a:schemeClr val="dk1"/>
                </a:solidFill>
              </a:rPr>
              <a:t>Komunikacja w formie określonej przez OzSzP</a:t>
            </a:r>
            <a:endParaRPr sz="32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p119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143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97006"/>
              <a:buFont typeface="Trebuchet MS"/>
              <a:buNone/>
            </a:pPr>
            <a:r>
              <a:rPr lang="pl-PL" sz="3700">
                <a:latin typeface="Verdana"/>
                <a:ea typeface="Verdana"/>
                <a:cs typeface="Verdana"/>
                <a:sym typeface="Verdana"/>
              </a:rPr>
              <a:t>Dostępność informacyjno-komunikacyjna</a:t>
            </a:r>
            <a:br>
              <a:rPr lang="pl-PL" sz="3700">
                <a:latin typeface="Verdana"/>
                <a:ea typeface="Verdana"/>
                <a:cs typeface="Verdana"/>
              </a:rPr>
            </a:br>
            <a:r>
              <a:rPr lang="pl-PL" sz="3350">
                <a:latin typeface="Verdana"/>
                <a:ea typeface="Verdana"/>
                <a:cs typeface="Verdana"/>
                <a:sym typeface="Verdana"/>
              </a:rPr>
              <a:t>Kanały elektroniczne lub tłumacz online </a:t>
            </a:r>
            <a:endParaRPr sz="335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66" name="Google Shape;1166;p119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076266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 sz="2800">
                <a:solidFill>
                  <a:schemeClr val="dk1"/>
                </a:solidFill>
              </a:rPr>
              <a:t>Kanały elektroniczne: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Poczta elektroniczna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Wiadomości tekstowe, w tym SMS-y, MMS-y i komunikatory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Komunikacja audiowizualna, w tym komunikatory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Faks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Dostępne strony internetowe (formularze kontaktowe na dostępnych stronach internetowych)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080"/>
              <a:buChar char="►"/>
            </a:pPr>
            <a:r>
              <a:rPr lang="pl-PL" sz="2600"/>
              <a:t>Tłumacz online – wielu dostawców</a:t>
            </a:r>
            <a:endParaRPr sz="2600"/>
          </a:p>
        </p:txBody>
      </p:sp>
    </p:spTree>
  </p:cSld>
  <p:clrMapOvr>
    <a:masterClrMapping/>
  </p:clrMapOvr>
  <p:transition spd="slow">
    <p:push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p121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88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97006"/>
              <a:buFont typeface="Trebuchet MS"/>
              <a:buNone/>
            </a:pPr>
            <a:r>
              <a:rPr lang="pl-PL" sz="3711">
                <a:latin typeface="Verdana"/>
                <a:ea typeface="Verdana"/>
                <a:cs typeface="Verdana"/>
                <a:sym typeface="Verdana"/>
              </a:rPr>
              <a:t>Dostępność informacyjno-komunikacyjna</a:t>
            </a:r>
            <a:br>
              <a:rPr lang="pl-PL" sz="3711">
                <a:latin typeface="Verdana"/>
                <a:ea typeface="Verdana"/>
                <a:cs typeface="Verdana"/>
                <a:sym typeface="Verdana"/>
              </a:rPr>
            </a:br>
            <a:r>
              <a:rPr lang="pl-PL" sz="3711">
                <a:latin typeface="Verdana"/>
                <a:ea typeface="Verdana"/>
                <a:cs typeface="Verdana"/>
                <a:sym typeface="Verdana"/>
              </a:rPr>
              <a:t>Pętle indukcyjne, systemy FM i inne (1 z 3)</a:t>
            </a:r>
            <a:endParaRPr sz="3711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80" name="Google Shape;1180;p121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System FM; za: Maciej Kasperkowiak, PFOS, „Profesjonalne systemy wspomagania słuchu jako narzędzie wspierające dla studentów głuchych i słabosłyszących”</a:t>
            </a:r>
            <a:endParaRPr/>
          </a:p>
          <a:p>
            <a:pPr marL="0" lvl="0" indent="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endParaRPr sz="2400"/>
          </a:p>
        </p:txBody>
      </p:sp>
      <p:pic>
        <p:nvPicPr>
          <p:cNvPr id="1181" name="Google Shape;1181;p121" descr="Po lewej stronie znajduje się odbiornik/ nadajnik w systemie FM.&#10;&#10;Po prawej stronie znajduje się aparat słuchowy w kształcie pastorału, składający się m.in, ze stopki i odbiornika,"/>
          <p:cNvPicPr preferRelativeResize="0"/>
          <p:nvPr/>
        </p:nvPicPr>
        <p:blipFill rotWithShape="1">
          <a:blip r:embed="rId3">
            <a:alphaModFix/>
          </a:blip>
          <a:srcRect t="2114" b="4979"/>
          <a:stretch/>
        </p:blipFill>
        <p:spPr>
          <a:xfrm>
            <a:off x="756977" y="3672000"/>
            <a:ext cx="7219950" cy="316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2" name="Google Shape;1182;p121"/>
          <p:cNvSpPr txBox="1"/>
          <p:nvPr/>
        </p:nvSpPr>
        <p:spPr>
          <a:xfrm>
            <a:off x="2503465" y="5497905"/>
            <a:ext cx="2892064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l-PL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Odbiornik </a:t>
            </a:r>
            <a:br>
              <a:rPr lang="pl-PL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pl-PL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 nadajnik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3" name="Google Shape;1183;p121"/>
          <p:cNvSpPr txBox="1"/>
          <p:nvPr/>
        </p:nvSpPr>
        <p:spPr>
          <a:xfrm>
            <a:off x="7142016" y="4308119"/>
            <a:ext cx="1908175" cy="230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l-PL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Aparat słuchowy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l-PL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Stopka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l-PL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Odbiornik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" name="Google Shape;1189;p122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88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97006"/>
              <a:buFont typeface="Trebuchet MS"/>
              <a:buNone/>
            </a:pPr>
            <a:r>
              <a:rPr lang="pl-PL" sz="3711">
                <a:latin typeface="Verdana"/>
                <a:ea typeface="Verdana"/>
                <a:cs typeface="Verdana"/>
                <a:sym typeface="Verdana"/>
              </a:rPr>
              <a:t>Dostępność informacyjno-komunikacyjna</a:t>
            </a:r>
            <a:br>
              <a:rPr lang="pl-PL" sz="3711">
                <a:latin typeface="Verdana"/>
                <a:ea typeface="Verdana"/>
                <a:cs typeface="Verdana"/>
                <a:sym typeface="Verdana"/>
              </a:rPr>
            </a:br>
            <a:r>
              <a:rPr lang="pl-PL" sz="3711">
                <a:latin typeface="Verdana"/>
                <a:ea typeface="Verdana"/>
                <a:cs typeface="Verdana"/>
                <a:sym typeface="Verdana"/>
              </a:rPr>
              <a:t>Pętle indukcyjne, systemy FM i inne (2 z 3)</a:t>
            </a:r>
            <a:endParaRPr sz="3711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90" name="Google Shape;1190;p122" descr="&#10;Na zdjęciu widać salę, w której siedzi około dwudziestu osób i słucha osoby mówiącej przez mikrofon. Sala wyposażona jest w system nagłaśniania. Do wzmacniacza podłączona jest pętla indukcyjna, która przesyła dźwięk bezpośrednio do aparatu słuchowego osoby słabosłyszącej. Przewód pętli indukcyjnej jest rozmieszczony wzdłuż zewnętrznych krawędzi pomieszczenia.&#10;Na dole zdjęcia są trzy mniejsze obrazki. Przedstawiają kolejno: cewkę, aparat słuchowy, ucho (do którego pętla indukcyjna przesyła sygnał dźwiękowy).&#10;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Pętla indukcyjna (PI); za: Maciej Kasperkowiak, PFOS…</a:t>
            </a:r>
            <a:endParaRPr/>
          </a:p>
          <a:p>
            <a:pPr marL="342900" lvl="0" indent="-22098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endParaRPr sz="2400"/>
          </a:p>
          <a:p>
            <a:pPr marL="342900" lvl="0" indent="-22098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endParaRPr sz="2400"/>
          </a:p>
          <a:p>
            <a:pPr marL="342900" lvl="0" indent="-22098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endParaRPr sz="2400"/>
          </a:p>
          <a:p>
            <a:pPr marL="342900" lvl="0" indent="-22098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endParaRPr sz="2400"/>
          </a:p>
          <a:p>
            <a:pPr marL="342900" lvl="0" indent="-22098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endParaRPr sz="2400"/>
          </a:p>
          <a:p>
            <a:pPr marL="342900" lvl="0" indent="-22098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endParaRPr sz="2400"/>
          </a:p>
          <a:p>
            <a:pPr marL="342900" lvl="0" indent="-22098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endParaRPr sz="2400"/>
          </a:p>
        </p:txBody>
      </p:sp>
      <p:pic>
        <p:nvPicPr>
          <p:cNvPr id="1191" name="Google Shape;1191;p122" descr="&#10;Na zdjęciu widać salę, w której siedzi około dwudziestu osób i słucha osoby mówiącej przez mikrofon. Sala wyposażona jest w system nagłaśniania. Do wzmacniacza podłączona jest pętla indukcyjna, która przesyła dźwięk bezpośrednio do aparatu słuchowego osoby słabosłyszącej. Przewód pętli indukcyjnej jest rozmieszczony wzdłuż zewnętrznych krawędzi pomieszczenia.&#10;Na dole zdjęcia są trzy mniejsze obrazki. Przedstawiają kolejno: cewkę, aparat słuchowy, ucho (do którego pętla indukcyjna przesyła sygnał dźwiękowy).&#10;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70439" y="2631067"/>
            <a:ext cx="5200650" cy="4200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39"/>
          <p:cNvSpPr txBox="1">
            <a:spLocks noGrp="1"/>
          </p:cNvSpPr>
          <p:nvPr>
            <p:ph type="title"/>
          </p:nvPr>
        </p:nvSpPr>
        <p:spPr>
          <a:xfrm>
            <a:off x="677335" y="2695005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54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Ogólne zagadnienia dotyczące dostępności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123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437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97006"/>
              <a:buFont typeface="Trebuchet MS"/>
              <a:buNone/>
            </a:pPr>
            <a:r>
              <a:rPr lang="pl-PL" sz="3711">
                <a:latin typeface="Verdana"/>
                <a:ea typeface="Verdana"/>
                <a:cs typeface="Verdana"/>
                <a:sym typeface="Verdana"/>
              </a:rPr>
              <a:t>Dostępność informacyjno-komunikacyjna</a:t>
            </a:r>
            <a:br>
              <a:rPr lang="pl-PL" sz="3711">
                <a:latin typeface="Verdana"/>
                <a:ea typeface="Verdana"/>
                <a:cs typeface="Verdana"/>
                <a:sym typeface="Verdana"/>
              </a:rPr>
            </a:br>
            <a:r>
              <a:rPr lang="pl-PL" sz="3711">
                <a:latin typeface="Verdana"/>
                <a:ea typeface="Verdana"/>
                <a:cs typeface="Verdana"/>
                <a:sym typeface="Verdana"/>
              </a:rPr>
              <a:t>Pętle indukcyjne, systemy FM i inne (3 z 3)</a:t>
            </a:r>
            <a:endParaRPr/>
          </a:p>
        </p:txBody>
      </p:sp>
      <p:sp>
        <p:nvSpPr>
          <p:cNvPr id="1198" name="Google Shape;1198;p123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8862451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Porównanie; za: Maciej Kasperkowiak, PFOS…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Dopasowanie dźwięku do ubytku: FM: tylko dla łączonych z aparatem słuchowym, IR: nie, pętla: w pełni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Dodatkowe odbiorniki: FM, IR: tak, pętla: nie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Anonimowość: FM, IR: nie, pętla: tak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Skomplikowanie: FM, IR: tak, pętla: nie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Google Shape;1204;p124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734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200"/>
              <a:buFont typeface="Trebuchet MS"/>
              <a:buNone/>
            </a:pPr>
            <a:r>
              <a:rPr lang="pl-PL" sz="3300">
                <a:latin typeface="Verdana"/>
                <a:ea typeface="Verdana"/>
                <a:cs typeface="Verdana"/>
                <a:sym typeface="Verdana"/>
              </a:rPr>
              <a:t>Dostępność informacyjno-komunikacyjna</a:t>
            </a:r>
            <a:br>
              <a:rPr lang="pl-PL" sz="33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Informacja o zakresie działalności w formach dostępnych</a:t>
            </a:r>
            <a:endParaRPr sz="25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05" name="Google Shape;1205;p124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8862451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O zakresie działalności (nie całościowo)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Formy dostępne: tekstowa, w polskim języku migowym, w tekście łatwym do czytania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Na stronie internetowej „danego podmiotu”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080"/>
              <a:buChar char="►"/>
            </a:pPr>
            <a:r>
              <a:rPr lang="pl-PL" sz="2600"/>
              <a:t>Wzór Raportu: na każdej stronie podmiotu publicznego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080"/>
              <a:buChar char="►"/>
            </a:pPr>
            <a:r>
              <a:rPr lang="pl-PL" sz="2600"/>
              <a:t>Czy na stronie wykonawcy lub realizatora zadania publicznego?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125"/>
          <p:cNvSpPr txBox="1">
            <a:spLocks noGrp="1"/>
          </p:cNvSpPr>
          <p:nvPr>
            <p:ph type="title"/>
          </p:nvPr>
        </p:nvSpPr>
        <p:spPr>
          <a:xfrm>
            <a:off x="479478" y="832878"/>
            <a:ext cx="6829334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800"/>
              <a:buFont typeface="Trebuchet MS"/>
              <a:buNone/>
            </a:pPr>
            <a:r>
              <a:rPr lang="pl-PL" sz="2800"/>
              <a:t>Dostępność informacyjno-komunikacyjna</a:t>
            </a:r>
            <a:br>
              <a:rPr lang="pl-PL" sz="2800"/>
            </a:br>
            <a:r>
              <a:rPr lang="pl-PL" sz="2800"/>
              <a:t>Tekst łatwy do czytania (1 z 3)</a:t>
            </a:r>
            <a:endParaRPr/>
          </a:p>
        </p:txBody>
      </p:sp>
      <p:sp>
        <p:nvSpPr>
          <p:cNvPr id="1212" name="Google Shape;1212;p125"/>
          <p:cNvSpPr txBox="1">
            <a:spLocks noGrp="1"/>
          </p:cNvSpPr>
          <p:nvPr>
            <p:ph type="body" idx="1"/>
          </p:nvPr>
        </p:nvSpPr>
        <p:spPr>
          <a:xfrm>
            <a:off x="484368" y="2160589"/>
            <a:ext cx="7040476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000"/>
              <a:buChar char="►"/>
            </a:pPr>
            <a:r>
              <a:rPr lang="pl-PL" sz="2500"/>
              <a:t>„Informacja dla wszystkich. Europejskie standardy przygotowania tekstu łatwego do czytania i zrozumienia” wydane przez PSONI i Biuro Pełnomocnika Rządu ds. Osób Niepełnosprawnych: </a:t>
            </a:r>
            <a:r>
              <a:rPr lang="pl-PL" sz="2500" u="sng">
                <a:solidFill>
                  <a:schemeClr val="hlink"/>
                </a:solidFill>
                <a:hlinkClick r:id="rId3"/>
              </a:rPr>
              <a:t>bit.ly/3oZhKuL</a:t>
            </a:r>
            <a:r>
              <a:rPr lang="pl-PL" sz="2500"/>
              <a:t> </a:t>
            </a:r>
            <a:br>
              <a:rPr lang="pl-PL" sz="2500"/>
            </a:br>
            <a:r>
              <a:rPr lang="pl-PL" sz="2500"/>
              <a:t>lub </a:t>
            </a:r>
            <a:r>
              <a:rPr lang="pl-PL" sz="2500" u="sng">
                <a:solidFill>
                  <a:schemeClr val="hlink"/>
                </a:solidFill>
                <a:hlinkClick r:id="rId4"/>
              </a:rPr>
              <a:t>psoni.org.pl/nasze-publikacje</a:t>
            </a:r>
            <a:endParaRPr sz="2500"/>
          </a:p>
        </p:txBody>
      </p:sp>
      <p:pic>
        <p:nvPicPr>
          <p:cNvPr id="1213" name="Google Shape;1213;p125" descr="Okładka publikacji &quot;Informacje dla wszystkich. Europejskie standardy przygotowania tekstu łatwego do czytania i zrozumienia&quot;&#10;&#10;W górnej części tytuł oraz symbol publikacji w tekście łatwym do czytania i zrozumienia w postaci piktogramu. Piktogram przedstawia symbolicznie osobę czytającą książkę - biały kontur postaci na niebieskim tle. Widoczna jest twarz osoby oraz przednia itylna okładka. Na przedniej tekst, na tylnej kciuk uniesiony w górę.&#10;&#10;W środkowej części 4 obrazki przedstawiające:&#10;* U góry z lewej: otwarty zeszyt (lub otwarta książka) wypełniony pismem (lub tekstem), poniżej otwarte pióro,&#10;* U góry po prawej: komputer stacjonarny, na którym stoi monitor (na nim znak &quot;@&quot;), połączony z klawiaturą,&#10;* U dołu po lewej: radiomagnetofon kasetowy z podniesioną anteną, z głośnika dochodzi dźwięk, który dociera do symbolicznego ucha,&#10;* U dołu z prawej: ekran monitora lub telewizora, kamerę oraz symboliczne oko.&#10;&#10;W dolnej części okładki:&#10;* W jej górnej części: napis &quot;Wersja polska: Biuro Pełnomocnika Rządu do Spraw Osób Niepełnosprawnych&quot;,&#10;* W jej lewej części: flaga Unii Europejskij, logotyp Dyrekcji Generalnej Edukacja i Rozwój i napis &quot;Dyrekcja Generalna Edukacja i Rozwój&quot;, a pod nimi napis &quot;Program uczenia się przez całe życie&quot;,&#10;* W jej prawej części: logotyp Inclusion Europe i napis &quot;Inclusion Europe&quot;.&#10;&#10;W stopce napis: &quot;Wykonano w ramach projektu &quot;Ecieżki edukacji dorosłych dla osób niepełnosprawnych intelektualnie&quot; (&quot;Pathways to adult education for peiple with intellectual disabilities&quot;)&quot;" title="Informacje dla wszystkich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48369" y="0"/>
            <a:ext cx="47434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" name="Google Shape;1218;p126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00000"/>
              <a:buFont typeface="Trebuchet MS"/>
              <a:buNone/>
            </a:pPr>
            <a:r>
              <a:rPr lang="pl-PL"/>
              <a:t>Dostępność informacyjno-komunikacyjna</a:t>
            </a:r>
            <a:br>
              <a:rPr lang="pl-PL"/>
            </a:br>
            <a:r>
              <a:rPr lang="pl-PL"/>
              <a:t>Tekst łatwy do czytania (2 z 3)</a:t>
            </a:r>
            <a:endParaRPr/>
          </a:p>
        </p:txBody>
      </p:sp>
      <p:sp>
        <p:nvSpPr>
          <p:cNvPr id="1219" name="Google Shape;1219;p126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274628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pl-PL" sz="2800"/>
              <a:t>Należy: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Przekazywać informację krótkimi zdaniami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Stosować pozytywne wypowiedzi zamiast zaprzeczeń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Stosować w zdaniach stronę czynną (zamiast bierną)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Unikać wyrażeń żargonowych, o ile to możliwe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Przy pierwszym użyciu skrótu podać jego rozwinięcie</a:t>
            </a:r>
            <a:endParaRPr/>
          </a:p>
        </p:txBody>
      </p:sp>
      <p:pic>
        <p:nvPicPr>
          <p:cNvPr id="1220" name="Google Shape;1220;p126" descr="Piktogram przedstawia symbolicznie osobę czytającą książkę - biały kontur postaci na niebieskim tle. Widoczna jest twarz osoby oraz przednia i tylna okładka. Na przedniej tekst, na tylnej kciuk uniesiony w górę.&#10;" title="Symbol publikacji w tekście łatwym do czytania i zrozumienia w postaci piktogramu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54754" y="708840"/>
            <a:ext cx="2233694" cy="222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" name="Google Shape;1225;p127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00000"/>
              <a:buFont typeface="Trebuchet MS"/>
              <a:buNone/>
            </a:pPr>
            <a:r>
              <a:rPr lang="pl-PL"/>
              <a:t>Dostępność informacyjno-komunikacyjna</a:t>
            </a:r>
            <a:br>
              <a:rPr lang="pl-PL"/>
            </a:br>
            <a:r>
              <a:rPr lang="pl-PL"/>
              <a:t>Tekst łatwy do czytania (3 z 3)</a:t>
            </a:r>
            <a:endParaRPr/>
          </a:p>
        </p:txBody>
      </p:sp>
      <p:sp>
        <p:nvSpPr>
          <p:cNvPr id="1226" name="Google Shape;1226;p127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274628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pl-PL" sz="2800"/>
              <a:t>Należy: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Przy użyciu wyrazu w języku obcym podać jego tłumaczenie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Unikać związków frazeologicznych jak: biały kruk, lwia część, łabędzi śpiew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Ilustrować każdy akapit (prostym) rysunkiem</a:t>
            </a:r>
            <a:endParaRPr/>
          </a:p>
        </p:txBody>
      </p:sp>
      <p:pic>
        <p:nvPicPr>
          <p:cNvPr id="1227" name="Google Shape;1227;p127" descr="Piktogram przedstawia symbolicznie osobę czytającą książkę - biały kontur postaci na niebieskim tle. Widoczna jest twarz osoby oraz przednia i tylna okładka. Na przedniej tekst, na tylnej kciuk uniesiony w górę.&#10;" title="Symbol publikacji w tekście łatwym do czytania i zrozumienia w postaci piktogramu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54754" y="708840"/>
            <a:ext cx="2233694" cy="222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" name="Google Shape;1232;p128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5013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2916"/>
              <a:buFont typeface="Trebuchet MS"/>
              <a:buNone/>
            </a:pPr>
            <a:r>
              <a:rPr lang="pl-PL" sz="3300">
                <a:latin typeface="Verdana"/>
                <a:ea typeface="Verdana"/>
                <a:cs typeface="Verdana"/>
                <a:sym typeface="Verdana"/>
              </a:rPr>
              <a:t>Dostępność informacyjno-komunikacyjna</a:t>
            </a:r>
            <a:br>
              <a:rPr lang="pl-PL" sz="3300">
                <a:latin typeface="Verdana"/>
                <a:ea typeface="Verdana"/>
                <a:cs typeface="Verdana"/>
              </a:rPr>
            </a:br>
            <a:r>
              <a:rPr lang="pl-PL" sz="3300">
                <a:latin typeface="Verdana"/>
                <a:ea typeface="Verdana"/>
                <a:cs typeface="Verdana"/>
                <a:sym typeface="Verdana"/>
              </a:rPr>
              <a:t>Tekst (nie)łatwy (1 z 2)</a:t>
            </a:r>
            <a:endParaRPr sz="33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33" name="Google Shape;1233;p128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390742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Uniwersytet XXX działając w myśl najlepszej tradycji etosu nauki europejskiej przyjmuje, iż jako wspólnota uczonych i studentów złączonych wzajemnym szacunkiem i zaufaniem nie tylko odpowiada na wzrastające edukacyjne potrzeby społeczności, którym czyni zadość kształcąc na najwyższym możliwym poziomie i prowadząc badania naukowe w poszanowaniu podstawowego prawa akademickiej wolności w dociekaniu Prawdy, lecz także wypełnia istotną służbę społeczną polegającą na wszechstronnym rozwijaniu osobowości oraz formowaniu twórczych postaw i duchowych aspiracji ludzi z nim związanych, oddziałując w ten sposób na kulturowe oblicze Regionu i całej Polski.</a:t>
            </a:r>
            <a:br>
              <a:rPr lang="pl-PL" sz="19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[83 wyrazy]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" name="Google Shape;1250;p131"/>
          <p:cNvSpPr txBox="1">
            <a:spLocks noGrp="1"/>
          </p:cNvSpPr>
          <p:nvPr>
            <p:ph type="title"/>
          </p:nvPr>
        </p:nvSpPr>
        <p:spPr>
          <a:xfrm>
            <a:off x="677324" y="828025"/>
            <a:ext cx="91563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000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Dostępność informacyjno-komunikacyjna</a:t>
            </a:r>
            <a:br>
              <a:rPr lang="pl-PL">
                <a:latin typeface="Verdana"/>
                <a:ea typeface="Verdana"/>
                <a:cs typeface="Verdana"/>
              </a:rPr>
            </a:br>
            <a:r>
              <a:rPr lang="pl-PL">
                <a:latin typeface="Verdana"/>
                <a:ea typeface="Verdana"/>
                <a:cs typeface="Verdana"/>
                <a:sym typeface="Verdana"/>
              </a:rPr>
              <a:t>Tekst (nie)łatwy (2 z 2)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51" name="Google Shape;1251;p131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94422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rPr lang="pl-PL" sz="1750">
                <a:latin typeface="Verdana"/>
                <a:ea typeface="Verdana"/>
                <a:cs typeface="Verdana"/>
                <a:sym typeface="Verdana"/>
              </a:rPr>
              <a:t>Podstawą do wypłaty osobie poddanej kwarantannie – o której mowa w § 3a ust. 4a, za okres nieobecności w pracy z powodu obowiązku odbycia kwarantanny – wynagrodzenia, o którym mowa w art. 92 ustawy z dnia 26 czerwca 1974 r. (Kodeks pracy), lub świadczenia pieniężnego z tytułu choroby określonego w odrębnych przepisach, jest złożone przez ubezpieczonego oświadczenie o konieczności odbycia kwarantanny na podstawie § 3a ust. 4a. Oświadczenie zawiera imię i nazwisko ubezpieczonego, jego numer PESEL, jeżeli go posiada, informację o dniu rozpoczęcia odbywania obowiązkowej kwarantanny i dniu jej zakończenia oraz dane, o których mowa w ust. 4 pkt 1 i 2, dotyczące osoby zamieszkującej z ubezpieczonym we wspólnym gospodarstwie domowym, u której stwierdzono zakażenie wirusem SARS-CoV-2, oraz podpis ubezpieczonego.</a:t>
            </a:r>
            <a:endParaRPr sz="175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" name="Google Shape;1256;p132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323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85333"/>
              <a:buFont typeface="Trebuchet MS"/>
              <a:buNone/>
            </a:pPr>
            <a:r>
              <a:rPr lang="pl-PL" sz="3750">
                <a:latin typeface="Verdana"/>
                <a:ea typeface="Verdana"/>
                <a:cs typeface="Verdana"/>
                <a:sym typeface="Verdana"/>
              </a:rPr>
              <a:t>Dostępność informacyjno-komunikacyjna</a:t>
            </a:r>
            <a:br>
              <a:rPr lang="pl-PL" sz="3750">
                <a:latin typeface="Verdana"/>
                <a:ea typeface="Verdana"/>
                <a:cs typeface="Verdana"/>
                <a:sym typeface="Verdana"/>
              </a:rPr>
            </a:br>
            <a:r>
              <a:rPr lang="pl-PL" sz="2788">
                <a:latin typeface="Verdana"/>
                <a:ea typeface="Verdana"/>
                <a:cs typeface="Verdana"/>
                <a:sym typeface="Verdana"/>
              </a:rPr>
              <a:t>Tekst łatwy do czytania a tekst językiem prostym (1 z 2)</a:t>
            </a:r>
            <a:endParaRPr sz="3588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57" name="Google Shape;1257;p132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90087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Tekst łatwy do czytania – prezentowanie informacji w sposób możliwy do zrozumienia dla osób z trudnościami poznawczymi (na przykład z niepełnosprawnością intelektualną, chorobami lub urazami neurologicznymi). Często zawiera proste sformułowania, przykłady, obrazki, grafiki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" name="Google Shape;1262;p133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590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85333"/>
              <a:buFont typeface="Trebuchet MS"/>
              <a:buNone/>
            </a:pPr>
            <a:r>
              <a:rPr lang="pl-PL" sz="3750">
                <a:latin typeface="Verdana"/>
                <a:ea typeface="Verdana"/>
                <a:cs typeface="Verdana"/>
                <a:sym typeface="Verdana"/>
              </a:rPr>
              <a:t>Dostępność informacyjno-komunikacyjna</a:t>
            </a:r>
            <a:br>
              <a:rPr lang="pl-PL" sz="3750">
                <a:latin typeface="Verdana"/>
                <a:ea typeface="Verdana"/>
                <a:cs typeface="Verdana"/>
                <a:sym typeface="Verdana"/>
              </a:rPr>
            </a:b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Tekst łatwy do czytania a tekst językiem prostym (2 z 2)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63" name="Google Shape;1263;p133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94716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Język prosty – prezentowanie informacji w sposób łatwy do zrozumienia dla większości społeczeństwa, w tym także osób które słabo znają język polski. To język prosty do czytania i zrozumienia. Prosty w treści i formie, ma zastosowanie do różnych rodzajów informacji: pisanej (w tym do ilustracji), elektronicznej, mówionej.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" name="Google Shape;1269;p134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323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200"/>
              <a:buFont typeface="Trebuchet MS"/>
              <a:buNone/>
            </a:pPr>
            <a:r>
              <a:rPr lang="pl-PL" sz="3400">
                <a:latin typeface="Verdana"/>
                <a:ea typeface="Verdana"/>
                <a:cs typeface="Verdana"/>
                <a:sym typeface="Verdana"/>
              </a:rPr>
              <a:t>Dostępność informacyjno-komunikacyjna</a:t>
            </a:r>
            <a:br>
              <a:rPr lang="pl-PL" sz="34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3400">
                <a:latin typeface="Verdana"/>
                <a:ea typeface="Verdana"/>
                <a:cs typeface="Verdana"/>
                <a:sym typeface="Verdana"/>
              </a:rPr>
              <a:t>Język prosty w Urzędzie m.st. Warszawy</a:t>
            </a:r>
            <a:endParaRPr sz="34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70" name="Google Shape;1270;p134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281420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594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Wytyczne stosowania prostego języka</a:t>
            </a: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 na podstawie </a:t>
            </a:r>
            <a:r>
              <a:rPr lang="pl-PL" sz="21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4"/>
              </a:rPr>
              <a:t>zarządzenia Prezydenta nr 1306/2020</a:t>
            </a: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 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5941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5"/>
              </a:rPr>
              <a:t>Instrukcja prostego pisania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5941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6"/>
              </a:rPr>
              <a:t>Lista kontrolna</a:t>
            </a: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 – czy dokument jest napisany prostym językiem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5941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7"/>
              </a:rPr>
              <a:t>Poradnik prostego pisania</a:t>
            </a: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 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5941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8"/>
              </a:rPr>
              <a:t>Słowniczek prostej polszczyzny</a:t>
            </a: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 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5941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9"/>
              </a:rPr>
              <a:t>Poradnia językową w Centrum Wsparcia (CWUM; zakładka „Organizacja Urzędu”)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5941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I inne materiały…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46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734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3200">
                <a:latin typeface="Verdana"/>
                <a:ea typeface="Verdana"/>
                <a:cs typeface="Verdana"/>
                <a:sym typeface="Verdana"/>
              </a:rPr>
              <a:t>Dostępność w rozumieniu Konwencji (1 z 2)</a:t>
            </a:r>
            <a:endParaRPr sz="32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47" name="Google Shape;647;p46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397691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08358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20"/>
              <a:buFont typeface="Verdana"/>
              <a:buChar char="►"/>
            </a:pPr>
            <a:r>
              <a:rPr lang="pl-PL" sz="212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Art. 9</a:t>
            </a:r>
            <a:r>
              <a:rPr lang="pl-PL" sz="2120">
                <a:latin typeface="Verdana"/>
                <a:ea typeface="Verdana"/>
                <a:cs typeface="Verdana"/>
                <a:sym typeface="Verdana"/>
              </a:rPr>
              <a:t>.</a:t>
            </a:r>
            <a:r>
              <a:rPr lang="pl-PL" sz="212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Dostępność</a:t>
            </a:r>
            <a:endParaRPr sz="212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20"/>
              <a:buFont typeface="Verdana"/>
              <a:buChar char="►"/>
            </a:pPr>
            <a:r>
              <a:rPr lang="pl-PL" sz="212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1. Aby umożliwić osobom z niepełnosprawnościami niezależne życie i</a:t>
            </a:r>
            <a:r>
              <a:rPr lang="pl-PL" sz="212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12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pełny udział we wszystkich sferach życia, Państwa Strony podejmą odpowiednie środki w</a:t>
            </a:r>
            <a:r>
              <a:rPr lang="pl-PL" sz="212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12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celu zapewnienia im, na zasadzie równości z innymi osobami, dostępu do środowiska fizycznego, środków transportu, informacji i komunikacji, w tym technologii i</a:t>
            </a:r>
            <a:r>
              <a:rPr lang="pl-PL" sz="212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12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systemów informacyjno-komunikacyjnych, </a:t>
            </a:r>
            <a:r>
              <a:rPr lang="pl-PL" sz="2120">
                <a:latin typeface="Verdana"/>
                <a:ea typeface="Verdana"/>
                <a:cs typeface="Verdana"/>
                <a:sym typeface="Verdana"/>
              </a:rPr>
              <a:t>a także do innych urządzeń i usług, powszechnie dostępnych lub powszechnie zapewnianych,</a:t>
            </a:r>
            <a:endParaRPr sz="212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" name="Google Shape;1275;p135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>
              <a:buSzPct val="100000"/>
            </a:pPr>
            <a:r>
              <a:rPr lang="pl-PL"/>
              <a:t>Dostępność informacyjno-komunikacyjna</a:t>
            </a:r>
            <a:br>
              <a:rPr lang="pl-PL"/>
            </a:br>
            <a:r>
              <a:rPr lang="pl-PL"/>
              <a:t>Badanie zrozumiałości (1 z 3)</a:t>
            </a:r>
            <a:endParaRPr/>
          </a:p>
        </p:txBody>
      </p:sp>
      <p:sp>
        <p:nvSpPr>
          <p:cNvPr id="1276" name="Google Shape;1276;p135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000"/>
              <a:buChar char="►"/>
            </a:pPr>
            <a:r>
              <a:rPr lang="pl-PL" sz="2500"/>
              <a:t>Narzędzia do badania zrozumiałości tekstu: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840"/>
              <a:buChar char="►"/>
            </a:pPr>
            <a:r>
              <a:rPr lang="pl-PL" sz="2300" u="sng">
                <a:solidFill>
                  <a:schemeClr val="hlink"/>
                </a:solidFill>
                <a:hlinkClick r:id="rId3"/>
              </a:rPr>
              <a:t>logios.pl</a:t>
            </a:r>
            <a:endParaRPr sz="2300"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840"/>
              <a:buChar char="►"/>
            </a:pPr>
            <a:r>
              <a:rPr lang="pl-PL" sz="2300" u="sng">
                <a:solidFill>
                  <a:schemeClr val="hlink"/>
                </a:solidFill>
                <a:hlinkClick r:id="rId4"/>
              </a:rPr>
              <a:t>jasnopis.pl</a:t>
            </a:r>
            <a:endParaRPr sz="2300"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840"/>
              <a:buChar char="►"/>
            </a:pPr>
            <a:r>
              <a:rPr lang="pl-PL" sz="2300"/>
              <a:t>Wskaźnik mglistości (FOG) – wymagane wykształcenie (lata edukacji) do zrozumienia informacji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840"/>
              <a:buChar char="►"/>
            </a:pPr>
            <a:r>
              <a:rPr lang="pl-PL" sz="2300"/>
              <a:t>Mierzenie innych parametrów zrozumiałości (liczba wyrazów w zdaniach, obecność czasowników itp., wskazanie parametrów pozytywnych i negatywnych) </a:t>
            </a:r>
            <a:endParaRPr/>
          </a:p>
          <a:p>
            <a:pPr marL="342900" lvl="0" indent="-251459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</a:pPr>
            <a:endParaRPr/>
          </a:p>
        </p:txBody>
      </p:sp>
    </p:spTree>
  </p:cSld>
  <p:clrMapOvr>
    <a:masterClrMapping/>
  </p:clrMapOvr>
  <p:transition spd="slow">
    <p:push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" name="Google Shape;1281;p136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>
              <a:buSzPct val="100000"/>
            </a:pPr>
            <a:r>
              <a:rPr lang="pl-PL"/>
              <a:t>Dostępność informacyjno-komunikacyjna</a:t>
            </a:r>
            <a:br>
              <a:rPr lang="pl-PL"/>
            </a:br>
            <a:r>
              <a:rPr lang="pl-PL"/>
              <a:t>Badanie zrozumiałości (2 z 3)</a:t>
            </a:r>
            <a:endParaRPr/>
          </a:p>
        </p:txBody>
      </p:sp>
      <p:sp>
        <p:nvSpPr>
          <p:cNvPr id="1282" name="Google Shape;1282;p136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251459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40"/>
              <a:buNone/>
            </a:pPr>
            <a:endParaRPr/>
          </a:p>
        </p:txBody>
      </p:sp>
      <p:pic>
        <p:nvPicPr>
          <p:cNvPr id="1283" name="Google Shape;1283;p1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334" y="2284246"/>
            <a:ext cx="8345258" cy="4443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" name="Google Shape;1288;p137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>
              <a:buSzPct val="100000"/>
            </a:pPr>
            <a:r>
              <a:rPr lang="pl-PL"/>
              <a:t>Dostępność informacyjno-komunikacyjna</a:t>
            </a:r>
            <a:br>
              <a:rPr lang="pl-PL"/>
            </a:br>
            <a:r>
              <a:rPr lang="pl-PL"/>
              <a:t>Badanie zrozumiałości (3 z 3)</a:t>
            </a:r>
            <a:endParaRPr/>
          </a:p>
        </p:txBody>
      </p:sp>
      <p:pic>
        <p:nvPicPr>
          <p:cNvPr id="1289" name="Google Shape;1289;p137" descr="Zrzut z ekranu ze strony jasnopis.pl. Pokazuje analizę tekstu bardzo skomplikowanego (klasa trudności 7 na 7)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77334" y="2357941"/>
            <a:ext cx="8775852" cy="450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" name="Google Shape;1300;p139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100803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00000"/>
              <a:buFont typeface="Trebuchet MS"/>
              <a:buNone/>
            </a:pPr>
            <a:r>
              <a:rPr lang="pl-PL"/>
              <a:t>Dostępność informacyjno-komunikacyjna</a:t>
            </a:r>
            <a:br>
              <a:rPr lang="pl-PL"/>
            </a:br>
            <a:r>
              <a:rPr lang="pl-PL"/>
              <a:t>Komunikacja w formie określonej przez OzSzP</a:t>
            </a:r>
            <a:endParaRPr/>
          </a:p>
        </p:txBody>
      </p:sp>
      <p:sp>
        <p:nvSpPr>
          <p:cNvPr id="1301" name="Google Shape;1301;p139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117015" cy="45629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9999"/>
              <a:buChar char="►"/>
            </a:pPr>
            <a:r>
              <a:rPr lang="pl-PL" sz="2600"/>
              <a:t>„Zapewnienie, na wniosek osoby ze szczególnymi potrzebami, komunikacji z podmiotem publicznym w formie określonej w tym wniosku”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ct val="79999"/>
              <a:buChar char="►"/>
            </a:pPr>
            <a:r>
              <a:rPr lang="pl-PL" sz="2600"/>
              <a:t>Potencjalne formy: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ct val="79999"/>
              <a:buChar char="►"/>
            </a:pPr>
            <a:r>
              <a:rPr lang="pl-PL" sz="2600"/>
              <a:t>Komunikacja za pomocą poczty elektronicznej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ct val="79999"/>
              <a:buChar char="►"/>
            </a:pPr>
            <a:r>
              <a:rPr lang="pl-PL" sz="2600"/>
              <a:t>Przesyłanie skanów oświadczeń mejlem (zamiast oryginałów osobiście)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ct val="79999"/>
              <a:buChar char="►"/>
            </a:pPr>
            <a:r>
              <a:rPr lang="pl-PL" sz="2600"/>
              <a:t>Komunikacja przez komunikator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ct val="79999"/>
              <a:buChar char="►"/>
            </a:pPr>
            <a:r>
              <a:rPr lang="pl-PL" sz="2600"/>
              <a:t>Tłumacz on-line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ct val="79999"/>
              <a:buChar char="►"/>
            </a:pPr>
            <a:r>
              <a:rPr lang="pl-PL" sz="2600"/>
              <a:t>Egzamin w formie określonej przez osobę uczącą się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ct val="79999"/>
              <a:buChar char="►"/>
            </a:pPr>
            <a:r>
              <a:rPr lang="pl-PL" sz="2600"/>
              <a:t>(?) Zdalne załatwienie sprawy (jak teleporady medyczne)</a:t>
            </a:r>
            <a:endParaRPr sz="2600"/>
          </a:p>
        </p:txBody>
      </p:sp>
    </p:spTree>
  </p:cSld>
  <p:clrMapOvr>
    <a:masterClrMapping/>
  </p:clrMapOvr>
  <p:transition spd="slow">
    <p:push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Google Shape;1307;p140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5112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3400">
                <a:latin typeface="Verdana"/>
                <a:ea typeface="Verdana"/>
                <a:cs typeface="Verdana"/>
                <a:sym typeface="Verdana"/>
              </a:rPr>
              <a:t>Dostępność informacyjno-komunikacyjna</a:t>
            </a:r>
            <a:br>
              <a:rPr lang="pl-PL" sz="34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3400">
                <a:latin typeface="Verdana"/>
                <a:ea typeface="Verdana"/>
                <a:cs typeface="Verdana"/>
                <a:sym typeface="Verdana"/>
              </a:rPr>
              <a:t>Inne przepisy i regulacje (1 z 2)</a:t>
            </a:r>
            <a:endParaRPr sz="34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08" name="Google Shape;1308;p140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248062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60"/>
              <a:buFont typeface="Verdana"/>
              <a:buChar char="►"/>
            </a:pP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Ustawa z dnia 19 sierpnia 2011 r. o języku migowym i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innych środkach komunikowania się (DzU z 2017 r. poz.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1824)</a:t>
            </a:r>
            <a:endParaRPr sz="2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Google Shape;1314;p141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815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3400">
                <a:latin typeface="Verdana"/>
                <a:ea typeface="Verdana"/>
                <a:cs typeface="Verdana"/>
                <a:sym typeface="Verdana"/>
              </a:rPr>
              <a:t>Dostępność informacyjno-komunikacyjna</a:t>
            </a:r>
            <a:br>
              <a:rPr lang="pl-PL" sz="34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3400">
                <a:latin typeface="Verdana"/>
                <a:ea typeface="Verdana"/>
                <a:cs typeface="Verdana"/>
                <a:sym typeface="Verdana"/>
              </a:rPr>
              <a:t>Inne przepisy i regulacje (2 z 2)</a:t>
            </a:r>
            <a:endParaRPr/>
          </a:p>
        </p:txBody>
      </p:sp>
      <p:sp>
        <p:nvSpPr>
          <p:cNvPr id="1315" name="Google Shape;1315;p141"/>
          <p:cNvSpPr txBox="1">
            <a:spLocks noGrp="1"/>
          </p:cNvSpPr>
          <p:nvPr>
            <p:ph type="body" idx="1"/>
          </p:nvPr>
        </p:nvSpPr>
        <p:spPr>
          <a:xfrm>
            <a:off x="677334" y="2148865"/>
            <a:ext cx="9248062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8989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Char char="►"/>
            </a:pP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Standard informacyjno-promocyjny – rozdział </a:t>
            </a:r>
            <a:r>
              <a:rPr lang="pl-PL" sz="25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Standardów dostępności dla polityki spójności</a:t>
            </a: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, czyli Załącznika nr 2 </a:t>
            </a:r>
            <a:r>
              <a:rPr lang="pl-PL" sz="25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4"/>
              </a:rPr>
              <a:t>Wytycznych równościowych</a:t>
            </a: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 (dotyczy projektów europejskich)</a:t>
            </a:r>
            <a:endParaRPr sz="25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8989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Font typeface="Verdana"/>
              <a:buChar char="►"/>
            </a:pP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Standardy wewnętrzne, jeśli istnieją (jak </a:t>
            </a:r>
            <a:r>
              <a:rPr lang="pl-PL" sz="25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5"/>
              </a:rPr>
              <a:t>Wytyczne zapewniania dostępności informacyjno-komunikacyjnej dla Urzędu m.st. Warszawy</a:t>
            </a:r>
            <a:r>
              <a:rPr lang="pl-PL" sz="2500">
                <a:latin typeface="Verdana"/>
                <a:ea typeface="Verdana"/>
                <a:cs typeface="Verdana"/>
                <a:sym typeface="Verdana"/>
              </a:rPr>
              <a:t>)</a:t>
            </a:r>
            <a:endParaRPr sz="25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" name="Google Shape;1356;g31d02057a48_2_0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815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3400">
                <a:latin typeface="Verdana"/>
                <a:ea typeface="Verdana"/>
                <a:cs typeface="Verdana"/>
                <a:sym typeface="Verdana"/>
              </a:rPr>
              <a:t>Rodzaje dostępności na przykładzie szpitala</a:t>
            </a:r>
            <a:endParaRPr/>
          </a:p>
        </p:txBody>
      </p:sp>
      <p:sp>
        <p:nvSpPr>
          <p:cNvPr id="1357" name="Google Shape;1357;g31d02057a48_2_0"/>
          <p:cNvSpPr txBox="1">
            <a:spLocks noGrp="1"/>
          </p:cNvSpPr>
          <p:nvPr>
            <p:ph type="body" idx="1"/>
          </p:nvPr>
        </p:nvSpPr>
        <p:spPr>
          <a:xfrm>
            <a:off x="677334" y="2148865"/>
            <a:ext cx="9248100" cy="38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40000" lvl="0" indent="-357799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Filmik pokazujący różne rodzaje dostępności na przykładzie Szpitala Uniwersyteckiego w Krakowie</a:t>
            </a:r>
            <a:endParaRPr sz="2800">
              <a:latin typeface="Verdana"/>
              <a:ea typeface="Verdana"/>
              <a:cs typeface="Verdana"/>
              <a:sym typeface="Verdana"/>
            </a:endParaRPr>
          </a:p>
          <a:p>
            <a:pPr marL="540000" lvl="0" indent="-357799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Udostępnienie filmiku dzięki uprzejmości autorów – </a:t>
            </a:r>
            <a:r>
              <a:rPr lang="pl-PL" sz="28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4"/>
              </a:rPr>
              <a:t>Fundacji for Heroes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 z Krakowa (Tomasz Koźmiński, Sławomir Charmaj)</a:t>
            </a:r>
            <a:endParaRPr sz="2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" name="Google Shape;1451;p160"/>
          <p:cNvSpPr txBox="1">
            <a:spLocks noGrp="1"/>
          </p:cNvSpPr>
          <p:nvPr>
            <p:ph type="title"/>
          </p:nvPr>
        </p:nvSpPr>
        <p:spPr>
          <a:xfrm>
            <a:off x="677324" y="2700875"/>
            <a:ext cx="9786900" cy="18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860"/>
              <a:buFont typeface="Trebuchet MS"/>
              <a:buNone/>
            </a:pPr>
            <a:r>
              <a:rPr lang="pl-PL" sz="5360">
                <a:latin typeface="Verdana"/>
                <a:ea typeface="Verdana"/>
                <a:cs typeface="Verdana"/>
                <a:sym typeface="Verdana"/>
              </a:rPr>
              <a:t>Obowiązki na mocy Ustawy (UZD)</a:t>
            </a:r>
            <a:endParaRPr sz="536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52" name="Google Shape;1452;p160"/>
          <p:cNvSpPr txBox="1"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/>
          </a:p>
        </p:txBody>
      </p:sp>
    </p:spTree>
  </p:cSld>
  <p:clrMapOvr>
    <a:masterClrMapping/>
  </p:clrMapOvr>
  <p:transition spd="slow">
    <p:push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" name="Google Shape;1458;p161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Obowiązki na mocy UZD (1 z 3)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59" name="Google Shape;1459;p161"/>
          <p:cNvSpPr txBox="1">
            <a:spLocks noGrp="1"/>
          </p:cNvSpPr>
          <p:nvPr>
            <p:ph type="body" idx="1"/>
          </p:nvPr>
        </p:nvSpPr>
        <p:spPr>
          <a:xfrm>
            <a:off x="670599" y="2160600"/>
            <a:ext cx="9862800" cy="38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6576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Zapewnienie dostępności, w tym:</a:t>
            </a:r>
            <a:endParaRPr sz="26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18769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Zgodnie z </a:t>
            </a:r>
            <a:r>
              <a:rPr lang="pl-PL" sz="2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minimalnymi wymaganiami</a:t>
            </a:r>
            <a:endParaRPr sz="2600" b="1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18769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Przez stosowanie </a:t>
            </a:r>
            <a:r>
              <a:rPr lang="pl-PL" sz="2600" b="1">
                <a:latin typeface="Verdana"/>
                <a:ea typeface="Verdana"/>
                <a:cs typeface="Verdana"/>
                <a:sym typeface="Verdana"/>
              </a:rPr>
              <a:t>uniwersalnego projektowania</a:t>
            </a: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 i </a:t>
            </a:r>
            <a:r>
              <a:rPr lang="pl-PL" sz="2600" b="1">
                <a:latin typeface="Verdana"/>
                <a:ea typeface="Verdana"/>
                <a:cs typeface="Verdana"/>
                <a:sym typeface="Verdana"/>
              </a:rPr>
              <a:t>racjonalnych usprawnień</a:t>
            </a:r>
            <a:endParaRPr sz="2600" b="1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2893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Usuwanie barier i zapobieganie ich powstawaniu</a:t>
            </a:r>
            <a:endParaRPr sz="2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6576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Uwzględnianie w działalności potrzeb</a:t>
            </a: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osób ze szczególnymi potrzebami</a:t>
            </a:r>
            <a:endParaRPr sz="26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p162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00000"/>
              <a:buFont typeface="Trebuchet MS"/>
              <a:buNone/>
            </a:pPr>
            <a:r>
              <a:rPr lang="pl-PL" sz="4000">
                <a:latin typeface="Verdana"/>
                <a:ea typeface="Verdana"/>
                <a:cs typeface="Verdana"/>
                <a:sym typeface="Verdana"/>
              </a:rPr>
              <a:t>Obowiązki na mocy Ustawy (2 z 3)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66" name="Google Shape;1466;p162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10329000" cy="38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60"/>
              <a:buFont typeface="Verdana"/>
              <a:buChar char="►"/>
            </a:pPr>
            <a:r>
              <a:rPr lang="pl-PL" sz="2000" b="1">
                <a:latin typeface="Verdana"/>
                <a:ea typeface="Verdana"/>
                <a:cs typeface="Verdana"/>
                <a:sym typeface="Verdana"/>
              </a:rPr>
              <a:t>Raporty o stanie zapewniania dostępności</a:t>
            </a: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 (co 4 lata, kolejny do marca 2025 roku)</a:t>
            </a:r>
            <a:endParaRPr sz="16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730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00"/>
              <a:buFont typeface="Verdana"/>
              <a:buChar char="►"/>
            </a:pPr>
            <a:r>
              <a:rPr lang="pl-PL" sz="1800">
                <a:latin typeface="Verdana"/>
                <a:ea typeface="Verdana"/>
                <a:cs typeface="Verdana"/>
                <a:sym typeface="Verdana"/>
              </a:rPr>
              <a:t>W tym wszystkie przypadki dostępu alternatywnego z uzasadnieniem</a:t>
            </a:r>
            <a:endParaRPr sz="14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730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00"/>
              <a:buFont typeface="Verdana"/>
              <a:buChar char="►"/>
            </a:pPr>
            <a:r>
              <a:rPr lang="pl-PL" sz="1800">
                <a:latin typeface="Verdana"/>
                <a:ea typeface="Verdana"/>
                <a:cs typeface="Verdana"/>
                <a:sym typeface="Verdana"/>
              </a:rPr>
              <a:t>Potrzebna diagnoza stanu dostępności oraz zaplanowanie działań</a:t>
            </a:r>
            <a:endParaRPr sz="14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302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560"/>
              <a:buFont typeface="Verdana"/>
              <a:buChar char="►"/>
            </a:pP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Wyznaczenie osoby </a:t>
            </a: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na stanowisko </a:t>
            </a:r>
            <a:r>
              <a:rPr lang="pl-PL" sz="20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koordynatora d</a:t>
            </a:r>
            <a:r>
              <a:rPr lang="pl-PL" sz="2000" b="1">
                <a:latin typeface="Verdana"/>
                <a:ea typeface="Verdana"/>
                <a:cs typeface="Verdana"/>
                <a:sym typeface="Verdana"/>
              </a:rPr>
              <a:t>o spraw</a:t>
            </a:r>
            <a:r>
              <a:rPr lang="pl-PL" sz="20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dostępności</a:t>
            </a:r>
            <a:endParaRPr sz="1600" b="1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730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00"/>
              <a:buFont typeface="Verdana"/>
              <a:buChar char="►"/>
            </a:pPr>
            <a:r>
              <a:rPr lang="pl-PL" sz="1800">
                <a:latin typeface="Verdana"/>
                <a:ea typeface="Verdana"/>
                <a:cs typeface="Verdana"/>
                <a:sym typeface="Verdana"/>
              </a:rPr>
              <a:t>Wsparcie OzSzP w dostępie do usług, obsługa wniosków w tym zakresie</a:t>
            </a:r>
            <a:endParaRPr sz="14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730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00"/>
              <a:buFont typeface="Verdana"/>
              <a:buChar char="►"/>
            </a:pPr>
            <a:r>
              <a:rPr lang="pl-PL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Przygotowanie i koordynacja wdrożenia planu działania na</a:t>
            </a:r>
            <a:r>
              <a:rPr lang="pl-PL" sz="1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rzecz poprawy dostępności</a:t>
            </a:r>
            <a:endParaRPr sz="14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730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400"/>
              <a:buFont typeface="Verdana"/>
              <a:buChar char="►"/>
            </a:pPr>
            <a:r>
              <a:rPr lang="pl-PL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Monitorowanie dostępności</a:t>
            </a:r>
            <a:endParaRPr sz="14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312a4df9caf_0_30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734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3200">
                <a:latin typeface="Verdana"/>
                <a:ea typeface="Verdana"/>
                <a:cs typeface="Verdana"/>
                <a:sym typeface="Verdana"/>
              </a:rPr>
              <a:t>Dostępność w rozumieniu Konwencji (2 z 2)</a:t>
            </a:r>
            <a:endParaRPr sz="32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54" name="Google Shape;654;g312a4df9caf_0_30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3978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288038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Verdana"/>
              <a:buChar char="►"/>
            </a:pPr>
            <a:r>
              <a:rPr lang="pl-PL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Art. 9</a:t>
            </a:r>
            <a:r>
              <a:rPr lang="pl-PL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pl-PL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Dostępność ust. 1 ciąg dalszy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Verdana"/>
              <a:buChar char="►"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…</a:t>
            </a:r>
            <a:r>
              <a:rPr lang="pl-PL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zarówno na obszarach miejskich, jak i wiejskich. Środki te, obejmujące rozpoznanie i eliminację przeszkód i barier w zakresie dostępności, stosują się między innymi do: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2486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Verdana"/>
              <a:buChar char="►"/>
            </a:pPr>
            <a:r>
              <a:rPr lang="pl-PL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(a) budynków, dróg, transportu oraz innych urządzeń wewnętrznych i</a:t>
            </a:r>
            <a:r>
              <a:rPr lang="pl-PL" sz="1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zewnętrznych, w</a:t>
            </a:r>
            <a:r>
              <a:rPr lang="pl-PL" sz="1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tym szkół, mieszkań, instytucji zapewniających opiekę medyczną i miejsc pracy, </a:t>
            </a:r>
            <a:endParaRPr sz="18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62458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Verdana"/>
              <a:buChar char="►"/>
            </a:pPr>
            <a:r>
              <a:rPr lang="pl-PL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(b) informacji, komunikacji i innych usług, w tym usług elektronicznych i</a:t>
            </a:r>
            <a:r>
              <a:rPr lang="pl-PL" sz="18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służb ratowniczych. 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Google Shape;1472;p163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Obowiązki na mocy Ustawy (3 z 3)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73" name="Google Shape;1473;p163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430942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342900" lvl="0" indent="-332232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80000"/>
              <a:buFont typeface="Verdana"/>
              <a:buChar char="►"/>
            </a:pP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Zapewnienie dostępności </a:t>
            </a:r>
            <a:r>
              <a:rPr lang="pl-PL" sz="2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zamówień publicznych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oraz zlecanych 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lub</a:t>
            </a: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powierzanych zadań publicznych, na przykład organizacjom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75844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ct val="79999"/>
              <a:buFont typeface="Verdana"/>
              <a:buChar char="►"/>
            </a:pP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Obowiązek zapewnieniu dostępności przez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realizatorów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75844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ct val="79999"/>
              <a:buFont typeface="Verdana"/>
              <a:buChar char="►"/>
            </a:pP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Zapewnienie dostępności powinno być uwzględnione w</a:t>
            </a: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cenie (budżecie zadania)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32232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ct val="80000"/>
              <a:buFont typeface="Verdana"/>
              <a:buChar char="►"/>
            </a:pPr>
            <a:r>
              <a:rPr lang="pl-PL" sz="2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Zapewnienie dostępności na wniosek OzSzP</a:t>
            </a:r>
            <a:r>
              <a:rPr lang="pl-PL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(2 tryby) albo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32232" algn="l" rtl="0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SzPct val="80000"/>
              <a:buFont typeface="Verdana"/>
              <a:buChar char="►"/>
            </a:pP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Mierzenie się ze </a:t>
            </a:r>
            <a:r>
              <a:rPr lang="pl-PL" sz="2800" b="1">
                <a:latin typeface="Verdana"/>
                <a:ea typeface="Verdana"/>
                <a:cs typeface="Verdana"/>
                <a:sym typeface="Verdana"/>
              </a:rPr>
              <a:t>skargami</a:t>
            </a:r>
            <a:r>
              <a:rPr lang="pl-PL" sz="2800">
                <a:latin typeface="Verdana"/>
                <a:ea typeface="Verdana"/>
                <a:cs typeface="Verdana"/>
                <a:sym typeface="Verdana"/>
              </a:rPr>
              <a:t> (na brak dostępności)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" name="Google Shape;1479;p164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3975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000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Uwzględnienie potrzeb osób ze szczególnymi potrzebami w działalności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80" name="Google Shape;1480;p164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502019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53314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900"/>
              <a:buChar char="►"/>
            </a:pPr>
            <a:r>
              <a:rPr lang="pl-PL" sz="1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Każda działalność zobowiązanego podmiotu, w</a:t>
            </a: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1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szczególności ta niededykowana osobom ze</a:t>
            </a: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1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szczególnymi potrzebami, musi uwzględniać ich potrzeby – w tym </a:t>
            </a: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kulturalna, sportowa, inwestycyjna, społeczna, </a:t>
            </a:r>
            <a:r>
              <a:rPr lang="pl-PL" sz="1900" b="1">
                <a:latin typeface="Verdana"/>
                <a:ea typeface="Verdana"/>
                <a:cs typeface="Verdana"/>
                <a:sym typeface="Verdana"/>
              </a:rPr>
              <a:t>planowanie zamówień</a:t>
            </a: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pl-PL" sz="1900" b="1">
                <a:latin typeface="Verdana"/>
                <a:ea typeface="Verdana"/>
                <a:cs typeface="Verdana"/>
                <a:sym typeface="Verdana"/>
              </a:rPr>
              <a:t>świadczenie usług</a:t>
            </a:r>
            <a:endParaRPr sz="19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53314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00"/>
              <a:buChar char="►"/>
            </a:pPr>
            <a:r>
              <a:rPr lang="pl-PL" sz="1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 kontekście planów – </a:t>
            </a:r>
            <a:r>
              <a:rPr lang="pl-PL" sz="1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dokumenty strategiczne, programy działania</a:t>
            </a:r>
            <a:r>
              <a:rPr lang="pl-PL" sz="1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itp. powstające w danym podmiocie czy</a:t>
            </a: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1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aktualizowane powinny uwzględniać dostępność i potrzeby osób ze szczególnymi potrzebami</a:t>
            </a:r>
            <a:endParaRPr sz="19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53314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900"/>
              <a:buChar char="►"/>
            </a:pPr>
            <a:r>
              <a:rPr lang="pl-PL" sz="1900" b="1">
                <a:latin typeface="Verdana"/>
                <a:ea typeface="Verdana"/>
                <a:cs typeface="Verdana"/>
                <a:sym typeface="Verdana"/>
              </a:rPr>
              <a:t>Zalecenie:</a:t>
            </a:r>
            <a:r>
              <a:rPr lang="pl-PL" sz="1900">
                <a:latin typeface="Verdana"/>
                <a:ea typeface="Verdana"/>
                <a:cs typeface="Verdana"/>
                <a:sym typeface="Verdana"/>
              </a:rPr>
              <a:t> włączenie osoby pełniącej funkcję koordynatora do spraw dostępności do ciał opracowujących strategie, programy działania itp.</a:t>
            </a:r>
            <a:endParaRPr sz="19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" name="Google Shape;1575;p178"/>
          <p:cNvSpPr txBox="1">
            <a:spLocks noGrp="1"/>
          </p:cNvSpPr>
          <p:nvPr>
            <p:ph type="title"/>
          </p:nvPr>
        </p:nvSpPr>
        <p:spPr>
          <a:xfrm>
            <a:off x="677325" y="2700875"/>
            <a:ext cx="10013700" cy="18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800"/>
              <a:buFont typeface="Trebuchet MS"/>
              <a:buNone/>
            </a:pPr>
            <a:r>
              <a:rPr lang="pl-PL" sz="5100">
                <a:latin typeface="Verdana"/>
                <a:ea typeface="Verdana"/>
                <a:cs typeface="Verdana"/>
                <a:sym typeface="Verdana"/>
              </a:rPr>
              <a:t>Zapewnianie dostępności w zamówieniach publicznych </a:t>
            </a:r>
            <a:br>
              <a:rPr lang="pl-PL" sz="51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5100">
                <a:latin typeface="Verdana"/>
                <a:ea typeface="Verdana"/>
                <a:cs typeface="Verdana"/>
                <a:sym typeface="Verdana"/>
              </a:rPr>
              <a:t>(i innych umowach)</a:t>
            </a:r>
            <a:endParaRPr sz="51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" name="Google Shape;1581;g31cac67fb4b_0_173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413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3300"/>
              <a:t>Dostępność zamówień publicznych w UZD</a:t>
            </a:r>
            <a:br>
              <a:rPr lang="pl-PL" sz="3300"/>
            </a:br>
            <a:r>
              <a:rPr lang="pl-PL" sz="3000"/>
              <a:t>Art. 4 ust. 2 pkt 1: uwzględnianie w działalności</a:t>
            </a:r>
            <a:endParaRPr sz="3000"/>
          </a:p>
        </p:txBody>
      </p:sp>
      <p:sp>
        <p:nvSpPr>
          <p:cNvPr id="1582" name="Google Shape;1582;g31cac67fb4b_0_173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9553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2. Podmiot publiczny </a:t>
            </a:r>
            <a:r>
              <a:rPr lang="pl-PL" sz="2800" b="1"/>
              <a:t>w ramach zapewniania dostępności</a:t>
            </a:r>
            <a:r>
              <a:rPr lang="pl-PL" sz="2800"/>
              <a:t> osobom ze szczególnymi potrzebami podejmuje także działania mające na celu:</a:t>
            </a:r>
            <a:endParaRPr sz="2800"/>
          </a:p>
          <a:p>
            <a:pPr marL="34290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1) uwzględnianie ich potrzeb </a:t>
            </a:r>
            <a:r>
              <a:rPr lang="pl-PL" sz="2800" b="1"/>
              <a:t>w planowanej i prowadzonej przez ten podmiot działalności</a:t>
            </a:r>
            <a:r>
              <a:rPr lang="pl-PL" sz="2800"/>
              <a:t>;</a:t>
            </a:r>
            <a:endParaRPr sz="2800"/>
          </a:p>
        </p:txBody>
      </p:sp>
    </p:spTree>
  </p:cSld>
  <p:clrMapOvr>
    <a:masterClrMapping/>
  </p:clrMapOvr>
  <p:transition spd="slow">
    <p:push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" name="Google Shape;1588;g31cac67fb4b_0_179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413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3300"/>
              <a:t>Dostępność zamówień publicznych w UZD</a:t>
            </a:r>
            <a:br>
              <a:rPr lang="pl-PL" sz="3300"/>
            </a:br>
            <a:r>
              <a:rPr lang="pl-PL" sz="3300"/>
              <a:t>Art. 4 ust. 3: dostępność w umowie</a:t>
            </a:r>
            <a:endParaRPr sz="3300"/>
          </a:p>
        </p:txBody>
      </p:sp>
      <p:sp>
        <p:nvSpPr>
          <p:cNvPr id="1589" name="Google Shape;1589;g31cac67fb4b_0_179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94131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60"/>
              <a:buNone/>
            </a:pPr>
            <a:r>
              <a:rPr lang="pl-PL" sz="2200"/>
              <a:t>3. W przypadku </a:t>
            </a:r>
            <a:r>
              <a:rPr lang="pl-PL" sz="2200" b="1"/>
              <a:t>zlecania lub powierzania</a:t>
            </a:r>
            <a:r>
              <a:rPr lang="pl-PL" sz="2200"/>
              <a:t>, na podstawie umowy, </a:t>
            </a:r>
            <a:r>
              <a:rPr lang="pl-PL" sz="2200" b="1"/>
              <a:t>realizacji zadań publicznych finansowanych z udziałem środków publicznych</a:t>
            </a:r>
            <a:r>
              <a:rPr lang="pl-PL" sz="2200"/>
              <a:t> lub udzielania </a:t>
            </a:r>
            <a:r>
              <a:rPr lang="pl-PL" sz="2200" b="1"/>
              <a:t>zamówień publicznych</a:t>
            </a:r>
            <a:r>
              <a:rPr lang="pl-PL" sz="2200"/>
              <a:t> podmiotom innym niż podmioty publiczne, podmiot publiczny jest obowiązany do </a:t>
            </a:r>
            <a:r>
              <a:rPr lang="pl-PL" sz="2200" b="1"/>
              <a:t>określenia w treści umowy warunków służących zapewnieniu dostępności osobom ze szczególnymi potrzebami w zakresie tych zadań publicznych lub zamówień publicznych</a:t>
            </a:r>
            <a:r>
              <a:rPr lang="pl-PL" sz="2200"/>
              <a:t>, z uwzględnieniem </a:t>
            </a:r>
            <a:r>
              <a:rPr lang="pl-PL" sz="2200" b="1"/>
              <a:t>minimalnych wymagań, o których mowa w art. 6</a:t>
            </a:r>
            <a:r>
              <a:rPr lang="pl-PL" sz="2200"/>
              <a:t>.</a:t>
            </a:r>
            <a:endParaRPr sz="22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5" name="Google Shape;1595;g31cac67fb4b_0_185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323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3300"/>
              <a:t>Dostępność zamówień publicznych w UZD</a:t>
            </a:r>
            <a:br>
              <a:rPr lang="pl-PL" sz="3300"/>
            </a:br>
            <a:r>
              <a:rPr lang="pl-PL" sz="2800"/>
              <a:t>Art. 4 ust. 4: wymóg uniwersalnego projektowania</a:t>
            </a:r>
            <a:endParaRPr sz="2800"/>
          </a:p>
        </p:txBody>
      </p:sp>
      <p:sp>
        <p:nvSpPr>
          <p:cNvPr id="1596" name="Google Shape;1596;g31cac67fb4b_0_185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1296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pl-PL" sz="2800"/>
              <a:t>4. Zapewnienie dostępności osobom ze szczególnymi potrzebami w ramach umowy, o której mowa w ust. 3, następuje, o ile jest to możliwe, z uwzględnieniem </a:t>
            </a:r>
            <a:r>
              <a:rPr lang="pl-PL" sz="2800" b="1"/>
              <a:t>uniwersalnego projektowania</a:t>
            </a:r>
            <a:r>
              <a:rPr lang="pl-PL" sz="2800"/>
              <a:t>. 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g31cac67fb4b_0_191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302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4000"/>
              <a:t>Rozumienie dostępności w UZD</a:t>
            </a:r>
            <a:endParaRPr/>
          </a:p>
        </p:txBody>
      </p:sp>
      <p:sp>
        <p:nvSpPr>
          <p:cNvPr id="1602" name="Google Shape;1602;g31cac67fb4b_0_191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059700" cy="38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840"/>
              <a:buChar char="►"/>
            </a:pPr>
            <a:r>
              <a:rPr lang="pl-PL" sz="2300" b="1"/>
              <a:t>Dostępność</a:t>
            </a:r>
            <a:r>
              <a:rPr lang="pl-PL" sz="2300"/>
              <a:t> architektoniczna (DA), cyfrowa (DC), informacyjno‑komunikacyjna (DIK) </a:t>
            </a:r>
            <a:r>
              <a:rPr lang="pl-PL" sz="2300" b="1"/>
              <a:t>jest bezwzględnym wymaganiem</a:t>
            </a:r>
            <a:endParaRPr/>
          </a:p>
          <a:p>
            <a:pPr marL="342900" lvl="0" indent="-342900" algn="l" rtl="0">
              <a:lnSpc>
                <a:spcPct val="160000"/>
              </a:lnSpc>
              <a:spcBef>
                <a:spcPts val="600"/>
              </a:spcBef>
              <a:spcAft>
                <a:spcPts val="0"/>
              </a:spcAft>
              <a:buSzPts val="1840"/>
              <a:buChar char="►"/>
            </a:pPr>
            <a:r>
              <a:rPr lang="pl-PL" sz="2300"/>
              <a:t>Nie ma znaczenia, czy podmiot publiczny przewiduje wśród użytkowników/czek osoby ze szczególnymi potrzebami (w tym osoby z niepełnosprawnościami)</a:t>
            </a:r>
            <a:endParaRPr/>
          </a:p>
          <a:p>
            <a:pPr marL="342900" lvl="0" indent="-342900" algn="l" rtl="0">
              <a:lnSpc>
                <a:spcPct val="160000"/>
              </a:lnSpc>
              <a:spcBef>
                <a:spcPts val="600"/>
              </a:spcBef>
              <a:spcAft>
                <a:spcPts val="0"/>
              </a:spcAft>
              <a:buSzPts val="1840"/>
              <a:buChar char="►"/>
            </a:pPr>
            <a:r>
              <a:rPr lang="pl-PL" sz="2300" b="1"/>
              <a:t>Należy zawsze wymagać dostępności</a:t>
            </a:r>
            <a:r>
              <a:rPr lang="pl-PL" sz="2300"/>
              <a:t> DA, DC i DIK (jeśli to wynika z przedmiotu zamówienia)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8" name="Google Shape;1608;g31cac67fb4b_0_346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965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3300"/>
              <a:t>Dostępność zamówień publicznych w PZP</a:t>
            </a:r>
            <a:br>
              <a:rPr lang="pl-PL" sz="3300"/>
            </a:br>
            <a:r>
              <a:rPr lang="pl-PL" sz="3300"/>
              <a:t>Art. 100 ust. 1</a:t>
            </a:r>
            <a:endParaRPr sz="3300"/>
          </a:p>
        </p:txBody>
      </p:sp>
      <p:sp>
        <p:nvSpPr>
          <p:cNvPr id="1609" name="Google Shape;1609;g31cac67fb4b_0_346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94026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80"/>
              <a:buNone/>
            </a:pPr>
            <a:r>
              <a:rPr lang="pl-PL" sz="2400"/>
              <a:t>„1. W przypadku </a:t>
            </a:r>
            <a:r>
              <a:rPr lang="pl-PL" sz="2400" b="1"/>
              <a:t>zamówień przeznaczonych do użytku osób fizycznych</a:t>
            </a:r>
            <a:r>
              <a:rPr lang="pl-PL" sz="2400"/>
              <a:t>, w tym pracowników zamawiającego, </a:t>
            </a:r>
            <a:r>
              <a:rPr lang="pl-PL" sz="2400" b="1"/>
              <a:t>opis przedmiotu zamówienia sporządza się, z uwzględnieniem wymagań w zakresie dostępności dla osób niepełnosprawnych oraz projektowania z przeznaczeniem dla wszystkich użytkowników</a:t>
            </a:r>
            <a:r>
              <a:rPr lang="pl-PL" sz="2400"/>
              <a:t>, chyba że nie jest to uzasadnione charakterem przedmiotu zamówienia.”</a:t>
            </a:r>
            <a:endParaRPr sz="2400"/>
          </a:p>
        </p:txBody>
      </p:sp>
    </p:spTree>
  </p:cSld>
  <p:clrMapOvr>
    <a:masterClrMapping/>
  </p:clrMapOvr>
  <p:transition spd="slow">
    <p:push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4" name="Google Shape;1614;g31cac67fb4b_0_502"/>
          <p:cNvSpPr txBox="1">
            <a:spLocks noGrp="1"/>
          </p:cNvSpPr>
          <p:nvPr>
            <p:ph type="title"/>
          </p:nvPr>
        </p:nvSpPr>
        <p:spPr>
          <a:xfrm>
            <a:off x="677333" y="832875"/>
            <a:ext cx="94839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Realizacja dostępności</a:t>
            </a:r>
            <a:br>
              <a:rPr lang="pl-PL"/>
            </a:br>
            <a:r>
              <a:rPr lang="pl-PL"/>
              <a:t>Kontekst względny dostępności (PZP)</a:t>
            </a:r>
            <a:endParaRPr/>
          </a:p>
        </p:txBody>
      </p:sp>
      <p:sp>
        <p:nvSpPr>
          <p:cNvPr id="1615" name="Google Shape;1615;g31cac67fb4b_0_502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88428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7084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Char char="►"/>
            </a:pPr>
            <a:r>
              <a:rPr lang="pl-PL" sz="2200" u="sng">
                <a:solidFill>
                  <a:schemeClr val="hlink"/>
                </a:solidFill>
                <a:hlinkClick r:id="rId3"/>
              </a:rPr>
              <a:t>Komentarz do Prawa Zamówień Publicznych –</a:t>
            </a:r>
            <a:r>
              <a:rPr lang="pl-PL" sz="2200" u="sng">
                <a:solidFill>
                  <a:schemeClr val="hlink"/>
                </a:solidFill>
              </a:rPr>
              <a:t> </a:t>
            </a:r>
            <a:r>
              <a:rPr lang="pl-PL" sz="2200" u="sng">
                <a:solidFill>
                  <a:schemeClr val="hlink"/>
                </a:solidFill>
                <a:hlinkClick r:id="rId3"/>
              </a:rPr>
              <a:t>Urząd Zamówień Publicznych – Portal Gov.pl</a:t>
            </a:r>
            <a:endParaRPr sz="2200"/>
          </a:p>
          <a:p>
            <a:pPr marL="342900" lvl="0" indent="-35814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►"/>
            </a:pPr>
            <a:r>
              <a:rPr lang="pl-PL" sz="2000"/>
              <a:t>Wymagamy dostępności i projektowania uniwersalnego, </a:t>
            </a:r>
            <a:r>
              <a:rPr lang="pl-PL" sz="2000" b="1"/>
              <a:t>tylko wtedy, gdy użytkownikami przedmiotu zamówienia mogą być osoby z niepełnosprawnościami</a:t>
            </a:r>
            <a:endParaRPr sz="2000"/>
          </a:p>
          <a:p>
            <a:pPr marL="342900" lvl="0" indent="-35814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00"/>
              <a:buChar char="►"/>
            </a:pPr>
            <a:r>
              <a:rPr lang="pl-PL" sz="2000" b="1"/>
              <a:t>Komisja Europejska</a:t>
            </a:r>
            <a:r>
              <a:rPr lang="pl-PL" sz="2000"/>
              <a:t> sprzecznie </a:t>
            </a:r>
            <a:r>
              <a:rPr lang="pl-PL" sz="2000" u="sng">
                <a:solidFill>
                  <a:schemeClr val="hlink"/>
                </a:solidFill>
                <a:hlinkClick r:id="rId4"/>
              </a:rPr>
              <a:t>i</a:t>
            </a:r>
            <a:r>
              <a:rPr lang="pl-PL" sz="2000" u="sng">
                <a:solidFill>
                  <a:schemeClr val="hlink"/>
                </a:solidFill>
                <a:hlinkClick r:id="rId4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0"/>
                  </a:ext>
                </a:extLst>
              </a:rPr>
              <a:t>nterpretuje</a:t>
            </a:r>
            <a:r>
              <a:rPr lang="pl-PL" sz="2000"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"/>
                  </a:ext>
                </a:extLst>
              </a:rPr>
              <a:t> kontekst względności </a:t>
            </a:r>
            <a:r>
              <a:rPr lang="pl-PL" sz="2000"/>
              <a:t>lub bezwzględności dostępności</a:t>
            </a:r>
            <a:endParaRPr sz="2000"/>
          </a:p>
          <a:p>
            <a:pPr marL="342900" lvl="0" indent="-35814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00"/>
              <a:buChar char="►"/>
            </a:pPr>
            <a:r>
              <a:rPr lang="pl-PL" sz="2000"/>
              <a:t>Ze względu na racjonalność wydatkowania środków publicznych sugerujemy </a:t>
            </a:r>
            <a:r>
              <a:rPr lang="pl-PL" sz="2000" b="1"/>
              <a:t>stosowanie względnego kontekstu dostępności</a:t>
            </a:r>
            <a:endParaRPr sz="2000"/>
          </a:p>
        </p:txBody>
      </p:sp>
    </p:spTree>
  </p:cSld>
  <p:clrMapOvr>
    <a:masterClrMapping/>
  </p:clrMapOvr>
  <p:transition spd="slow">
    <p:push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0" name="Google Shape;1620;g31cac67fb4b_0_507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302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Realizacja dostępności (UZD i PZP)</a:t>
            </a:r>
            <a:br>
              <a:rPr lang="pl-PL"/>
            </a:br>
            <a:r>
              <a:rPr lang="pl-PL"/>
              <a:t>Rekomendacje, konkluzje (1 z 3)</a:t>
            </a:r>
            <a:endParaRPr/>
          </a:p>
        </p:txBody>
      </p:sp>
      <p:sp>
        <p:nvSpPr>
          <p:cNvPr id="1621" name="Google Shape;1621;g31cac67fb4b_0_507"/>
          <p:cNvSpPr txBox="1">
            <a:spLocks noGrp="1"/>
          </p:cNvSpPr>
          <p:nvPr>
            <p:ph type="body" idx="1"/>
          </p:nvPr>
        </p:nvSpPr>
        <p:spPr>
          <a:xfrm>
            <a:off x="677333" y="2160588"/>
            <a:ext cx="92310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 sz="2800" b="1"/>
              <a:t>Bezwzględnie</a:t>
            </a:r>
            <a:r>
              <a:rPr lang="pl-PL" sz="2800"/>
              <a:t> – </a:t>
            </a:r>
            <a:r>
              <a:rPr lang="pl-PL" sz="2800" b="1"/>
              <a:t>dostępność architektoniczna, cyfrowa i informacyjno-komunikacyjna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 b="1"/>
              <a:t>Względnie</a:t>
            </a:r>
            <a:r>
              <a:rPr lang="pl-PL" sz="2800"/>
              <a:t> – w pozostałych przypadkach, </a:t>
            </a:r>
            <a:r>
              <a:rPr lang="pl-PL" sz="2800" b="1"/>
              <a:t>jeśli</a:t>
            </a:r>
            <a:r>
              <a:rPr lang="pl-PL" sz="2800"/>
              <a:t> (z analizy wynika, że) </a:t>
            </a:r>
            <a:r>
              <a:rPr lang="pl-PL" sz="2800" b="1"/>
              <a:t>zamówienie może być przeznaczone dla osób ze szczególnymi potrzebami</a:t>
            </a:r>
            <a:r>
              <a:rPr lang="pl-PL" sz="2800"/>
              <a:t> (osób z niepełnosprawnościami)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47"/>
          <p:cNvSpPr txBox="1">
            <a:spLocks noGrp="1"/>
          </p:cNvSpPr>
          <p:nvPr>
            <p:ph type="title"/>
          </p:nvPr>
        </p:nvSpPr>
        <p:spPr>
          <a:xfrm>
            <a:off x="677334" y="684636"/>
            <a:ext cx="9369900" cy="159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3500">
                <a:latin typeface="Verdana"/>
                <a:ea typeface="Verdana"/>
                <a:cs typeface="Verdana"/>
                <a:sym typeface="Verdana"/>
              </a:rPr>
              <a:t>Dostępność w rozumieniu „Wytycznych” (1 z 2)</a:t>
            </a:r>
            <a:endParaRPr sz="35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61" name="Google Shape;661;p47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95901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6830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erdana"/>
              <a:buChar char="►"/>
            </a:pPr>
            <a:r>
              <a:rPr lang="pl-PL" sz="22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Wytyczne dotyczące realizacji zasad równościowych w ramach funduszy unijnych na lata 2021-2027</a:t>
            </a: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 (Wytyczne równościowe)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68301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00"/>
              <a:buChar char="►"/>
            </a:pP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Dostępność – możliwość korzystania z infrastruktury, transportu, technologii i systemów informacyjno-komunikacyjnych oraz produktów i usług. Pozwala ona w szczególności osobom z</a:t>
            </a: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niepełnosprawnościami i osobom starszym na korzystanie z</a:t>
            </a: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nich na zasadzie równości z innymi osobami.</a:t>
            </a:r>
            <a:endParaRPr sz="22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Google Shape;1626;g31cac67fb4b_0_512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302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Realizacja dostępności (UZD i PZP)</a:t>
            </a:r>
            <a:br>
              <a:rPr lang="pl-PL"/>
            </a:br>
            <a:r>
              <a:rPr lang="pl-PL"/>
              <a:t>Rekomendacje, konkluzje (2 z 3)</a:t>
            </a:r>
            <a:endParaRPr/>
          </a:p>
        </p:txBody>
      </p:sp>
      <p:sp>
        <p:nvSpPr>
          <p:cNvPr id="1627" name="Google Shape;1627;g31cac67fb4b_0_512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95118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87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Char char="►"/>
            </a:pPr>
            <a:r>
              <a:rPr lang="pl-PL" sz="2300" b="1"/>
              <a:t>Bezwzględnie – jeśli wynika to z prawa wewnętrznego</a:t>
            </a:r>
            <a:r>
              <a:rPr lang="pl-PL" sz="2300"/>
              <a:t>, na przykład standardy obowiązujące w danym samorządzie czy w danej uczelni</a:t>
            </a:r>
            <a:endParaRPr sz="2300"/>
          </a:p>
          <a:p>
            <a:pPr marL="342900" lvl="0" indent="-3873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Char char="►"/>
            </a:pPr>
            <a:r>
              <a:rPr lang="pl-PL" sz="2300" b="1"/>
              <a:t>Bezwzględnie</a:t>
            </a:r>
            <a:r>
              <a:rPr lang="pl-PL" sz="2300"/>
              <a:t> – </a:t>
            </a:r>
            <a:r>
              <a:rPr lang="pl-PL" sz="2300" b="1"/>
              <a:t>w przypadku projektów europejskich – </a:t>
            </a:r>
            <a:r>
              <a:rPr lang="pl-PL" sz="2300" b="1" u="sng">
                <a:solidFill>
                  <a:schemeClr val="hlink"/>
                </a:solidFill>
                <a:hlinkClick r:id="rId3"/>
              </a:rPr>
              <a:t>Standardy dostępności dla polityki spójności</a:t>
            </a:r>
            <a:r>
              <a:rPr lang="pl-PL" sz="2300"/>
              <a:t>:</a:t>
            </a:r>
            <a:endParaRPr sz="2300"/>
          </a:p>
          <a:p>
            <a:pPr marL="742950" lvl="1" indent="-3302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Char char="►"/>
            </a:pPr>
            <a:r>
              <a:rPr lang="pl-PL" sz="2300"/>
              <a:t>Także obszary edukacja, promocja, transport</a:t>
            </a:r>
            <a:endParaRPr sz="2300"/>
          </a:p>
          <a:p>
            <a:pPr marL="742950" lvl="1" indent="-3302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300"/>
              <a:buChar char="►"/>
            </a:pPr>
            <a:r>
              <a:rPr lang="pl-PL" sz="2300"/>
              <a:t>Obszary architektura, cyfrówka, informacja i promocja – szerzej</a:t>
            </a:r>
            <a:endParaRPr sz="2300"/>
          </a:p>
        </p:txBody>
      </p:sp>
    </p:spTree>
  </p:cSld>
  <p:clrMapOvr>
    <a:masterClrMapping/>
  </p:clrMapOvr>
  <p:transition spd="slow">
    <p:push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2" name="Google Shape;1632;g31cac67fb4b_0_517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302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Uniwersalne projektowanie (UZD i PZP)</a:t>
            </a:r>
            <a:br>
              <a:rPr lang="pl-PL"/>
            </a:br>
            <a:r>
              <a:rPr lang="pl-PL"/>
              <a:t>Rekomendacje, konkluzje (3 z 3)</a:t>
            </a:r>
            <a:endParaRPr/>
          </a:p>
        </p:txBody>
      </p:sp>
      <p:sp>
        <p:nvSpPr>
          <p:cNvPr id="1633" name="Google Shape;1633;g31cac67fb4b_0_517"/>
          <p:cNvSpPr txBox="1">
            <a:spLocks noGrp="1"/>
          </p:cNvSpPr>
          <p:nvPr>
            <p:ph type="body" idx="1"/>
          </p:nvPr>
        </p:nvSpPr>
        <p:spPr>
          <a:xfrm>
            <a:off x="677333" y="2160588"/>
            <a:ext cx="94056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6322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►"/>
            </a:pPr>
            <a:r>
              <a:rPr lang="pl-PL" sz="2400" b="1"/>
              <a:t>Bezwzględnie</a:t>
            </a:r>
            <a:r>
              <a:rPr lang="pl-PL" sz="2400"/>
              <a:t> – realizacja dostępności poprzez uniwersalne projektowanie (projektowanie z przeznaczeniem dla wszystkich użytkowników)</a:t>
            </a:r>
            <a:endParaRPr sz="2400"/>
          </a:p>
          <a:p>
            <a:pPr marL="342900" lvl="0" indent="-36322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400"/>
              <a:buChar char="►"/>
            </a:pPr>
            <a:r>
              <a:rPr lang="pl-PL" sz="2400"/>
              <a:t>Zasada racjonalności w wydatkowaniu środków publicznych – uniwersalne projektowanie dostosowujemy do realizacji realnych potrzeb związanych z przedmiotem zamówienia – na przykład do części zamówienia (jak zamawianie biurek)</a:t>
            </a:r>
            <a:endParaRPr sz="2400"/>
          </a:p>
        </p:txBody>
      </p:sp>
    </p:spTree>
  </p:cSld>
  <p:clrMapOvr>
    <a:masterClrMapping/>
  </p:clrMapOvr>
  <p:transition spd="slow">
    <p:push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" name="Google Shape;1638;g31cac67fb4b_0_522"/>
          <p:cNvSpPr txBox="1">
            <a:spLocks noGrp="1"/>
          </p:cNvSpPr>
          <p:nvPr>
            <p:ph type="title"/>
          </p:nvPr>
        </p:nvSpPr>
        <p:spPr>
          <a:xfrm>
            <a:off x="677333" y="832875"/>
            <a:ext cx="93363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Algorytm analizy dostępności przedmiotu zamówienia (1 z 2)</a:t>
            </a:r>
            <a:endParaRPr sz="3200"/>
          </a:p>
        </p:txBody>
      </p:sp>
      <p:sp>
        <p:nvSpPr>
          <p:cNvPr id="1639" name="Google Shape;1639;g31cac67fb4b_0_522"/>
          <p:cNvSpPr txBox="1">
            <a:spLocks noGrp="1"/>
          </p:cNvSpPr>
          <p:nvPr>
            <p:ph type="body" idx="1"/>
          </p:nvPr>
        </p:nvSpPr>
        <p:spPr>
          <a:xfrm>
            <a:off x="677325" y="2157150"/>
            <a:ext cx="94509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6576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►"/>
            </a:pPr>
            <a:r>
              <a:rPr lang="pl-PL" sz="2600"/>
              <a:t>Czy Zamawiający przewiduje udział osób fizycznych?</a:t>
            </a:r>
            <a:endParaRPr sz="2600"/>
          </a:p>
          <a:p>
            <a:pPr marL="342900" lvl="0" indent="-36576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600"/>
              <a:buChar char="►"/>
            </a:pPr>
            <a:r>
              <a:rPr lang="pl-PL" sz="2600"/>
              <a:t>Czy przewidziane są obszary dostępności z art. 6 UZD?</a:t>
            </a:r>
            <a:endParaRPr sz="2600"/>
          </a:p>
          <a:p>
            <a:pPr marL="342900" lvl="0" indent="-36576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600"/>
              <a:buChar char="►"/>
            </a:pPr>
            <a:r>
              <a:rPr lang="pl-PL" sz="2600"/>
              <a:t>Czy Zamawiający zidentyfikował potrzeby (potencjalne lub realne) osób ze szczególnymi potrzebami, w tym osób z niepełnosprawnościami?</a:t>
            </a:r>
            <a:endParaRPr sz="2600"/>
          </a:p>
        </p:txBody>
      </p:sp>
    </p:spTree>
  </p:cSld>
  <p:clrMapOvr>
    <a:masterClrMapping/>
  </p:clrMapOvr>
  <p:transition spd="slow">
    <p:push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4" name="Google Shape;1644;g31cac67fb4b_0_527"/>
          <p:cNvSpPr txBox="1">
            <a:spLocks noGrp="1"/>
          </p:cNvSpPr>
          <p:nvPr>
            <p:ph type="title"/>
          </p:nvPr>
        </p:nvSpPr>
        <p:spPr>
          <a:xfrm>
            <a:off x="677333" y="832875"/>
            <a:ext cx="93363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Algorytm analizy dostępności przedmiotu zamówienia (2 z 2)</a:t>
            </a:r>
            <a:endParaRPr sz="3200"/>
          </a:p>
        </p:txBody>
      </p:sp>
      <p:sp>
        <p:nvSpPr>
          <p:cNvPr id="1645" name="Google Shape;1645;g31cac67fb4b_0_527"/>
          <p:cNvSpPr txBox="1">
            <a:spLocks noGrp="1"/>
          </p:cNvSpPr>
          <p:nvPr>
            <p:ph type="body" idx="1"/>
          </p:nvPr>
        </p:nvSpPr>
        <p:spPr>
          <a:xfrm>
            <a:off x="677333" y="2157150"/>
            <a:ext cx="96972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Czy Zamawiający przewiduje konieczność szerszego zakresu dostępności niż art. 6 UZD?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W jaki sposób ma zostać zapewniona dostępność i realizacja potrzeb osób ze szczególnymi potrzebami w tym osób z niepełnosprawnościami?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 u="sng">
                <a:solidFill>
                  <a:schemeClr val="hlink"/>
                </a:solidFill>
                <a:hlinkClick r:id="rId3"/>
              </a:rPr>
              <a:t>Algorytm analizy z instrukcją obsługi</a:t>
            </a:r>
            <a:endParaRPr sz="2800"/>
          </a:p>
        </p:txBody>
      </p:sp>
    </p:spTree>
  </p:cSld>
  <p:clrMapOvr>
    <a:masterClrMapping/>
  </p:clrMapOvr>
  <p:transition spd="slow">
    <p:push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5" name="Google Shape;1715;p290"/>
          <p:cNvSpPr txBox="1"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800"/>
              <a:buFont typeface="Trebuchet MS"/>
              <a:buNone/>
            </a:pPr>
            <a:r>
              <a:rPr lang="pl-PL" sz="4800"/>
              <a:t>Postępowanie skargowe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" name="Google Shape;1720;p291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Postępowanie skargowe</a:t>
            </a:r>
            <a:endParaRPr/>
          </a:p>
        </p:txBody>
      </p:sp>
      <p:sp>
        <p:nvSpPr>
          <p:cNvPr id="1721" name="Google Shape;1721;p291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425076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00"/>
              <a:buFont typeface="Verdana"/>
              <a:buChar char="►"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Cel – doprowadzenie do zapewnienia dostępności (nie karanie)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Verdana"/>
              <a:buChar char="►"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Uregulowane bezpośrednio w 2 ustawach (UZD, UDC), pośrednio w kolejnych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Verdana"/>
              <a:buChar char="►"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Obejmuje dedykowane instytucje prawne: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861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Verdana"/>
              <a:buChar char="►"/>
            </a:pPr>
            <a:r>
              <a:rPr lang="pl-PL" sz="1800">
                <a:latin typeface="Verdana"/>
                <a:ea typeface="Verdana"/>
                <a:cs typeface="Verdana"/>
                <a:sym typeface="Verdana"/>
              </a:rPr>
              <a:t>Informowanie o braku dostępności</a:t>
            </a:r>
            <a:endParaRPr sz="18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861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Verdana"/>
              <a:buChar char="►"/>
            </a:pPr>
            <a:r>
              <a:rPr lang="pl-PL" sz="1800">
                <a:latin typeface="Verdana"/>
                <a:ea typeface="Verdana"/>
                <a:cs typeface="Verdana"/>
                <a:sym typeface="Verdana"/>
              </a:rPr>
              <a:t>Wnioski (wniosek o zapewnienie dostępności architektonicznej lub informacyjno‑komunikacyjnej oraz żądanie zapewnienia dostępności cyfrowej)</a:t>
            </a:r>
            <a:endParaRPr sz="18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861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Verdana"/>
              <a:buChar char="►"/>
            </a:pPr>
            <a:r>
              <a:rPr lang="pl-PL" sz="1800">
                <a:latin typeface="Verdana"/>
                <a:ea typeface="Verdana"/>
                <a:cs typeface="Verdana"/>
                <a:sym typeface="Verdana"/>
              </a:rPr>
              <a:t>Skargi (na brak dostępności architektonicznej lub informacyjno-komunikacyjnej oraz w sprawie zapewnienia dostępności cyfrowej)</a:t>
            </a:r>
            <a:endParaRPr sz="18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Verdana"/>
              <a:buChar char="►"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Procedura odformalizowana (zwłaszcza wnioski), postępowanie pozasądowe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7" name="Google Shape;1727;p292"/>
          <p:cNvSpPr txBox="1">
            <a:spLocks noGrp="1"/>
          </p:cNvSpPr>
          <p:nvPr>
            <p:ph type="title"/>
          </p:nvPr>
        </p:nvSpPr>
        <p:spPr>
          <a:xfrm>
            <a:off x="677334" y="832878"/>
            <a:ext cx="969554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3300">
                <a:latin typeface="Verdana"/>
                <a:ea typeface="Verdana"/>
                <a:cs typeface="Verdana"/>
                <a:sym typeface="Verdana"/>
              </a:rPr>
              <a:t>Wnioskowanie o zapewnienie dostępności</a:t>
            </a:r>
            <a:br>
              <a:rPr lang="pl-PL" sz="3300">
                <a:latin typeface="Verdana"/>
                <a:ea typeface="Verdana"/>
                <a:cs typeface="Verdana"/>
                <a:sym typeface="Verdana"/>
              </a:rPr>
            </a:br>
            <a:r>
              <a:rPr lang="pl-PL" sz="2200">
                <a:latin typeface="Verdana"/>
                <a:ea typeface="Verdana"/>
                <a:cs typeface="Verdana"/>
                <a:sym typeface="Verdana"/>
              </a:rPr>
              <a:t>architektonicznej lub informacyjno-komunikacyjnej – art. 30 i 31</a:t>
            </a:r>
            <a:endParaRPr sz="34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28" name="Google Shape;1728;p292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542431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Prawo OzSzP (lub przedstawiciela/ki ustawowego/j)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Wskazanie: bariery i preferowanego sposobu zapewnienia dostępności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Zapewnienie dostępności na wniosek przez podmiot publiczny: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10389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Bez zbędnej zwłoki, nie później niż w terminie 14 dni (wewn</a:t>
            </a: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ętrzna </a:t>
            </a: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koordynacja)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10389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 przypadku opóźnienia: w terminie nie dłuższym niż 2 miesiące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Odmowa w przypadkach uzasadnionych wyjątkowymi okolicznościami, w szczególności ze względów technicznych lub</a:t>
            </a:r>
            <a:r>
              <a:rPr lang="pl-PL" sz="20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prawnych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Verdana"/>
              <a:buChar char="►"/>
            </a:pPr>
            <a:r>
              <a:rPr lang="pl-PL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Możliwość złożenia skargi</a:t>
            </a:r>
            <a:endParaRPr sz="20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4" name="Google Shape;1784;p301"/>
          <p:cNvSpPr txBox="1">
            <a:spLocks noGrp="1"/>
          </p:cNvSpPr>
          <p:nvPr>
            <p:ph type="title"/>
          </p:nvPr>
        </p:nvSpPr>
        <p:spPr>
          <a:xfrm>
            <a:off x="677333" y="832878"/>
            <a:ext cx="954243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SzPts val="4000"/>
            </a:pPr>
            <a:r>
              <a:rPr lang="pl-PL" sz="4000"/>
              <a:t>Skarga na brak dostępności (1 z 2)</a:t>
            </a:r>
            <a:br>
              <a:rPr lang="pl-PL" sz="4000"/>
            </a:br>
            <a:r>
              <a:rPr lang="pl-PL" sz="2400"/>
              <a:t>(architektonicznej lub informacyjno-komunikacyjnej – art. 32-34)</a:t>
            </a:r>
            <a:endParaRPr sz="4000"/>
          </a:p>
        </p:txBody>
      </p:sp>
      <p:sp>
        <p:nvSpPr>
          <p:cNvPr id="1785" name="Google Shape;1785;p301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38660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 sz="2800">
                <a:solidFill>
                  <a:schemeClr val="dk1"/>
                </a:solidFill>
              </a:rPr>
              <a:t>Celem jest </a:t>
            </a:r>
            <a:r>
              <a:rPr lang="pl-PL" sz="2800" b="1">
                <a:solidFill>
                  <a:schemeClr val="dk1"/>
                </a:solidFill>
              </a:rPr>
              <a:t>doprowadzenie do dostępności</a:t>
            </a:r>
            <a:r>
              <a:rPr lang="pl-PL" sz="2800">
                <a:solidFill>
                  <a:schemeClr val="dk1"/>
                </a:solidFill>
              </a:rPr>
              <a:t> (a nie karanie)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>
                <a:solidFill>
                  <a:schemeClr val="dk1"/>
                </a:solidFill>
              </a:rPr>
              <a:t>Prawo wnioskodawcy (a nie osoby ze szczególnymi potrzebami)</a:t>
            </a: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>
                <a:solidFill>
                  <a:schemeClr val="dk1"/>
                </a:solidFill>
              </a:rPr>
              <a:t>Przesłanki:</a:t>
            </a:r>
            <a:endParaRPr/>
          </a:p>
          <a:p>
            <a:pPr marL="742950" lvl="1" indent="-2857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80"/>
              <a:buChar char="►"/>
            </a:pPr>
            <a:r>
              <a:rPr lang="pl-PL" sz="2600">
                <a:solidFill>
                  <a:schemeClr val="dk1"/>
                </a:solidFill>
              </a:rPr>
              <a:t>Zapewnienie dostępności po terminie</a:t>
            </a:r>
            <a:endParaRPr/>
          </a:p>
          <a:p>
            <a:pPr marL="742950" lvl="1" indent="-2857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80"/>
              <a:buChar char="►"/>
            </a:pPr>
            <a:r>
              <a:rPr lang="pl-PL" sz="2600">
                <a:solidFill>
                  <a:schemeClr val="dk1"/>
                </a:solidFill>
              </a:rPr>
              <a:t>Niezapewnienie dostępności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0" name="Google Shape;1790;p302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SzPts val="4000"/>
            </a:pPr>
            <a:r>
              <a:rPr lang="pl-PL" sz="4000"/>
              <a:t>Skarga na brak dostępności (2 z 2)</a:t>
            </a:r>
            <a:endParaRPr/>
          </a:p>
        </p:txBody>
      </p:sp>
      <p:sp>
        <p:nvSpPr>
          <p:cNvPr id="1791" name="Google Shape;1791;p302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59666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Terminy: w ciągu 30 dni po: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14 dniach od złożenia wniosku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2 miesiącach od złożenia wniosku, jeśli podmiot przesunął termin</a:t>
            </a:r>
            <a:endParaRPr/>
          </a:p>
          <a:p>
            <a:pPr marL="742950" lvl="1" indent="-28575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Otrzymaniu odpowiedzi, że podmiot nie może zapewnić dostępności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2240"/>
              <a:buChar char="►"/>
            </a:pPr>
            <a:r>
              <a:rPr lang="pl-PL" sz="2800"/>
              <a:t>Skargi do Prezesa Zarządu PFRON-u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8" name="Google Shape;1828;p308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88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3700">
                <a:latin typeface="Verdana"/>
                <a:ea typeface="Verdana"/>
                <a:cs typeface="Verdana"/>
                <a:sym typeface="Verdana"/>
              </a:rPr>
              <a:t>Grzywna w celu przymuszenia (1 z 3)</a:t>
            </a:r>
            <a:endParaRPr sz="37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29" name="Google Shape;1829;p308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9386608" cy="4697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Verdana"/>
              <a:buChar char="►"/>
            </a:pP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Ustawa z dnia 17 czerwca 1966 r. o postępowaniu egzekucyjnym w administracji (DzU z 2019 r. poz. 1438 ze zm.) (dalej „Upea”)</a:t>
            </a:r>
            <a:endParaRPr sz="26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600"/>
              <a:buChar char="►"/>
            </a:pP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„</a:t>
            </a:r>
            <a:r>
              <a:rPr lang="pl-PL" sz="2600" b="1">
                <a:latin typeface="Verdana"/>
                <a:ea typeface="Verdana"/>
                <a:cs typeface="Verdana"/>
                <a:sym typeface="Verdana"/>
              </a:rPr>
              <a:t>Art. 120. </a:t>
            </a:r>
            <a:r>
              <a:rPr lang="pl-PL" sz="2600">
                <a:latin typeface="Verdana"/>
                <a:ea typeface="Verdana"/>
                <a:cs typeface="Verdana"/>
                <a:sym typeface="Verdana"/>
              </a:rPr>
              <a:t>§ 1. Grzywna w celu przymuszenia może być nakładana zarówno na osoby fizyczne, jak i osoby prawne, a także na jednostki organizacyjne nieposiadające osobowości prawnej.”</a:t>
            </a:r>
            <a:endParaRPr sz="26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48"/>
          <p:cNvSpPr txBox="1">
            <a:spLocks noGrp="1"/>
          </p:cNvSpPr>
          <p:nvPr>
            <p:ph type="title"/>
          </p:nvPr>
        </p:nvSpPr>
        <p:spPr>
          <a:xfrm>
            <a:off x="677334" y="760836"/>
            <a:ext cx="9369982" cy="1598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3500">
                <a:latin typeface="Verdana"/>
                <a:ea typeface="Verdana"/>
                <a:cs typeface="Verdana"/>
                <a:sym typeface="Verdana"/>
              </a:rPr>
              <a:t>Dostępność w rozumieniu „Wytycznych” (2 z 2)</a:t>
            </a:r>
            <a:endParaRPr sz="35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68" name="Google Shape;668;p48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96294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493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32"/>
              <a:buFont typeface="Verdana"/>
              <a:buChar char="►"/>
            </a:pPr>
            <a:r>
              <a:rPr lang="pl-PL" sz="2390">
                <a:latin typeface="Verdana"/>
                <a:ea typeface="Verdana"/>
                <a:cs typeface="Verdana"/>
                <a:sym typeface="Verdana"/>
              </a:rPr>
              <a:t>W przypadku projektów realizowanych w polityce spójności, dostępność oznacza, że wszystkie ich produkty (w tym także udzielane usługi) mogą być wykorzystywane (używane) przez każdą osobę</a:t>
            </a:r>
            <a:endParaRPr sz="2390">
              <a:latin typeface="Verdana"/>
              <a:ea typeface="Verdana"/>
              <a:cs typeface="Verdana"/>
              <a:sym typeface="Verdana"/>
            </a:endParaRPr>
          </a:p>
          <a:p>
            <a:pPr marL="457200" lvl="0" indent="-34493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32"/>
              <a:buFont typeface="Verdana"/>
              <a:buChar char="►"/>
            </a:pPr>
            <a:r>
              <a:rPr lang="pl-PL" sz="2390">
                <a:latin typeface="Verdana"/>
                <a:ea typeface="Verdana"/>
                <a:cs typeface="Verdana"/>
                <a:sym typeface="Verdana"/>
              </a:rPr>
              <a:t>Przykładami tych produktów są: strona lub aplikacja internetowa, materiały szkoleniowe, konferencja, wybudowane lub modernizowane obiekty, zakupione środki transportu</a:t>
            </a:r>
            <a:endParaRPr sz="239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5" name="Google Shape;1835;p309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ct val="108108"/>
              <a:buFont typeface="Trebuchet MS"/>
              <a:buNone/>
            </a:pPr>
            <a:r>
              <a:rPr lang="pl-PL" sz="3700">
                <a:latin typeface="Verdana"/>
                <a:ea typeface="Verdana"/>
                <a:cs typeface="Verdana"/>
                <a:sym typeface="Verdana"/>
              </a:rPr>
              <a:t>Grzywna w celu przymuszenia (2 z 3)</a:t>
            </a:r>
            <a:endParaRPr sz="4000"/>
          </a:p>
        </p:txBody>
      </p:sp>
      <p:sp>
        <p:nvSpPr>
          <p:cNvPr id="1836" name="Google Shape;1836;p309"/>
          <p:cNvSpPr txBox="1">
            <a:spLocks noGrp="1"/>
          </p:cNvSpPr>
          <p:nvPr>
            <p:ph type="body" idx="1"/>
          </p:nvPr>
        </p:nvSpPr>
        <p:spPr>
          <a:xfrm>
            <a:off x="677333" y="2055291"/>
            <a:ext cx="9429447" cy="4802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pl-PL" sz="2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„</a:t>
            </a:r>
            <a:r>
              <a:rPr lang="pl-PL" sz="2700">
                <a:latin typeface="Verdana"/>
                <a:ea typeface="Verdana"/>
                <a:cs typeface="Verdana"/>
                <a:sym typeface="Verdana"/>
              </a:rPr>
              <a:t>§ 2. (…) </a:t>
            </a:r>
            <a:r>
              <a:rPr lang="pl-PL" sz="2700" b="1">
                <a:latin typeface="Verdana"/>
                <a:ea typeface="Verdana"/>
                <a:cs typeface="Verdana"/>
                <a:sym typeface="Verdana"/>
              </a:rPr>
              <a:t>grzywnę nakłada się na ustawowego przedstawiciela zobowiązanego lub na osobę, do której należy bezpośrednie czuwanie nad wykonywaniem przez</a:t>
            </a:r>
            <a:r>
              <a:rPr lang="pl-PL" sz="2700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700" b="1">
                <a:latin typeface="Verdana"/>
                <a:ea typeface="Verdana"/>
                <a:cs typeface="Verdana"/>
                <a:sym typeface="Verdana"/>
              </a:rPr>
              <a:t>zobowiązanego obowiązków tego rodzaju</a:t>
            </a:r>
            <a:r>
              <a:rPr lang="pl-PL" sz="2700">
                <a:latin typeface="Verdana"/>
                <a:ea typeface="Verdana"/>
                <a:cs typeface="Verdana"/>
                <a:sym typeface="Verdana"/>
              </a:rPr>
              <a:t>, jakim jest egzekwowany obowiązek. Jednocześnie może być nałożona grzywna na zobowiązaną osobę prawną lub jednostkę organizacyjną (…)” (art. 120 § 2 Upea)</a:t>
            </a:r>
            <a:endParaRPr sz="27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6" name="Google Shape;1856;p312"/>
          <p:cNvSpPr txBox="1">
            <a:spLocks noGrp="1"/>
          </p:cNvSpPr>
          <p:nvPr>
            <p:ph type="title"/>
          </p:nvPr>
        </p:nvSpPr>
        <p:spPr>
          <a:xfrm>
            <a:off x="677324" y="832875"/>
            <a:ext cx="94734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000"/>
              <a:buFont typeface="Trebuchet MS"/>
              <a:buNone/>
            </a:pPr>
            <a:r>
              <a:rPr lang="pl-PL" sz="3700">
                <a:latin typeface="Verdana"/>
                <a:ea typeface="Verdana"/>
                <a:cs typeface="Verdana"/>
                <a:sym typeface="Verdana"/>
              </a:rPr>
              <a:t>Grzywna w celu przymuszenia (3 z 3)</a:t>
            </a:r>
            <a:endParaRPr sz="3700"/>
          </a:p>
        </p:txBody>
      </p:sp>
      <p:sp>
        <p:nvSpPr>
          <p:cNvPr id="1857" name="Google Shape;1857;p312"/>
          <p:cNvSpPr txBox="1">
            <a:spLocks noGrp="1"/>
          </p:cNvSpPr>
          <p:nvPr>
            <p:ph type="body" idx="1"/>
          </p:nvPr>
        </p:nvSpPr>
        <p:spPr>
          <a:xfrm>
            <a:off x="677325" y="2160600"/>
            <a:ext cx="95913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Nakładana na osoby fizyczne: do 10 000 zł, wielokrotnie do 50 000 zł; na osoby prawne i jednostki organizacyjne nieposiadające osobowości prawnej: do 50 000 zł, wielokrotnie do 200 000 zł (art. 121 § 2 Upea)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W przypadku wykonania obowiązku: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8864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Przed zapłatą – grzywna podlega umorzenia (art. 125)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308864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Po zapłacie – teoretycznie mogą zostać umorzone w</a:t>
            </a:r>
            <a:r>
              <a:rPr lang="pl-PL" sz="2100" i="1"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pl-PL" sz="2100">
                <a:latin typeface="Verdana"/>
                <a:ea typeface="Verdana"/>
                <a:cs typeface="Verdana"/>
                <a:sym typeface="Verdana"/>
              </a:rPr>
              <a:t>uzasadnionych przypadkach w 75% lub całości (art. 126)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100"/>
              <a:buFont typeface="Verdana"/>
              <a:buChar char="►"/>
            </a:pPr>
            <a:r>
              <a:rPr lang="pl-PL" sz="21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Kto wierzy w odzyskanie wpłaconych środków do US-u?</a:t>
            </a:r>
            <a:endParaRPr sz="21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7" name="Google Shape;1917;p322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Wniosek o zapewnienie dostępności</a:t>
            </a:r>
            <a:br>
              <a:rPr lang="pl-PL"/>
            </a:br>
            <a:r>
              <a:rPr lang="pl-PL"/>
              <a:t>Przykład nr 1</a:t>
            </a:r>
            <a:endParaRPr/>
          </a:p>
        </p:txBody>
      </p:sp>
      <p:sp>
        <p:nvSpPr>
          <p:cNvPr id="1918" name="Google Shape;1918;p322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023047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Wnioskuję o zapewnienie dostępności architektonicznej budynku … Państwa urzędu, to jest zapewnienie windy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Poruszam się na wózku</a:t>
            </a:r>
            <a:endParaRPr sz="2400"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Z powodu braku windy nie mogę osobiście załatwić sprawy …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Mejl kontaktowy …[, telefon kontaktowy … [, adres …]]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[W oparciu o art. 30 ustawy o zapewnianiu dostępności osobom ze szczególnymi potrzebami]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 u="sng">
                <a:solidFill>
                  <a:schemeClr val="hlink"/>
                </a:solidFill>
                <a:hlinkClick r:id="rId3"/>
              </a:rPr>
              <a:t>Wzór wniosku o zapewnienie dostępności</a:t>
            </a:r>
            <a:r>
              <a:rPr lang="pl-PL" sz="2400"/>
              <a:t> (</a:t>
            </a:r>
            <a:r>
              <a:rPr lang="pl-PL" sz="2400" u="sng">
                <a:solidFill>
                  <a:schemeClr val="hlink"/>
                </a:solidFill>
                <a:hlinkClick r:id="rId4"/>
              </a:rPr>
              <a:t>bit.ly/3lq9E0m</a:t>
            </a:r>
            <a:r>
              <a:rPr lang="pl-PL" sz="2400"/>
              <a:t>)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3" name="Google Shape;1923;p323"/>
          <p:cNvSpPr txBox="1">
            <a:spLocks noGrp="1"/>
          </p:cNvSpPr>
          <p:nvPr>
            <p:ph type="title"/>
          </p:nvPr>
        </p:nvSpPr>
        <p:spPr>
          <a:xfrm>
            <a:off x="677334" y="83287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/>
              <a:t>Wniosek o zapewnienie dostępności</a:t>
            </a:r>
            <a:br>
              <a:rPr lang="pl-PL"/>
            </a:br>
            <a:r>
              <a:rPr lang="pl-PL"/>
              <a:t>Przykład nr 2</a:t>
            </a:r>
            <a:endParaRPr/>
          </a:p>
        </p:txBody>
      </p:sp>
      <p:sp>
        <p:nvSpPr>
          <p:cNvPr id="1924" name="Google Shape;1924;p323"/>
          <p:cNvSpPr txBox="1">
            <a:spLocks noGrp="1"/>
          </p:cNvSpPr>
          <p:nvPr>
            <p:ph type="body" idx="1"/>
          </p:nvPr>
        </p:nvSpPr>
        <p:spPr>
          <a:xfrm>
            <a:off x="677333" y="2160589"/>
            <a:ext cx="9922934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Wnioskuję o zapewnienie stałej pętli indukcyjnej w auli głównej Uczelni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Jestem osobą słabosłyszącą i korzystam z aparatu słuchowego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Z powodu braku pętli indukcyjnej nie mogę uczestniczyć w życiu Uczelni i społeczności akademickiej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Mejl kontaktowy …[, telefon kontaktowy …[, adres …]]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/>
              <a:t>[W oparciu o art. 30 ustawy o zapewnianiu dostępności osobom ze szczególnymi potrzebami]</a:t>
            </a:r>
            <a:endParaRPr/>
          </a:p>
          <a:p>
            <a:pPr marL="342900" lvl="0" indent="-34290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Char char="►"/>
            </a:pPr>
            <a:r>
              <a:rPr lang="pl-PL" sz="2400" u="sng">
                <a:solidFill>
                  <a:schemeClr val="hlink"/>
                </a:solidFill>
                <a:hlinkClick r:id="rId3"/>
              </a:rPr>
              <a:t>Wzór wniosku o zapewnienie dostępności</a:t>
            </a:r>
            <a:r>
              <a:rPr lang="pl-PL" sz="2400"/>
              <a:t> (</a:t>
            </a:r>
            <a:r>
              <a:rPr lang="pl-PL" sz="2400" u="sng">
                <a:solidFill>
                  <a:schemeClr val="hlink"/>
                </a:solidFill>
                <a:hlinkClick r:id="rId4"/>
              </a:rPr>
              <a:t>bit.ly/3lq9E0m</a:t>
            </a:r>
            <a:r>
              <a:rPr lang="pl-PL" sz="2400"/>
              <a:t>)</a:t>
            </a:r>
            <a:endParaRPr/>
          </a:p>
          <a:p>
            <a:pPr marL="0" lvl="0" indent="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SzPts val="1920"/>
              <a:buNone/>
            </a:pPr>
            <a:endParaRPr sz="2400"/>
          </a:p>
        </p:txBody>
      </p:sp>
    </p:spTree>
  </p:cSld>
  <p:clrMapOvr>
    <a:masterClrMapping/>
  </p:clrMapOvr>
  <p:transition spd="slow">
    <p:push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5" name="Google Shape;2155;g31cac67fb4b_0_682"/>
          <p:cNvSpPr txBox="1">
            <a:spLocks noGrp="1"/>
          </p:cNvSpPr>
          <p:nvPr>
            <p:ph type="title"/>
          </p:nvPr>
        </p:nvSpPr>
        <p:spPr>
          <a:xfrm>
            <a:off x="677325" y="2700875"/>
            <a:ext cx="10013700" cy="18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4800"/>
              <a:buFont typeface="Trebuchet MS"/>
              <a:buNone/>
            </a:pPr>
            <a:r>
              <a:rPr lang="pl-PL">
                <a:latin typeface="Verdana"/>
                <a:ea typeface="Verdana"/>
                <a:cs typeface="Verdana"/>
                <a:sym typeface="Verdana"/>
              </a:rPr>
              <a:t>Przykłady uwzględniania dostępności w podmiocie publicznym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push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1" name="Google Shape;2161;g31cac67fb4b_0_686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413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4000"/>
              <a:t>Wybrane procesy</a:t>
            </a:r>
            <a:endParaRPr sz="4000"/>
          </a:p>
        </p:txBody>
      </p:sp>
      <p:sp>
        <p:nvSpPr>
          <p:cNvPr id="2162" name="Google Shape;2162;g31cac67fb4b_0_686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9553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Zamówienie publiczne</a:t>
            </a:r>
            <a:endParaRPr sz="2800"/>
          </a:p>
          <a:p>
            <a:pPr marL="34290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Inwestycja</a:t>
            </a:r>
            <a:endParaRPr sz="2800"/>
          </a:p>
          <a:p>
            <a:pPr marL="34290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Wydarzenie</a:t>
            </a:r>
            <a:endParaRPr sz="2800"/>
          </a:p>
        </p:txBody>
      </p:sp>
    </p:spTree>
  </p:cSld>
  <p:clrMapOvr>
    <a:masterClrMapping/>
  </p:clrMapOvr>
  <p:transition spd="slow">
    <p:push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8" name="Google Shape;2168;g31cac67fb4b_0_692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413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4000"/>
              <a:t>Zamówienie publiczne (1 z 2)</a:t>
            </a:r>
            <a:endParaRPr sz="4000"/>
          </a:p>
        </p:txBody>
      </p:sp>
      <p:sp>
        <p:nvSpPr>
          <p:cNvPr id="2169" name="Google Shape;2169;g31cac67fb4b_0_692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9553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92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Char char="►"/>
            </a:pPr>
            <a:r>
              <a:rPr lang="pl-PL" sz="2500"/>
              <a:t>Analiza, czy z zamówienia będą lub mogą korzystać osoby ze szczególnymi potrzebami</a:t>
            </a:r>
            <a:endParaRPr sz="2500"/>
          </a:p>
          <a:p>
            <a:pPr marL="342900" lvl="0" indent="-3492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Char char="►"/>
            </a:pPr>
            <a:r>
              <a:rPr lang="pl-PL" sz="2500"/>
              <a:t>Jeśli tak, analiza ich potrzeb</a:t>
            </a:r>
            <a:endParaRPr sz="2500"/>
          </a:p>
          <a:p>
            <a:pPr marL="342900" lvl="0" indent="-3492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Char char="►"/>
            </a:pPr>
            <a:r>
              <a:rPr lang="pl-PL" sz="2500"/>
              <a:t>Konsultacja z tym środowiskiem jego oczekiwań wobec przedmiotu zamówienia (opcja)</a:t>
            </a:r>
            <a:endParaRPr sz="2500"/>
          </a:p>
          <a:p>
            <a:pPr marL="342900" lvl="0" indent="-3492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Char char="►"/>
            </a:pPr>
            <a:r>
              <a:rPr lang="pl-PL" sz="2500"/>
              <a:t>Uwzględnienie w opisie przedmiotu zamówienia (OPZ) wymagań merytorycznych dotyczących tych potrzeb (jeśli dotyczy)</a:t>
            </a:r>
            <a:endParaRPr sz="2500"/>
          </a:p>
        </p:txBody>
      </p:sp>
    </p:spTree>
  </p:cSld>
  <p:clrMapOvr>
    <a:masterClrMapping/>
  </p:clrMapOvr>
  <p:transition spd="slow">
    <p:push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5" name="Google Shape;2175;g31cac67fb4b_0_728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413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4000"/>
              <a:t>Zamówienie publiczne (2 z 2)</a:t>
            </a:r>
            <a:endParaRPr sz="4000"/>
          </a:p>
        </p:txBody>
      </p:sp>
      <p:sp>
        <p:nvSpPr>
          <p:cNvPr id="2176" name="Google Shape;2176;g31cac67fb4b_0_728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9553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92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Char char="►"/>
            </a:pPr>
            <a:r>
              <a:rPr lang="pl-PL" sz="2500"/>
              <a:t>Uwzględnienie w OPZ-ie wymagań merytorycznych dotyczących dostępności architektonicznej, cyfrowej i informacyjno-komunikacyjnej (bezwzględnie)</a:t>
            </a:r>
            <a:endParaRPr sz="2500"/>
          </a:p>
          <a:p>
            <a:pPr marL="342900" lvl="0" indent="-3492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Char char="►"/>
            </a:pPr>
            <a:r>
              <a:rPr lang="pl-PL" sz="2500"/>
              <a:t>Ocena ofert pod kątem realizacji tych wymagań</a:t>
            </a:r>
            <a:endParaRPr sz="2500"/>
          </a:p>
          <a:p>
            <a:pPr marL="342900" lvl="0" indent="-3492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Char char="►"/>
            </a:pPr>
            <a:r>
              <a:rPr lang="pl-PL" sz="2500"/>
              <a:t>Ujęcie w umowie zapisów dotyczących wymagań dostępności</a:t>
            </a:r>
            <a:endParaRPr sz="2500"/>
          </a:p>
          <a:p>
            <a:pPr marL="342900" lvl="0" indent="-3492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500"/>
              <a:buChar char="►"/>
            </a:pPr>
            <a:r>
              <a:rPr lang="pl-PL" sz="2500"/>
              <a:t>Weryfikacja na etapie wykonawstwa realizacji wymagań dostępności</a:t>
            </a:r>
            <a:endParaRPr sz="2500"/>
          </a:p>
        </p:txBody>
      </p:sp>
    </p:spTree>
  </p:cSld>
  <p:clrMapOvr>
    <a:masterClrMapping/>
  </p:clrMapOvr>
  <p:transition spd="slow">
    <p:push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2" name="Google Shape;2182;g31cac67fb4b_0_734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413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4000"/>
              <a:t>Inwestycja (1 z 3)</a:t>
            </a:r>
            <a:endParaRPr sz="4000"/>
          </a:p>
        </p:txBody>
      </p:sp>
      <p:sp>
        <p:nvSpPr>
          <p:cNvPr id="2183" name="Google Shape;2183;g31cac67fb4b_0_734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9553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Konsultacje na etapie koncepcji</a:t>
            </a:r>
            <a:endParaRPr sz="2800"/>
          </a:p>
          <a:p>
            <a:pPr marL="34290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Dotarcie do środowiska osób ze szczególnymi potrzebami</a:t>
            </a:r>
            <a:endParaRPr sz="2800"/>
          </a:p>
          <a:p>
            <a:pPr marL="34290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Opracowanie koncepcji uwzględniającej dostępność i wymagania dotyczące osób ze szczególnymi potrzebami</a:t>
            </a:r>
            <a:endParaRPr sz="2800"/>
          </a:p>
          <a:p>
            <a:pPr marL="34290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Zlecenie projektu</a:t>
            </a:r>
            <a:endParaRPr sz="2800"/>
          </a:p>
        </p:txBody>
      </p:sp>
    </p:spTree>
  </p:cSld>
  <p:clrMapOvr>
    <a:masterClrMapping/>
  </p:clrMapOvr>
  <p:transition spd="slow">
    <p:push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9" name="Google Shape;2189;g31cac67fb4b_0_740"/>
          <p:cNvSpPr txBox="1">
            <a:spLocks noGrp="1"/>
          </p:cNvSpPr>
          <p:nvPr>
            <p:ph type="title"/>
          </p:nvPr>
        </p:nvSpPr>
        <p:spPr>
          <a:xfrm>
            <a:off x="677325" y="832875"/>
            <a:ext cx="94131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rgbClr val="EA3C9E"/>
              </a:buClr>
              <a:buSzPts val="3600"/>
              <a:buFont typeface="Trebuchet MS"/>
              <a:buNone/>
            </a:pPr>
            <a:r>
              <a:rPr lang="pl-PL" sz="4000"/>
              <a:t>Inwestycja (2 z 3)</a:t>
            </a:r>
            <a:endParaRPr sz="4000"/>
          </a:p>
        </p:txBody>
      </p:sp>
      <p:sp>
        <p:nvSpPr>
          <p:cNvPr id="2190" name="Google Shape;2190;g31cac67fb4b_0_740"/>
          <p:cNvSpPr txBox="1">
            <a:spLocks noGrp="1"/>
          </p:cNvSpPr>
          <p:nvPr>
            <p:ph type="body" idx="1"/>
          </p:nvPr>
        </p:nvSpPr>
        <p:spPr>
          <a:xfrm>
            <a:off x="677334" y="2160589"/>
            <a:ext cx="8955300" cy="4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Weryfikacja na poszczególnych etapach realizacji wymagań dostępności</a:t>
            </a:r>
            <a:endParaRPr sz="2800"/>
          </a:p>
          <a:p>
            <a:pPr marL="34290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Uwaga 1! Projektanci i architekci na znają się na dostępności</a:t>
            </a:r>
            <a:endParaRPr sz="2800"/>
          </a:p>
          <a:p>
            <a:pPr marL="342900" lvl="0" indent="-3683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800"/>
              <a:buChar char="►"/>
            </a:pPr>
            <a:r>
              <a:rPr lang="pl-PL" sz="2800"/>
              <a:t>Uwaga 2! Należy zapewnić sobie zasoby (ekspercie, czas) na weryfikację dostępności</a:t>
            </a:r>
            <a:endParaRPr sz="2800"/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Faseta">
  <a:themeElements>
    <a:clrScheme name="Facet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aseta">
  <a:themeElements>
    <a:clrScheme name="Facet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1daea2a-bcd8-4446-9769-75d84d8d926f" xsi:nil="true"/>
    <lcf76f155ced4ddcb4097134ff3c332f xmlns="1af94647-c29b-4e80-b840-e6a7fac9514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DDEDDF6562CB04C85149186304DC46A" ma:contentTypeVersion="12" ma:contentTypeDescription="Utwórz nowy dokument." ma:contentTypeScope="" ma:versionID="b83bd8824fcfca5c8819153ef2515043">
  <xsd:schema xmlns:xsd="http://www.w3.org/2001/XMLSchema" xmlns:xs="http://www.w3.org/2001/XMLSchema" xmlns:p="http://schemas.microsoft.com/office/2006/metadata/properties" xmlns:ns2="1af94647-c29b-4e80-b840-e6a7fac95146" xmlns:ns3="b1daea2a-bcd8-4446-9769-75d84d8d926f" targetNamespace="http://schemas.microsoft.com/office/2006/metadata/properties" ma:root="true" ma:fieldsID="dee357a3fdea49f0a9f7b849d5db880d" ns2:_="" ns3:_="">
    <xsd:import namespace="1af94647-c29b-4e80-b840-e6a7fac95146"/>
    <xsd:import namespace="b1daea2a-bcd8-4446-9769-75d84d8d926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f94647-c29b-4e80-b840-e6a7fac951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605fc3d7-b34b-475e-97e9-882ca6ce10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daea2a-bcd8-4446-9769-75d84d8d926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28e897f-0457-40f7-a679-74b2b84a2865}" ma:internalName="TaxCatchAll" ma:showField="CatchAllData" ma:web="b1daea2a-bcd8-4446-9769-75d84d8d92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0AB92DD-B3BD-44B3-99AF-5ACC12999D34}">
  <ds:schemaRefs>
    <ds:schemaRef ds:uri="1af94647-c29b-4e80-b840-e6a7fac95146"/>
    <ds:schemaRef ds:uri="b1daea2a-bcd8-4446-9769-75d84d8d926f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2243AEC-6834-4D81-9A09-FC92C882912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795E35-C024-4E4E-9D60-7E5E21BBDA84}">
  <ds:schemaRefs>
    <ds:schemaRef ds:uri="1af94647-c29b-4e80-b840-e6a7fac95146"/>
    <ds:schemaRef ds:uri="b1daea2a-bcd8-4446-9769-75d84d8d926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106</Slides>
  <Notes>106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106</vt:i4>
      </vt:variant>
    </vt:vector>
  </HeadingPairs>
  <TitlesOfParts>
    <vt:vector size="108" baseType="lpstr">
      <vt:lpstr>Faseta</vt:lpstr>
      <vt:lpstr>Faseta</vt:lpstr>
      <vt:lpstr>Dostępność</vt:lpstr>
      <vt:lpstr>Dostępnościowe oświecenie</vt:lpstr>
      <vt:lpstr>Dostępność a prawa człowieka</vt:lpstr>
      <vt:lpstr>Brak dostępności a dyskryminacja</vt:lpstr>
      <vt:lpstr>Ogólne zagadnienia dotyczące dostępności</vt:lpstr>
      <vt:lpstr>Dostępność w rozumieniu Konwencji (1 z 2)</vt:lpstr>
      <vt:lpstr>Dostępność w rozumieniu Konwencji (2 z 2)</vt:lpstr>
      <vt:lpstr>Dostępność w rozumieniu „Wytycznych” (1 z 2)</vt:lpstr>
      <vt:lpstr>Dostępność w rozumieniu „Wytycznych” (2 z 2)</vt:lpstr>
      <vt:lpstr>Dostępność konwencyjna Kontekst względny – niepełnosprawności</vt:lpstr>
      <vt:lpstr>Dostępność w rozumieniu Ustawy  o zapewnianiu dostępności (UZD)</vt:lpstr>
      <vt:lpstr>Dostępność w rozumieniu Ustawy Kontekst bezwzględny</vt:lpstr>
      <vt:lpstr>Odbiorcy i odbiorczynie dostępności za Konwencją (art. 1 akapit 2)</vt:lpstr>
      <vt:lpstr>Odbiorcy i odbiorczynie dostępności z Ustawy (art. 2 pkt 3)</vt:lpstr>
      <vt:lpstr>Osoby ze szczególnymi potrzebami  (art. 2 pkt 3) katalog otwarty</vt:lpstr>
      <vt:lpstr>Rodzaje dostępności</vt:lpstr>
      <vt:lpstr>Różne rodzaje dostępności (1 z 2)</vt:lpstr>
      <vt:lpstr>Różne rodzaje dostępności (2 z 2)</vt:lpstr>
      <vt:lpstr>Dostępność infrastrukturalna a dostępność usług</vt:lpstr>
      <vt:lpstr>Rodzaje dostępności w UZD (1 z 2)</vt:lpstr>
      <vt:lpstr>Rodzaje dostępności w UZD (2 z 2)</vt:lpstr>
      <vt:lpstr>Rodzaje dostępności a prawa człowieka</vt:lpstr>
      <vt:lpstr>Minimalne wymagania dla dostępności w UZD</vt:lpstr>
      <vt:lpstr>Rodzaje dostępności z minimalnymi wymaganiami</vt:lpstr>
      <vt:lpstr>Dostępność architektoniczna Minimalne warunki (art. 6 pkt 1) (1 z 4)</vt:lpstr>
      <vt:lpstr>Dostępność architektoniczna Minimalne warunki (art. 6 pkt 1) (2 z 4)</vt:lpstr>
      <vt:lpstr>Dostępność architektoniczna Minimalne warunki (art. 6 pkt 1) (3 z 4)</vt:lpstr>
      <vt:lpstr>Dostępność architektoniczna Minimalne warunki (art. 6 pkt 1) (4 z 4)</vt:lpstr>
      <vt:lpstr>Dostępność architektoniczna Informacja na temat rozkładu pomieszczeń </vt:lpstr>
      <vt:lpstr>Dostępność architektoniczna Ewakuacja lub uratowanie w inny sposób (1 z 3)</vt:lpstr>
      <vt:lpstr>Dostępność architektoniczna Ewakuacja lub uratowanie w inny sposób (2 z 3)</vt:lpstr>
      <vt:lpstr>Dostępność architektoniczna Ewakuacja lub uratowanie w inny sposób (3 z 3)</vt:lpstr>
      <vt:lpstr>Dostępność architektoniczna Infrastruktura do ewakuacji: krzesełko</vt:lpstr>
      <vt:lpstr>Dostępność architektoniczna Inne przepisy i regulacje (1 z 2)</vt:lpstr>
      <vt:lpstr>Dostępność architektoniczna Inne przepisy i regulacje (2 z 2)</vt:lpstr>
      <vt:lpstr>Dostępność cyfrowa Minimalne warunki (1 z 2)</vt:lpstr>
      <vt:lpstr>Dostępność cyfrowa Minimalne warunki (2 z 2)</vt:lpstr>
      <vt:lpstr>Dostępność cyfrowa WCAG (1 z 3)</vt:lpstr>
      <vt:lpstr>Dostępność cyfrowa WCAG (2 z 3)</vt:lpstr>
      <vt:lpstr>Dostępność cyfrowa WCAG (3 z 3)</vt:lpstr>
      <vt:lpstr>Dostępność cyfrowa WCAG 2.1 przykłady kryteriów (1 z 2)</vt:lpstr>
      <vt:lpstr>Dostępność cyfrowa WCAG 2.1 przykłady kryteriów (2 z 2)</vt:lpstr>
      <vt:lpstr>Dostępność cyfrowa Inne wskazówki (dotyczy też wydruków) (1 z 2)</vt:lpstr>
      <vt:lpstr>Dostępność cyfrowa Inne wskazówki (dotyczy też wydruków) (2 z 2)</vt:lpstr>
      <vt:lpstr>Dostępność informacyjno-komunikacyjna Minimalne warunki (art. 6 pkt 3) (1 z 2)</vt:lpstr>
      <vt:lpstr>Dostępność informacyjno-komunikacyjna Minimalne warunki (art. 6 pkt 3) (2 z 2)</vt:lpstr>
      <vt:lpstr>Dostępność informacyjno-komunikacyjna Kanały elektroniczne lub tłumacz online </vt:lpstr>
      <vt:lpstr>Dostępność informacyjno-komunikacyjna Pętle indukcyjne, systemy FM i inne (1 z 3)</vt:lpstr>
      <vt:lpstr>Dostępność informacyjno-komunikacyjna Pętle indukcyjne, systemy FM i inne (2 z 3)</vt:lpstr>
      <vt:lpstr>Dostępność informacyjno-komunikacyjna Pętle indukcyjne, systemy FM i inne (3 z 3)</vt:lpstr>
      <vt:lpstr>Dostępność informacyjno-komunikacyjna Informacja o zakresie działalności w formach dostępnych</vt:lpstr>
      <vt:lpstr>Dostępność informacyjno-komunikacyjna Tekst łatwy do czytania (1 z 3)</vt:lpstr>
      <vt:lpstr>Dostępność informacyjno-komunikacyjna Tekst łatwy do czytania (2 z 3)</vt:lpstr>
      <vt:lpstr>Dostępność informacyjno-komunikacyjna Tekst łatwy do czytania (3 z 3)</vt:lpstr>
      <vt:lpstr>Dostępność informacyjno-komunikacyjna Tekst (nie)łatwy (1 z 2)</vt:lpstr>
      <vt:lpstr>Dostępność informacyjno-komunikacyjna Tekst (nie)łatwy (2 z 2)</vt:lpstr>
      <vt:lpstr>Dostępność informacyjno-komunikacyjna Tekst łatwy do czytania a tekst językiem prostym (1 z 2)</vt:lpstr>
      <vt:lpstr>Dostępność informacyjno-komunikacyjna Tekst łatwy do czytania a tekst językiem prostym (2 z 2)</vt:lpstr>
      <vt:lpstr>Dostępność informacyjno-komunikacyjna Język prosty w Urzędzie m.st. Warszawy</vt:lpstr>
      <vt:lpstr>Dostępność informacyjno-komunikacyjna Badanie zrozumiałości (1 z 3)</vt:lpstr>
      <vt:lpstr>Dostępność informacyjno-komunikacyjna Badanie zrozumiałości (2 z 3)</vt:lpstr>
      <vt:lpstr>Dostępność informacyjno-komunikacyjna Badanie zrozumiałości (3 z 3)</vt:lpstr>
      <vt:lpstr>Dostępność informacyjno-komunikacyjna Komunikacja w formie określonej przez OzSzP</vt:lpstr>
      <vt:lpstr>Dostępność informacyjno-komunikacyjna Inne przepisy i regulacje (1 z 2)</vt:lpstr>
      <vt:lpstr>Dostępność informacyjno-komunikacyjna Inne przepisy i regulacje (2 z 2)</vt:lpstr>
      <vt:lpstr>Rodzaje dostępności na przykładzie szpitala</vt:lpstr>
      <vt:lpstr>Obowiązki na mocy Ustawy (UZD)</vt:lpstr>
      <vt:lpstr>Obowiązki na mocy UZD (1 z 3)</vt:lpstr>
      <vt:lpstr>Obowiązki na mocy Ustawy (2 z 3)</vt:lpstr>
      <vt:lpstr>Obowiązki na mocy Ustawy (3 z 3)</vt:lpstr>
      <vt:lpstr>Uwzględnienie potrzeb osób ze szczególnymi potrzebami w działalności</vt:lpstr>
      <vt:lpstr>Zapewnianie dostępności w zamówieniach publicznych  (i innych umowach)</vt:lpstr>
      <vt:lpstr>Dostępność zamówień publicznych w UZD Art. 4 ust. 2 pkt 1: uwzględnianie w działalności</vt:lpstr>
      <vt:lpstr>Dostępność zamówień publicznych w UZD Art. 4 ust. 3: dostępność w umowie</vt:lpstr>
      <vt:lpstr>Dostępność zamówień publicznych w UZD Art. 4 ust. 4: wymóg uniwersalnego projektowania</vt:lpstr>
      <vt:lpstr>Rozumienie dostępności w UZD</vt:lpstr>
      <vt:lpstr>Dostępność zamówień publicznych w PZP Art. 100 ust. 1</vt:lpstr>
      <vt:lpstr>Realizacja dostępności Kontekst względny dostępności (PZP)</vt:lpstr>
      <vt:lpstr>Realizacja dostępności (UZD i PZP) Rekomendacje, konkluzje (1 z 3)</vt:lpstr>
      <vt:lpstr>Realizacja dostępności (UZD i PZP) Rekomendacje, konkluzje (2 z 3)</vt:lpstr>
      <vt:lpstr>Uniwersalne projektowanie (UZD i PZP) Rekomendacje, konkluzje (3 z 3)</vt:lpstr>
      <vt:lpstr>Algorytm analizy dostępności przedmiotu zamówienia (1 z 2)</vt:lpstr>
      <vt:lpstr>Algorytm analizy dostępności przedmiotu zamówienia (2 z 2)</vt:lpstr>
      <vt:lpstr>Postępowanie skargowe</vt:lpstr>
      <vt:lpstr>Postępowanie skargowe</vt:lpstr>
      <vt:lpstr>Wnioskowanie o zapewnienie dostępności architektonicznej lub informacyjno-komunikacyjnej – art. 30 i 31</vt:lpstr>
      <vt:lpstr>Skarga na brak dostępności (1 z 2) (architektonicznej lub informacyjno-komunikacyjnej – art. 32-34)</vt:lpstr>
      <vt:lpstr>Skarga na brak dostępności (2 z 2)</vt:lpstr>
      <vt:lpstr>Grzywna w celu przymuszenia (1 z 3)</vt:lpstr>
      <vt:lpstr>Grzywna w celu przymuszenia (2 z 3)</vt:lpstr>
      <vt:lpstr>Grzywna w celu przymuszenia (3 z 3)</vt:lpstr>
      <vt:lpstr>Wniosek o zapewnienie dostępności Przykład nr 1</vt:lpstr>
      <vt:lpstr>Wniosek o zapewnienie dostępności Przykład nr 2</vt:lpstr>
      <vt:lpstr>Przykłady uwzględniania dostępności w podmiocie publicznym</vt:lpstr>
      <vt:lpstr>Wybrane procesy</vt:lpstr>
      <vt:lpstr>Zamówienie publiczne (1 z 2)</vt:lpstr>
      <vt:lpstr>Zamówienie publiczne (2 z 2)</vt:lpstr>
      <vt:lpstr>Inwestycja (1 z 3)</vt:lpstr>
      <vt:lpstr>Inwestycja (2 z 3)</vt:lpstr>
      <vt:lpstr>Inwestycja (3 z 3)</vt:lpstr>
      <vt:lpstr>Wydarzenie (jak konferencja) (1 z 3)</vt:lpstr>
      <vt:lpstr>Wydarzenie (jak konferencja) (2 z 3)</vt:lpstr>
      <vt:lpstr>Wydarzenie (jak konferencja) (3 z 3)</vt:lpstr>
      <vt:lpstr>Możliwość korzystania z materiałów (1 z 2)</vt:lpstr>
      <vt:lpstr>Możliwość korzystania z materiałów (2 z 2)</vt:lpstr>
      <vt:lpstr>Pytania? Kontakt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Aleksander Waszkielewicz</dc:creator>
  <cp:revision>1</cp:revision>
  <dcterms:created xsi:type="dcterms:W3CDTF">2019-06-05T21:26:09Z</dcterms:created>
  <dcterms:modified xsi:type="dcterms:W3CDTF">2025-06-09T12:11:12Z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0x0101007DDEDDF6562CB04C85149186304DC46A</vt:lpwstr>
  </property>
  <property fmtid="{D5CDD505-2E9C-101B-9397-08002B2CF9AE}" pid="3" name="MediaServiceImageTags">
    <vt:lpwstr/>
  </property>
</Properties>
</file>