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52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</p:sldIdLst>
  <p:sldSz cx="12192000" cy="6858000"/>
  <p:notesSz cx="9926638" cy="6858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3" roundtripDataSignature="AMtx7mgEwFXSH61Mpe2mfcGOtPSNEJHvp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5CD89C-E483-42DB-BF7F-62CA197B548C}" v="16" dt="2025-06-08T23:12:14.5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34" y="2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customschemas.google.com/relationships/presentationmetadata" Target="metadata"/><Relationship Id="rId58" Type="http://schemas.microsoft.com/office/2016/11/relationships/changesInfo" Target="changesInfos/changesInfo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ksander Waszkielewicz" userId="1acabeda-1014-4438-807e-c8647a66de83" providerId="ADAL" clId="{785CD89C-E483-42DB-BF7F-62CA197B548C}"/>
    <pc:docChg chg="undo redo custSel modSld">
      <pc:chgData name="Aleksander Waszkielewicz" userId="1acabeda-1014-4438-807e-c8647a66de83" providerId="ADAL" clId="{785CD89C-E483-42DB-BF7F-62CA197B548C}" dt="2025-06-08T23:11:43.571" v="150" actId="27636"/>
      <pc:docMkLst>
        <pc:docMk/>
      </pc:docMkLst>
      <pc:sldChg chg="addSp delSp modSp mod">
        <pc:chgData name="Aleksander Waszkielewicz" userId="1acabeda-1014-4438-807e-c8647a66de83" providerId="ADAL" clId="{785CD89C-E483-42DB-BF7F-62CA197B548C}" dt="2025-06-08T23:09:50.701" v="101" actId="1035"/>
        <pc:sldMkLst>
          <pc:docMk/>
          <pc:sldMk cId="0" sldId="256"/>
        </pc:sldMkLst>
        <pc:spChg chg="add mod">
          <ac:chgData name="Aleksander Waszkielewicz" userId="1acabeda-1014-4438-807e-c8647a66de83" providerId="ADAL" clId="{785CD89C-E483-42DB-BF7F-62CA197B548C}" dt="2025-06-08T23:08:45.575" v="54"/>
          <ac:spMkLst>
            <pc:docMk/>
            <pc:sldMk cId="0" sldId="256"/>
            <ac:spMk id="3" creationId="{CCF223B7-BEDD-F524-51B0-30DF52FDA0C2}"/>
          </ac:spMkLst>
        </pc:spChg>
        <pc:spChg chg="mod">
          <ac:chgData name="Aleksander Waszkielewicz" userId="1acabeda-1014-4438-807e-c8647a66de83" providerId="ADAL" clId="{785CD89C-E483-42DB-BF7F-62CA197B548C}" dt="2025-06-08T23:09:17.941" v="82" actId="1035"/>
          <ac:spMkLst>
            <pc:docMk/>
            <pc:sldMk cId="0" sldId="256"/>
            <ac:spMk id="164" creationId="{00000000-0000-0000-0000-000000000000}"/>
          </ac:spMkLst>
        </pc:spChg>
        <pc:spChg chg="del">
          <ac:chgData name="Aleksander Waszkielewicz" userId="1acabeda-1014-4438-807e-c8647a66de83" providerId="ADAL" clId="{785CD89C-E483-42DB-BF7F-62CA197B548C}" dt="2025-06-08T23:08:39.496" v="3" actId="478"/>
          <ac:spMkLst>
            <pc:docMk/>
            <pc:sldMk cId="0" sldId="256"/>
            <ac:spMk id="165" creationId="{00000000-0000-0000-0000-000000000000}"/>
          </ac:spMkLst>
        </pc:spChg>
        <pc:spChg chg="mod">
          <ac:chgData name="Aleksander Waszkielewicz" userId="1acabeda-1014-4438-807e-c8647a66de83" providerId="ADAL" clId="{785CD89C-E483-42DB-BF7F-62CA197B548C}" dt="2025-06-08T23:09:50.701" v="101" actId="1035"/>
          <ac:spMkLst>
            <pc:docMk/>
            <pc:sldMk cId="0" sldId="256"/>
            <ac:spMk id="166" creationId="{00000000-0000-0000-0000-000000000000}"/>
          </ac:spMkLst>
        </pc:spChg>
        <pc:picChg chg="add mod">
          <ac:chgData name="Aleksander Waszkielewicz" userId="1acabeda-1014-4438-807e-c8647a66de83" providerId="ADAL" clId="{785CD89C-E483-42DB-BF7F-62CA197B548C}" dt="2025-06-08T23:08:45.575" v="54"/>
          <ac:picMkLst>
            <pc:docMk/>
            <pc:sldMk cId="0" sldId="256"/>
            <ac:picMk id="2" creationId="{03106C1D-6A66-C103-781E-0F8716F9E04F}"/>
          </ac:picMkLst>
        </pc:picChg>
      </pc:sldChg>
      <pc:sldChg chg="modSp mod">
        <pc:chgData name="Aleksander Waszkielewicz" userId="1acabeda-1014-4438-807e-c8647a66de83" providerId="ADAL" clId="{785CD89C-E483-42DB-BF7F-62CA197B548C}" dt="2025-06-08T23:08:45.649" v="55" actId="27636"/>
        <pc:sldMkLst>
          <pc:docMk/>
          <pc:sldMk cId="0" sldId="268"/>
        </pc:sldMkLst>
        <pc:spChg chg="mod">
          <ac:chgData name="Aleksander Waszkielewicz" userId="1acabeda-1014-4438-807e-c8647a66de83" providerId="ADAL" clId="{785CD89C-E483-42DB-BF7F-62CA197B548C}" dt="2025-06-08T23:08:45.649" v="55" actId="27636"/>
          <ac:spMkLst>
            <pc:docMk/>
            <pc:sldMk cId="0" sldId="268"/>
            <ac:spMk id="246" creationId="{00000000-0000-0000-0000-000000000000}"/>
          </ac:spMkLst>
        </pc:spChg>
      </pc:sldChg>
      <pc:sldChg chg="modSp mod">
        <pc:chgData name="Aleksander Waszkielewicz" userId="1acabeda-1014-4438-807e-c8647a66de83" providerId="ADAL" clId="{785CD89C-E483-42DB-BF7F-62CA197B548C}" dt="2025-06-08T23:08:45.662" v="56" actId="27636"/>
        <pc:sldMkLst>
          <pc:docMk/>
          <pc:sldMk cId="0" sldId="274"/>
        </pc:sldMkLst>
        <pc:spChg chg="mod">
          <ac:chgData name="Aleksander Waszkielewicz" userId="1acabeda-1014-4438-807e-c8647a66de83" providerId="ADAL" clId="{785CD89C-E483-42DB-BF7F-62CA197B548C}" dt="2025-06-08T23:08:45.662" v="56" actId="27636"/>
          <ac:spMkLst>
            <pc:docMk/>
            <pc:sldMk cId="0" sldId="274"/>
            <ac:spMk id="288" creationId="{00000000-0000-0000-0000-000000000000}"/>
          </ac:spMkLst>
        </pc:spChg>
      </pc:sldChg>
      <pc:sldChg chg="modSp mod">
        <pc:chgData name="Aleksander Waszkielewicz" userId="1acabeda-1014-4438-807e-c8647a66de83" providerId="ADAL" clId="{785CD89C-E483-42DB-BF7F-62CA197B548C}" dt="2025-06-08T23:08:45.674" v="57" actId="27636"/>
        <pc:sldMkLst>
          <pc:docMk/>
          <pc:sldMk cId="0" sldId="277"/>
        </pc:sldMkLst>
        <pc:spChg chg="mod">
          <ac:chgData name="Aleksander Waszkielewicz" userId="1acabeda-1014-4438-807e-c8647a66de83" providerId="ADAL" clId="{785CD89C-E483-42DB-BF7F-62CA197B548C}" dt="2025-06-08T23:08:45.674" v="57" actId="27636"/>
          <ac:spMkLst>
            <pc:docMk/>
            <pc:sldMk cId="0" sldId="277"/>
            <ac:spMk id="309" creationId="{00000000-0000-0000-0000-000000000000}"/>
          </ac:spMkLst>
        </pc:spChg>
      </pc:sldChg>
      <pc:sldChg chg="modSp mod">
        <pc:chgData name="Aleksander Waszkielewicz" userId="1acabeda-1014-4438-807e-c8647a66de83" providerId="ADAL" clId="{785CD89C-E483-42DB-BF7F-62CA197B548C}" dt="2025-06-08T23:10:11.901" v="102" actId="255"/>
        <pc:sldMkLst>
          <pc:docMk/>
          <pc:sldMk cId="0" sldId="279"/>
        </pc:sldMkLst>
        <pc:spChg chg="mod">
          <ac:chgData name="Aleksander Waszkielewicz" userId="1acabeda-1014-4438-807e-c8647a66de83" providerId="ADAL" clId="{785CD89C-E483-42DB-BF7F-62CA197B548C}" dt="2025-06-08T23:10:11.901" v="102" actId="255"/>
          <ac:spMkLst>
            <pc:docMk/>
            <pc:sldMk cId="0" sldId="279"/>
            <ac:spMk id="323" creationId="{00000000-0000-0000-0000-000000000000}"/>
          </ac:spMkLst>
        </pc:spChg>
      </pc:sldChg>
      <pc:sldChg chg="modSp mod">
        <pc:chgData name="Aleksander Waszkielewicz" userId="1acabeda-1014-4438-807e-c8647a66de83" providerId="ADAL" clId="{785CD89C-E483-42DB-BF7F-62CA197B548C}" dt="2025-06-08T23:08:45.688" v="58" actId="27636"/>
        <pc:sldMkLst>
          <pc:docMk/>
          <pc:sldMk cId="0" sldId="285"/>
        </pc:sldMkLst>
        <pc:spChg chg="mod">
          <ac:chgData name="Aleksander Waszkielewicz" userId="1acabeda-1014-4438-807e-c8647a66de83" providerId="ADAL" clId="{785CD89C-E483-42DB-BF7F-62CA197B548C}" dt="2025-06-08T23:08:45.688" v="58" actId="27636"/>
          <ac:spMkLst>
            <pc:docMk/>
            <pc:sldMk cId="0" sldId="285"/>
            <ac:spMk id="366" creationId="{00000000-0000-0000-0000-000000000000}"/>
          </ac:spMkLst>
        </pc:spChg>
      </pc:sldChg>
      <pc:sldChg chg="modSp mod">
        <pc:chgData name="Aleksander Waszkielewicz" userId="1acabeda-1014-4438-807e-c8647a66de83" providerId="ADAL" clId="{785CD89C-E483-42DB-BF7F-62CA197B548C}" dt="2025-06-08T23:08:45.705" v="59" actId="27636"/>
        <pc:sldMkLst>
          <pc:docMk/>
          <pc:sldMk cId="0" sldId="300"/>
        </pc:sldMkLst>
        <pc:spChg chg="mod">
          <ac:chgData name="Aleksander Waszkielewicz" userId="1acabeda-1014-4438-807e-c8647a66de83" providerId="ADAL" clId="{785CD89C-E483-42DB-BF7F-62CA197B548C}" dt="2025-06-08T23:08:45.705" v="59" actId="27636"/>
          <ac:spMkLst>
            <pc:docMk/>
            <pc:sldMk cId="0" sldId="300"/>
            <ac:spMk id="465" creationId="{00000000-0000-0000-0000-000000000000}"/>
          </ac:spMkLst>
        </pc:spChg>
      </pc:sldChg>
      <pc:sldChg chg="modSp mod">
        <pc:chgData name="Aleksander Waszkielewicz" userId="1acabeda-1014-4438-807e-c8647a66de83" providerId="ADAL" clId="{785CD89C-E483-42DB-BF7F-62CA197B548C}" dt="2025-06-08T23:11:43.571" v="150" actId="27636"/>
        <pc:sldMkLst>
          <pc:docMk/>
          <pc:sldMk cId="0" sldId="302"/>
        </pc:sldMkLst>
        <pc:spChg chg="mod">
          <ac:chgData name="Aleksander Waszkielewicz" userId="1acabeda-1014-4438-807e-c8647a66de83" providerId="ADAL" clId="{785CD89C-E483-42DB-BF7F-62CA197B548C}" dt="2025-06-08T23:11:43.571" v="150" actId="27636"/>
          <ac:spMkLst>
            <pc:docMk/>
            <pc:sldMk cId="0" sldId="302"/>
            <ac:spMk id="479" creationId="{00000000-0000-0000-0000-000000000000}"/>
          </ac:spMkLst>
        </pc:spChg>
        <pc:picChg chg="mod">
          <ac:chgData name="Aleksander Waszkielewicz" userId="1acabeda-1014-4438-807e-c8647a66de83" providerId="ADAL" clId="{785CD89C-E483-42DB-BF7F-62CA197B548C}" dt="2025-06-08T23:10:34.859" v="121" actId="1036"/>
          <ac:picMkLst>
            <pc:docMk/>
            <pc:sldMk cId="0" sldId="302"/>
            <ac:picMk id="480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1" y="0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5621697" y="0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1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pl-PL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1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2" name="Google Shape;162;p1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" name="Google Shape;222;p10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3" name="Google Shape;223;p10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9" name="Google Shape;229;p11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0" name="Google Shape;230;p11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6" name="Google Shape;23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2" name="Google Shape;242;p13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3" name="Google Shape;243;p13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9" name="Google Shape;249;p1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0" name="Google Shape;250;p14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6" name="Google Shape;256;p15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7" name="Google Shape;257;p15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3" name="Google Shape;263;p16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4" name="Google Shape;264;p16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0" name="Google Shape;270;p17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1" name="Google Shape;271;p17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7" name="Google Shape;277;p18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8" name="Google Shape;278;p18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4" name="Google Shape;284;p19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5" name="Google Shape;285;p19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9" name="Google Shape;1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1" name="Google Shape;291;p20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2" name="Google Shape;292;p20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8" name="Google Shape;298;p21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9" name="Google Shape;299;p21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5" name="Google Shape;305;p2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6" name="Google Shape;306;p22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2" name="Google Shape;312;p23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3" name="Google Shape;313;p23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9" name="Google Shape;319;p2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0" name="Google Shape;320;p24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7" name="Google Shape;327;p25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8" name="Google Shape;328;p25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4" name="Google Shape;334;p26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5" name="Google Shape;335;p26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1" name="Google Shape;341;p27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2" name="Google Shape;342;p27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8" name="Google Shape;348;p28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9" name="Google Shape;349;p28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5" name="Google Shape;355;p29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6" name="Google Shape;356;p29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5" name="Google Shape;17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2" name="Google Shape;362;p30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3" name="Google Shape;363;p30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9" name="Google Shape;369;p31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0" name="Google Shape;370;p31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3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6" name="Google Shape;376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1" name="Google Shape;381;p33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2" name="Google Shape;382;p33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8" name="Google Shape;388;p3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9" name="Google Shape;389;p34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5" name="Google Shape;395;p35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6" name="Google Shape;396;p35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35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2" name="Google Shape;402;p36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3" name="Google Shape;403;p36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36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9" name="Google Shape;409;p37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10" name="Google Shape;410;p37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37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6" name="Google Shape;416;p38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17" name="Google Shape;417;p38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38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3" name="Google Shape;423;p39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24" name="Google Shape;424;p39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39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p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1" name="Google Shape;181;p4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0" name="Google Shape;430;p40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1" name="Google Shape;431;p40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40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41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7" name="Google Shape;437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4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3" name="Google Shape;443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3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9" name="Google Shape;449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4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55" name="Google Shape;455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1" name="Google Shape;461;p45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62" name="Google Shape;462;p45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45</a:t>
            </a:fld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8" name="Google Shape;468;p46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69" name="Google Shape;469;p46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46</a:t>
            </a:fld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5" name="Google Shape;475;p47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76" name="Google Shape;476;p47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47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5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8" name="Google Shape;188;p5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4" name="Google Shape;194;p6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5" name="Google Shape;195;p6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1" name="Google Shape;201;p7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2" name="Google Shape;202;p7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8" name="Google Shape;208;p8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9" name="Google Shape;209;p8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5" name="Google Shape;215;p9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6" name="Google Shape;216;p9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lajd tytułowy" type="title">
  <p:cSld name="TITL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oogle Shape;27;p49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8" name="Google Shape;28;p49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w="9525" cap="flat" cmpd="sng">
              <a:solidFill>
                <a:schemeClr val="accent1">
                  <a:alpha val="69019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" name="Google Shape;29;p49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w="9525" cap="flat" cmpd="sng">
              <a:solidFill>
                <a:schemeClr val="accent1">
                  <a:alpha val="69019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0" name="Google Shape;30;p49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 extrusionOk="0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4901"/>
              </a:schemeClr>
            </a:solidFill>
            <a:ln>
              <a:noFill/>
            </a:ln>
          </p:spPr>
        </p:sp>
        <p:sp>
          <p:nvSpPr>
            <p:cNvPr id="31" name="Google Shape;31;p49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 extrusionOk="0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32" name="Google Shape;32;p49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09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49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 extrusionOk="0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3C9E">
                <a:alpha val="49019"/>
              </a:srgbClr>
            </a:solidFill>
            <a:ln>
              <a:noFill/>
            </a:ln>
          </p:spPr>
        </p:sp>
        <p:sp>
          <p:nvSpPr>
            <p:cNvPr id="34" name="Google Shape;34;p49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 extrusionOk="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EA3C9E">
                <a:alpha val="69019"/>
              </a:srgbClr>
            </a:solidFill>
            <a:ln>
              <a:noFill/>
            </a:ln>
          </p:spPr>
        </p:sp>
        <p:sp>
          <p:nvSpPr>
            <p:cNvPr id="35" name="Google Shape;35;p4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 extrusionOk="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126C">
                <a:alpha val="80000"/>
              </a:srgbClr>
            </a:solidFill>
            <a:ln>
              <a:noFill/>
            </a:ln>
          </p:spPr>
        </p:sp>
        <p:sp>
          <p:nvSpPr>
            <p:cNvPr id="36" name="Google Shape;36;p49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rgbClr val="B2126C">
                <a:alpha val="65098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37;p49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rgbClr val="EA3C9E">
                <a:alpha val="6901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8" name="Google Shape;38;p49"/>
          <p:cNvSpPr txBox="1"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5400"/>
              <a:buFont typeface="Trebuchet MS"/>
              <a:buNone/>
              <a:defRPr sz="5400">
                <a:solidFill>
                  <a:srgbClr val="EA3C9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9"/>
          <p:cNvSpPr txBox="1"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49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9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9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43" name="Google Shape;43;p49"/>
          <p:cNvSpPr/>
          <p:nvPr/>
        </p:nvSpPr>
        <p:spPr>
          <a:xfrm>
            <a:off x="9150" y="5517150"/>
            <a:ext cx="3305700" cy="11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l-PL" sz="24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20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20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20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podpis">
  <p:cSld name="Tytuł i podpis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58"/>
          <p:cNvSpPr txBox="1">
            <a:spLocks noGrp="1"/>
          </p:cNvSpPr>
          <p:nvPr>
            <p:ph type="title"/>
          </p:nvPr>
        </p:nvSpPr>
        <p:spPr>
          <a:xfrm>
            <a:off x="677335" y="944519"/>
            <a:ext cx="8596668" cy="34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Trebuchet MS"/>
              <a:buNone/>
              <a:defRPr sz="44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58"/>
          <p:cNvSpPr txBox="1"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58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58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58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09" name="Google Shape;109;p58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br>
              <a:rPr lang="pl-PL" sz="1600" b="0" i="0" u="none" strike="noStrike" cap="none">
                <a:solidFill>
                  <a:srgbClr val="FF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ferta z podpisem">
  <p:cSld name="Oferta z podpisem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9"/>
          <p:cNvSpPr txBox="1">
            <a:spLocks noGrp="1"/>
          </p:cNvSpPr>
          <p:nvPr>
            <p:ph type="title"/>
          </p:nvPr>
        </p:nvSpPr>
        <p:spPr>
          <a:xfrm>
            <a:off x="931334" y="944528"/>
            <a:ext cx="8094134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Trebuchet MS"/>
              <a:buNone/>
              <a:defRPr sz="44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59"/>
          <p:cNvSpPr txBox="1">
            <a:spLocks noGrp="1"/>
          </p:cNvSpPr>
          <p:nvPr>
            <p:ph type="body" idx="1"/>
          </p:nvPr>
        </p:nvSpPr>
        <p:spPr>
          <a:xfrm>
            <a:off x="1366139" y="3967128"/>
            <a:ext cx="7224524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 sz="16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13" name="Google Shape;113;p59"/>
          <p:cNvSpPr txBox="1">
            <a:spLocks noGrp="1"/>
          </p:cNvSpPr>
          <p:nvPr>
            <p:ph type="body" idx="2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59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59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59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17" name="Google Shape;117;p5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pl-PL" sz="8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59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pl-PL" sz="8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59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br>
              <a:rPr lang="pl-PL" sz="1600" b="0" i="0" u="none" strike="noStrike" cap="none">
                <a:solidFill>
                  <a:srgbClr val="FF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arta nazwy">
  <p:cSld name="Karta nazwy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0"/>
          <p:cNvSpPr txBox="1"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Trebuchet MS"/>
              <a:buNone/>
              <a:defRPr sz="44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60"/>
          <p:cNvSpPr txBox="1"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23" name="Google Shape;123;p60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60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60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26" name="Google Shape;126;p60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br>
              <a:rPr lang="pl-PL" sz="1600" b="0" i="0" u="none" strike="noStrike" cap="none">
                <a:solidFill>
                  <a:srgbClr val="FF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arta nazwy cytatu">
  <p:cSld name="Karta nazwy cytatu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1"/>
          <p:cNvSpPr txBox="1">
            <a:spLocks noGrp="1"/>
          </p:cNvSpPr>
          <p:nvPr>
            <p:ph type="title"/>
          </p:nvPr>
        </p:nvSpPr>
        <p:spPr>
          <a:xfrm>
            <a:off x="931334" y="907305"/>
            <a:ext cx="8094134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Trebuchet MS"/>
              <a:buNone/>
              <a:defRPr sz="44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61"/>
          <p:cNvSpPr txBox="1">
            <a:spLocks noGrp="1"/>
          </p:cNvSpPr>
          <p:nvPr>
            <p:ph type="body" idx="1"/>
          </p:nvPr>
        </p:nvSpPr>
        <p:spPr>
          <a:xfrm>
            <a:off x="677332" y="4013200"/>
            <a:ext cx="8596669" cy="514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Font typeface="Trebuchet MS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30" name="Google Shape;130;p61"/>
          <p:cNvSpPr txBox="1">
            <a:spLocks noGrp="1"/>
          </p:cNvSpPr>
          <p:nvPr>
            <p:ph type="body" idx="2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31" name="Google Shape;131;p61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61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61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34" name="Google Shape;134;p61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pl-PL" sz="8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6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pl-PL" sz="8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61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br>
              <a:rPr lang="pl-PL" sz="1600" b="0" i="0" u="none" strike="noStrike" cap="none">
                <a:solidFill>
                  <a:srgbClr val="FF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awda lub fałsz">
  <p:cSld name="Prawda lub fałsz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62"/>
          <p:cNvSpPr txBox="1">
            <a:spLocks noGrp="1"/>
          </p:cNvSpPr>
          <p:nvPr>
            <p:ph type="title"/>
          </p:nvPr>
        </p:nvSpPr>
        <p:spPr>
          <a:xfrm>
            <a:off x="685799" y="912630"/>
            <a:ext cx="8588203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Trebuchet MS"/>
              <a:buNone/>
              <a:defRPr sz="44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62"/>
          <p:cNvSpPr txBox="1">
            <a:spLocks noGrp="1"/>
          </p:cNvSpPr>
          <p:nvPr>
            <p:ph type="body" idx="1"/>
          </p:nvPr>
        </p:nvSpPr>
        <p:spPr>
          <a:xfrm>
            <a:off x="677332" y="4013200"/>
            <a:ext cx="8596669" cy="514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Font typeface="Trebuchet MS"/>
              <a:buNone/>
              <a:defRPr sz="24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40" name="Google Shape;140;p62"/>
          <p:cNvSpPr txBox="1">
            <a:spLocks noGrp="1"/>
          </p:cNvSpPr>
          <p:nvPr>
            <p:ph type="body" idx="2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41" name="Google Shape;141;p62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62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62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44" name="Google Shape;144;p62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br>
              <a:rPr lang="pl-PL" sz="1600" b="0" i="0" u="none" strike="noStrike" cap="none">
                <a:solidFill>
                  <a:srgbClr val="FF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tekst pionowy" type="vertTx">
  <p:cSld name="VERTICAL_TEX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63"/>
          <p:cNvSpPr txBox="1">
            <a:spLocks noGrp="1"/>
          </p:cNvSpPr>
          <p:nvPr>
            <p:ph type="title"/>
          </p:nvPr>
        </p:nvSpPr>
        <p:spPr>
          <a:xfrm>
            <a:off x="677334" y="832884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63"/>
          <p:cNvSpPr txBox="1">
            <a:spLocks noGrp="1"/>
          </p:cNvSpPr>
          <p:nvPr>
            <p:ph type="body" idx="1"/>
          </p:nvPr>
        </p:nvSpPr>
        <p:spPr>
          <a:xfrm rot="5400000">
            <a:off x="3035282" y="-197358"/>
            <a:ext cx="3880773" cy="859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>
                <a:solidFill>
                  <a:schemeClr val="dk1"/>
                </a:solidFill>
              </a:defRPr>
            </a:lvl1pPr>
            <a:lvl2pPr marL="914400" lvl="1" indent="-30988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48" name="Google Shape;148;p63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63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63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51" name="Google Shape;151;p63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br>
              <a:rPr lang="pl-PL" sz="1600" b="0" i="0" u="none" strike="noStrike" cap="none">
                <a:solidFill>
                  <a:srgbClr val="FF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pionowy i tekst" type="vertTitleAndTx">
  <p:cSld name="VERTICAL_TITLE_AND_VERTICAL_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64"/>
          <p:cNvSpPr txBox="1">
            <a:spLocks noGrp="1"/>
          </p:cNvSpPr>
          <p:nvPr>
            <p:ph type="title"/>
          </p:nvPr>
        </p:nvSpPr>
        <p:spPr>
          <a:xfrm rot="5400000">
            <a:off x="5994319" y="2582953"/>
            <a:ext cx="5251451" cy="1304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64"/>
          <p:cNvSpPr txBox="1">
            <a:spLocks noGrp="1"/>
          </p:cNvSpPr>
          <p:nvPr>
            <p:ph type="body" idx="1"/>
          </p:nvPr>
        </p:nvSpPr>
        <p:spPr>
          <a:xfrm rot="5400000">
            <a:off x="1581685" y="-294750"/>
            <a:ext cx="5251450" cy="706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>
                <a:solidFill>
                  <a:schemeClr val="dk1"/>
                </a:solidFill>
              </a:defRPr>
            </a:lvl1pPr>
            <a:lvl2pPr marL="914400" lvl="1" indent="-30988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55" name="Google Shape;155;p64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64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64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58" name="Google Shape;158;p64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br>
              <a:rPr lang="pl-PL" sz="1600" b="0" i="0" u="none" strike="noStrike" cap="none">
                <a:solidFill>
                  <a:srgbClr val="FF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zawartość" type="obj">
  <p:cSld name="OBJEC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50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50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85968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>
                <a:solidFill>
                  <a:schemeClr val="dk1"/>
                </a:solidFill>
              </a:defRPr>
            </a:lvl1pPr>
            <a:lvl2pPr marL="914400" lvl="1" indent="-30988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47" name="Google Shape;47;p50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50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50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50" name="Google Shape;50;p50"/>
          <p:cNvSpPr/>
          <p:nvPr/>
        </p:nvSpPr>
        <p:spPr>
          <a:xfrm>
            <a:off x="7322" y="753"/>
            <a:ext cx="2601407" cy="929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główek sekcji" type="secHead">
  <p:cSld name="SECTION_HEADER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51"/>
          <p:cNvSpPr txBox="1"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  <a:defRPr sz="40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51"/>
          <p:cNvSpPr txBox="1"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20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4" name="Google Shape;54;p51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51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51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57" name="Google Shape;57;p51"/>
          <p:cNvSpPr/>
          <p:nvPr/>
        </p:nvSpPr>
        <p:spPr>
          <a:xfrm>
            <a:off x="7322" y="7477"/>
            <a:ext cx="2601407" cy="929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br>
              <a:rPr lang="pl-PL" sz="1600" b="0" i="0" u="none" strike="noStrike" cap="none">
                <a:solidFill>
                  <a:srgbClr val="FF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wa elementy zawartości" type="twoObj">
  <p:cSld name="TWO_OBJECTS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52"/>
          <p:cNvSpPr txBox="1">
            <a:spLocks noGrp="1"/>
          </p:cNvSpPr>
          <p:nvPr>
            <p:ph type="title"/>
          </p:nvPr>
        </p:nvSpPr>
        <p:spPr>
          <a:xfrm>
            <a:off x="677334" y="832886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52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4184035" cy="3880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>
                <a:solidFill>
                  <a:schemeClr val="dk1"/>
                </a:solidFill>
              </a:defRPr>
            </a:lvl1pPr>
            <a:lvl2pPr marL="914400" lvl="1" indent="-30988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61" name="Google Shape;61;p52"/>
          <p:cNvSpPr txBox="1">
            <a:spLocks noGrp="1"/>
          </p:cNvSpPr>
          <p:nvPr>
            <p:ph type="body" idx="2"/>
          </p:nvPr>
        </p:nvSpPr>
        <p:spPr>
          <a:xfrm>
            <a:off x="5089970" y="2160589"/>
            <a:ext cx="4184034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>
                <a:solidFill>
                  <a:schemeClr val="dk1"/>
                </a:solidFill>
              </a:defRPr>
            </a:lvl1pPr>
            <a:lvl2pPr marL="914400" lvl="1" indent="-30988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62" name="Google Shape;62;p52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52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52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65" name="Google Shape;65;p52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br>
              <a:rPr lang="pl-PL" sz="1600" b="0" i="0" u="none" strike="noStrike" cap="none">
                <a:solidFill>
                  <a:srgbClr val="FF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równanie" type="twoTxTwoObj">
  <p:cSld name="TWO_OBJECTS_WITH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53"/>
          <p:cNvSpPr txBox="1">
            <a:spLocks noGrp="1"/>
          </p:cNvSpPr>
          <p:nvPr>
            <p:ph type="title"/>
          </p:nvPr>
        </p:nvSpPr>
        <p:spPr>
          <a:xfrm>
            <a:off x="677334" y="832883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53"/>
          <p:cNvSpPr txBox="1"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/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69" name="Google Shape;69;p53"/>
          <p:cNvSpPr txBox="1">
            <a:spLocks noGrp="1"/>
          </p:cNvSpPr>
          <p:nvPr>
            <p:ph type="body" idx="2"/>
          </p:nvPr>
        </p:nvSpPr>
        <p:spPr>
          <a:xfrm>
            <a:off x="675745" y="2737245"/>
            <a:ext cx="4185623" cy="3304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70" name="Google Shape;70;p53"/>
          <p:cNvSpPr txBox="1">
            <a:spLocks noGrp="1"/>
          </p:cNvSpPr>
          <p:nvPr>
            <p:ph type="body" idx="3"/>
          </p:nvPr>
        </p:nvSpPr>
        <p:spPr>
          <a:xfrm>
            <a:off x="5088383" y="2160983"/>
            <a:ext cx="4185618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/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71" name="Google Shape;71;p53"/>
          <p:cNvSpPr txBox="1">
            <a:spLocks noGrp="1"/>
          </p:cNvSpPr>
          <p:nvPr>
            <p:ph type="body" idx="4"/>
          </p:nvPr>
        </p:nvSpPr>
        <p:spPr>
          <a:xfrm>
            <a:off x="5088384" y="2737245"/>
            <a:ext cx="4185617" cy="3304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72" name="Google Shape;72;p53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53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53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75" name="Google Shape;75;p53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br>
              <a:rPr lang="pl-PL" sz="1600" b="0" i="0" u="none" strike="noStrike" cap="none">
                <a:solidFill>
                  <a:srgbClr val="FF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lko tytuł" type="titleOnly">
  <p:cSld name="TITLE_ONLY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54"/>
          <p:cNvSpPr txBox="1">
            <a:spLocks noGrp="1"/>
          </p:cNvSpPr>
          <p:nvPr>
            <p:ph type="title"/>
          </p:nvPr>
        </p:nvSpPr>
        <p:spPr>
          <a:xfrm>
            <a:off x="677334" y="1100422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54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54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54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81" name="Google Shape;81;p54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br>
              <a:rPr lang="pl-PL" sz="1600" b="0" i="0" u="none" strike="noStrike" cap="none">
                <a:solidFill>
                  <a:srgbClr val="FF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sty" type="blank">
  <p:cSld name="BLANK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55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55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55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86" name="Google Shape;86;p55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br>
              <a:rPr lang="pl-PL" sz="1600" b="0" i="0" u="none" strike="noStrike" cap="none">
                <a:solidFill>
                  <a:srgbClr val="FF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awartość z podpisem" type="objTx">
  <p:cSld name="OBJECT_WITH_CAPTION_TEX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56"/>
          <p:cNvSpPr txBox="1"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2000"/>
              <a:buFont typeface="Trebuchet MS"/>
              <a:buNone/>
              <a:defRPr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56"/>
          <p:cNvSpPr txBox="1">
            <a:spLocks noGrp="1"/>
          </p:cNvSpPr>
          <p:nvPr>
            <p:ph type="body" idx="1"/>
          </p:nvPr>
        </p:nvSpPr>
        <p:spPr>
          <a:xfrm>
            <a:off x="4760461" y="514924"/>
            <a:ext cx="4513541" cy="5526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>
                <a:solidFill>
                  <a:schemeClr val="dk1"/>
                </a:solidFill>
              </a:defRPr>
            </a:lvl1pPr>
            <a:lvl2pPr marL="914400" lvl="1" indent="-30988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90" name="Google Shape;90;p56"/>
          <p:cNvSpPr txBox="1">
            <a:spLocks noGrp="1"/>
          </p:cNvSpPr>
          <p:nvPr>
            <p:ph type="body" idx="2"/>
          </p:nvPr>
        </p:nvSpPr>
        <p:spPr>
          <a:xfrm>
            <a:off x="677334" y="2777069"/>
            <a:ext cx="3854528" cy="2584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9pPr>
          </a:lstStyle>
          <a:p>
            <a:endParaRPr/>
          </a:p>
        </p:txBody>
      </p:sp>
      <p:sp>
        <p:nvSpPr>
          <p:cNvPr id="91" name="Google Shape;91;p56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56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56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94" name="Google Shape;94;p56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br>
              <a:rPr lang="pl-PL" sz="1600" b="0" i="0" u="none" strike="noStrike" cap="none">
                <a:solidFill>
                  <a:srgbClr val="FF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raz z podpisem" type="picTx">
  <p:cSld name="PICTURE_WITH_CAPTION_TEXT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57"/>
          <p:cNvSpPr txBox="1"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2400"/>
              <a:buFont typeface="Trebuchet MS"/>
              <a:buNone/>
              <a:defRPr sz="24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57"/>
          <p:cNvSpPr>
            <a:spLocks noGrp="1"/>
          </p:cNvSpPr>
          <p:nvPr>
            <p:ph type="pic" idx="2"/>
          </p:nvPr>
        </p:nvSpPr>
        <p:spPr>
          <a:xfrm>
            <a:off x="677334" y="891366"/>
            <a:ext cx="8596668" cy="3845718"/>
          </a:xfrm>
          <a:prstGeom prst="rect">
            <a:avLst/>
          </a:prstGeom>
          <a:noFill/>
          <a:ln>
            <a:noFill/>
          </a:ln>
        </p:spPr>
      </p:sp>
      <p:sp>
        <p:nvSpPr>
          <p:cNvPr id="98" name="Google Shape;98;p57"/>
          <p:cNvSpPr txBox="1">
            <a:spLocks noGrp="1"/>
          </p:cNvSpPr>
          <p:nvPr>
            <p:ph type="body" idx="1"/>
          </p:nvPr>
        </p:nvSpPr>
        <p:spPr>
          <a:xfrm>
            <a:off x="677334" y="5367338"/>
            <a:ext cx="8596667" cy="674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99" name="Google Shape;99;p57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57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57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02" name="Google Shape;102;p57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br>
              <a:rPr lang="pl-PL" sz="1600" b="0" i="0" u="none" strike="noStrike" cap="none">
                <a:solidFill>
                  <a:srgbClr val="FF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4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Google Shape;11;p48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w="9525" cap="flat" cmpd="sng">
              <a:solidFill>
                <a:schemeClr val="accent1">
                  <a:alpha val="69019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" name="Google Shape;12;p48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w="9525" cap="flat" cmpd="sng">
              <a:solidFill>
                <a:schemeClr val="accent1">
                  <a:alpha val="69019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" name="Google Shape;13;p48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 extrusionOk="0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4901"/>
              </a:schemeClr>
            </a:solidFill>
            <a:ln>
              <a:noFill/>
            </a:ln>
          </p:spPr>
        </p:sp>
        <p:sp>
          <p:nvSpPr>
            <p:cNvPr id="14" name="Google Shape;14;p48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 extrusionOk="0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15" name="Google Shape;15;p48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09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48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 extrusionOk="0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3C9E">
                <a:alpha val="49019"/>
              </a:srgbClr>
            </a:solidFill>
            <a:ln>
              <a:noFill/>
            </a:ln>
          </p:spPr>
        </p:sp>
        <p:sp>
          <p:nvSpPr>
            <p:cNvPr id="17" name="Google Shape;17;p4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 extrusionOk="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EA3C9E">
                <a:alpha val="69019"/>
              </a:srgbClr>
            </a:solidFill>
            <a:ln>
              <a:noFill/>
            </a:ln>
          </p:spPr>
        </p:sp>
        <p:sp>
          <p:nvSpPr>
            <p:cNvPr id="18" name="Google Shape;18;p48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 extrusionOk="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126C">
                <a:alpha val="80000"/>
              </a:srgbClr>
            </a:solidFill>
            <a:ln>
              <a:noFill/>
            </a:ln>
          </p:spPr>
        </p:sp>
        <p:sp>
          <p:nvSpPr>
            <p:cNvPr id="19" name="Google Shape;19;p48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rgbClr val="B2126C">
                <a:alpha val="65098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4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rgbClr val="EA3C9E">
                <a:alpha val="6901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" name="Google Shape;21;p48"/>
          <p:cNvSpPr txBox="1"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  <a:defRPr sz="36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Google Shape;22;p48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2004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1440"/>
              <a:buFont typeface="Noto Sans Symbols"/>
              <a:buChar char="►"/>
              <a:defRPr sz="18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0988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1280"/>
              <a:buFont typeface="Noto Sans Symbols"/>
              <a:buChar char="►"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99719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1120"/>
              <a:buFont typeface="Noto Sans Symbols"/>
              <a:buChar char="►"/>
              <a:defRPr sz="1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8956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8956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8956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8956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89559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89559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3" name="Google Shape;23;p48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4" name="Google Shape;24;p48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5" name="Google Shape;25;p48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3x8Liv0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gov.pl/web/nauka/przykladowy-katalog-wydatkow-z-dotacji-na-wsparcie-procesu-ksztalcenia-i-prowadzenia-badan-osob-z-niepelnosprawnosciami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Zb1Nrf" TargetMode="Externa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/4.0/deed.pl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mailto:Aleksander.Waszkielewicz@fronia.org.pl" TargetMode="Externa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Malgorzata.Maciantowicz@fronia.pl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"/>
          <p:cNvSpPr txBox="1">
            <a:spLocks noGrp="1"/>
          </p:cNvSpPr>
          <p:nvPr>
            <p:ph type="ctrTitle"/>
          </p:nvPr>
        </p:nvSpPr>
        <p:spPr>
          <a:xfrm>
            <a:off x="696252" y="3307656"/>
            <a:ext cx="8577751" cy="1646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Trebuchet MS"/>
              <a:buNone/>
            </a:pPr>
            <a:br>
              <a:rPr lang="pl-PL" sz="4400" b="1" dirty="0">
                <a:latin typeface="Verdana"/>
                <a:ea typeface="Verdana"/>
                <a:cs typeface="Verdana"/>
                <a:sym typeface="Verdana"/>
              </a:rPr>
            </a:br>
            <a:r>
              <a:rPr lang="pl-PL" sz="4400" b="1" dirty="0">
                <a:latin typeface="Verdana"/>
                <a:ea typeface="Verdana"/>
                <a:cs typeface="Verdana"/>
                <a:sym typeface="Verdana"/>
              </a:rPr>
              <a:t>Filozofia i model wsparcia w uczelni</a:t>
            </a:r>
            <a:endParaRPr sz="4000" b="1" dirty="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66" name="Google Shape;166;p1"/>
          <p:cNvSpPr txBox="1"/>
          <p:nvPr/>
        </p:nvSpPr>
        <p:spPr>
          <a:xfrm>
            <a:off x="3971000" y="5402075"/>
            <a:ext cx="5487300" cy="1277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2400" b="0" i="0" u="none" strike="noStrike" cap="none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Aleksander Waszkielewicz</a:t>
            </a:r>
            <a:br>
              <a:rPr lang="pl-PL" sz="2400" b="0" i="0" u="none" strike="noStrike" cap="none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pl-PL" sz="2400" b="0" i="0" u="none" strike="noStrike" cap="none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Małgorzata Maciantowicz</a:t>
            </a:r>
            <a:endParaRPr sz="2400" b="0" i="0" u="none" strike="noStrike" cap="none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" name="Obraz 1" descr="Obraz zawierający tekst, Czcionka, zrzut ekranu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03106C1D-6A66-C103-781E-0F8716F9E0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514" y="4224"/>
            <a:ext cx="9185190" cy="1340498"/>
          </a:xfrm>
          <a:prstGeom prst="rect">
            <a:avLst/>
          </a:prstGeom>
        </p:spPr>
      </p:pic>
      <p:sp>
        <p:nvSpPr>
          <p:cNvPr id="3" name="pole tekstowe 2" descr="3 logotypy (flagi) ułożone poziomo.&#10;&#10;Z lewej strony logotyp funduszy europejskich. Przedstawia 3 gwiazdy 5-ramienne w kolorach białym, żółtym i czerwonym na trapezowym, niebieskim tle (pionowy prostokąt widoczny w perspektywie). Na prawo od grafiki napis: &quot;Fundusze Europejskie dla Rozwoju Społecznego&quot;.&#10;&#10;Na środku biało-czerwona flaga Polski. Na prawo od flagi napis: &quot;Rzeczypospolita Polska&quot;.&#10;&#10;Z prawej strony logotyp Europejskiego Funduszu Społecznego. Przedstawia flagę Unii Europejskiej: 12 5-ramiennych, żółtych gwiazd ułożonych w okrąg na niebieskim, prostokątnym tle. Na lewo od flagi napis: &quot;Dofinansowane przez Unię Europejską&quot;.">
            <a:extLst>
              <a:ext uri="{FF2B5EF4-FFF2-40B4-BE49-F238E27FC236}">
                <a16:creationId xmlns:a16="http://schemas.microsoft.com/office/drawing/2014/main" id="{CCF223B7-BEDD-F524-51B0-30DF52FDA0C2}"/>
              </a:ext>
            </a:extLst>
          </p:cNvPr>
          <p:cNvSpPr txBox="1"/>
          <p:nvPr/>
        </p:nvSpPr>
        <p:spPr>
          <a:xfrm>
            <a:off x="696252" y="1357184"/>
            <a:ext cx="9241131" cy="92563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pl-PL" sz="2200" b="1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Otwarci dla każdego, dostępni dla wszystkich </a:t>
            </a:r>
            <a:br>
              <a:rPr lang="pl-PL" sz="2200" b="1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pl-PL" sz="2200" b="1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–</a:t>
            </a:r>
            <a:r>
              <a:rPr lang="pl-PL" sz="2200" b="1" dirty="0"/>
              <a:t> </a:t>
            </a:r>
            <a:r>
              <a:rPr lang="pl-PL" sz="2200" b="1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Politechnika Lubelska uczelnia bez barier</a:t>
            </a:r>
            <a:endParaRPr lang="pl-PL" sz="22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0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081809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Model Uniwersytetu Temple z Filadelfii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Zaświadczenie (3 z 4)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6" name="Google Shape;226;p10"/>
          <p:cNvSpPr txBox="1">
            <a:spLocks noGrp="1"/>
          </p:cNvSpPr>
          <p:nvPr>
            <p:ph type="body" idx="1"/>
          </p:nvPr>
        </p:nvSpPr>
        <p:spPr>
          <a:xfrm>
            <a:off x="677334" y="2171221"/>
            <a:ext cx="9081808" cy="4567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Nawet po ujawnieniu zaświadczenia prowadzący zajęcia ani jednostki świadczące wsparcie nie posiadają informacji na temat typu sytuacji zdrowotnej (niepełnosprawności), gdyż zaświadczenie ich nie zawiera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Jedynie czasami na podstawie przyznanego wsparcia można wnioskować pośrednio o sytuacji zdrowotnej (niepełnosprawności)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1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081809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Model Uniwersytetu Temple z Filadelfii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Zaświadczenie (4 z 4)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3" name="Google Shape;233;p11"/>
          <p:cNvSpPr txBox="1">
            <a:spLocks noGrp="1"/>
          </p:cNvSpPr>
          <p:nvPr>
            <p:ph type="body" idx="1"/>
          </p:nvPr>
        </p:nvSpPr>
        <p:spPr>
          <a:xfrm>
            <a:off x="677334" y="2171221"/>
            <a:ext cx="9081808" cy="4567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Zaświadczenie jest obowiązujące i nie może być kwestionowane przez jednostki uczelni – analogicznie do funkcjonującego w Polsce orzeczenia o zdolności do pracy wydanego przez lekarza medycyny pracy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Inne komórki i osoby (jak dziekan, prowadzący) nie mają kompetencji, by określać uprawnienia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Byłoby to również naruszeniem RODO, gdyż nie ma potrzeby, by 2 komórki przetwarzały dane (szczególne)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2"/>
          <p:cNvSpPr txBox="1"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5400"/>
              <a:buFont typeface="Trebuchet MS"/>
              <a:buNone/>
            </a:pPr>
            <a:r>
              <a:rPr lang="pl-PL" sz="5400">
                <a:latin typeface="Verdana"/>
                <a:ea typeface="Verdana"/>
                <a:cs typeface="Verdana"/>
                <a:sym typeface="Verdana"/>
              </a:rPr>
              <a:t>Wspierane osoby</a:t>
            </a:r>
            <a:endParaRPr sz="54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9" name="Google Shape;239;p12"/>
          <p:cNvSpPr txBox="1"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3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Trebuchet MS"/>
              <a:buNone/>
            </a:pPr>
            <a:r>
              <a:rPr lang="pl-PL" sz="4100">
                <a:latin typeface="Verdana"/>
                <a:ea typeface="Verdana"/>
                <a:cs typeface="Verdana"/>
                <a:sym typeface="Verdana"/>
              </a:rPr>
              <a:t>Osoba z niepełnosprawnością</a:t>
            </a:r>
            <a:endParaRPr sz="41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6" name="Google Shape;246;p13"/>
          <p:cNvSpPr txBox="1">
            <a:spLocks noGrp="1"/>
          </p:cNvSpPr>
          <p:nvPr>
            <p:ph type="body" idx="1"/>
          </p:nvPr>
        </p:nvSpPr>
        <p:spPr>
          <a:xfrm>
            <a:off x="677334" y="2171221"/>
            <a:ext cx="9081808" cy="4567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Ustawa Prawo o szkolnictwie wyższym i nauce („Ustawa 2.0”) używa terminów „osoby niepełnosprawne”, „osoba niepełnosprawna”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Nie odwołuje się do orzeczeń ani ustawy o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rehabilitacji… (poza stypendium dla osób niepełnosprawnych i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stypendium doktoranckim)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4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242521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Osoba z niepełnosprawnością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Przykłady z Ustawy 2.0 (1 z 3)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53" name="Google Shape;253;p14"/>
          <p:cNvSpPr txBox="1">
            <a:spLocks noGrp="1"/>
          </p:cNvSpPr>
          <p:nvPr>
            <p:ph type="body" idx="1"/>
          </p:nvPr>
        </p:nvSpPr>
        <p:spPr>
          <a:xfrm>
            <a:off x="677325" y="2171226"/>
            <a:ext cx="8596800" cy="46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34518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940"/>
              <a:buChar char="►"/>
            </a:pPr>
            <a:r>
              <a:rPr lang="pl-PL" sz="2500" b="1">
                <a:latin typeface="Verdana"/>
                <a:ea typeface="Verdana"/>
                <a:cs typeface="Verdana"/>
                <a:sym typeface="Verdana"/>
              </a:rPr>
              <a:t>Art. 11. </a:t>
            </a: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1. Podstawowymi zadaniami uczelni są:</a:t>
            </a:r>
            <a:br>
              <a:rPr lang="pl-PL" sz="2500">
                <a:latin typeface="Verdana"/>
                <a:ea typeface="Verdana"/>
                <a:cs typeface="Verdana"/>
                <a:sym typeface="Verdana"/>
              </a:rPr>
            </a:b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(…)</a:t>
            </a:r>
            <a:br>
              <a:rPr lang="pl-PL" sz="2500">
                <a:latin typeface="Verdana"/>
                <a:ea typeface="Verdana"/>
                <a:cs typeface="Verdana"/>
                <a:sym typeface="Verdana"/>
              </a:rPr>
            </a:b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6) stwarzanie </a:t>
            </a:r>
            <a:r>
              <a:rPr lang="pl-PL" sz="2500" b="1">
                <a:latin typeface="Verdana"/>
                <a:ea typeface="Verdana"/>
                <a:cs typeface="Verdana"/>
                <a:sym typeface="Verdana"/>
              </a:rPr>
              <a:t>osobom niepełnosprawnym</a:t>
            </a: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 warunków do pełnego udziału w:</a:t>
            </a:r>
            <a:br>
              <a:rPr lang="pl-PL" sz="2500">
                <a:latin typeface="Verdana"/>
                <a:ea typeface="Verdana"/>
                <a:cs typeface="Verdana"/>
                <a:sym typeface="Verdana"/>
              </a:rPr>
            </a:b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a) procesie przyjmowania na uczelnię w celu odbywania kształcenia,</a:t>
            </a:r>
            <a:br>
              <a:rPr lang="pl-PL" sz="2500">
                <a:latin typeface="Verdana"/>
                <a:ea typeface="Verdana"/>
                <a:cs typeface="Verdana"/>
                <a:sym typeface="Verdana"/>
              </a:rPr>
            </a:b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b) kształceniu,</a:t>
            </a:r>
            <a:br>
              <a:rPr lang="pl-PL" sz="2500">
                <a:latin typeface="Verdana"/>
                <a:ea typeface="Verdana"/>
                <a:cs typeface="Verdana"/>
                <a:sym typeface="Verdana"/>
              </a:rPr>
            </a:b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c) prowadzeniu działalności naukowej;</a:t>
            </a:r>
            <a:endParaRPr sz="25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5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242521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Osoba z niepełnosprawnością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Przykłady z Ustawy 2.0 (2 z 3)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0" name="Google Shape;260;p15"/>
          <p:cNvSpPr txBox="1">
            <a:spLocks noGrp="1"/>
          </p:cNvSpPr>
          <p:nvPr>
            <p:ph type="body" idx="1"/>
          </p:nvPr>
        </p:nvSpPr>
        <p:spPr>
          <a:xfrm>
            <a:off x="677325" y="2171225"/>
            <a:ext cx="9488100" cy="46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38836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40"/>
              <a:buChar char="►"/>
            </a:pPr>
            <a:r>
              <a:rPr lang="pl-PL" sz="2400" b="1">
                <a:latin typeface="Verdana"/>
                <a:ea typeface="Verdana"/>
                <a:cs typeface="Verdana"/>
                <a:sym typeface="Verdana"/>
              </a:rPr>
              <a:t>Art. 365. </a:t>
            </a: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Środki finansowe na szkolnictwo wyższe i naukę przeznacza się na:</a:t>
            </a:r>
            <a:br>
              <a:rPr lang="pl-PL" sz="2400">
                <a:latin typeface="Verdana"/>
                <a:ea typeface="Verdana"/>
                <a:cs typeface="Verdana"/>
                <a:sym typeface="Verdana"/>
              </a:rPr>
            </a:b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(…)</a:t>
            </a:r>
            <a:br>
              <a:rPr lang="pl-PL" sz="2400">
                <a:latin typeface="Verdana"/>
                <a:ea typeface="Verdana"/>
                <a:cs typeface="Verdana"/>
                <a:sym typeface="Verdana"/>
              </a:rPr>
            </a:b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6) zadania związane z zapewnieniem </a:t>
            </a:r>
            <a:r>
              <a:rPr lang="pl-PL" sz="2400" b="1">
                <a:latin typeface="Verdana"/>
                <a:ea typeface="Verdana"/>
                <a:cs typeface="Verdana"/>
                <a:sym typeface="Verdana"/>
              </a:rPr>
              <a:t>osobom niepełnosprawnym</a:t>
            </a: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 warunków do pełnego udziału w procesie przyjmowania na studia, do szkół doktorskich, kształceniu na studiach i w szkołach doktorskich lub prowadzeniu działalności naukowej;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6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242521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Osoba z niepełnosprawnością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Przykłady z Ustawy 2.0 (3 z 3)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7" name="Google Shape;267;p16"/>
          <p:cNvSpPr txBox="1">
            <a:spLocks noGrp="1"/>
          </p:cNvSpPr>
          <p:nvPr>
            <p:ph type="body" idx="1"/>
          </p:nvPr>
        </p:nvSpPr>
        <p:spPr>
          <a:xfrm>
            <a:off x="677334" y="2171221"/>
            <a:ext cx="8596668" cy="4573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Char char="►"/>
            </a:pPr>
            <a:r>
              <a:rPr lang="pl-PL" sz="2300" b="1">
                <a:latin typeface="Verdana"/>
                <a:ea typeface="Verdana"/>
                <a:cs typeface="Verdana"/>
                <a:sym typeface="Verdana"/>
              </a:rPr>
              <a:t>Art. 89. </a:t>
            </a: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Stypendium dla osób niepełnosprawnych może otrzymać student posiadający </a:t>
            </a:r>
            <a:r>
              <a:rPr lang="pl-PL" sz="2300" b="1">
                <a:latin typeface="Verdana"/>
                <a:ea typeface="Verdana"/>
                <a:cs typeface="Verdana"/>
                <a:sym typeface="Verdana"/>
              </a:rPr>
              <a:t>orzeczenie o niepełnosprawności, orzeczenie o stopniu niepełnosprawności albo orzeczenie</a:t>
            </a: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, o którym mowa w art. 5 oraz art. 62 ustawy z dnia 27 sierpnia 1997 r. o rehabilitacji zawodowej i społecznej oraz zatrudnianiu osób niepełnosprawnych (Dz. U. z 2019 r. poz. 1172, 1495, 1696 i 1818).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7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242521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Osoba z niepełnosprawnością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Zasada racjonalnego ustawodawcy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74" name="Google Shape;274;p17"/>
          <p:cNvSpPr txBox="1">
            <a:spLocks noGrp="1"/>
          </p:cNvSpPr>
          <p:nvPr>
            <p:ph type="body" idx="1"/>
          </p:nvPr>
        </p:nvSpPr>
        <p:spPr>
          <a:xfrm>
            <a:off x="677325" y="2171225"/>
            <a:ext cx="9109500" cy="46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Podstawowe założenie wykładni prawa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Prawodawca jest racjonalny, więc akty należy tak interpretować, aby nie stały się nieracjonalne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Ustawodawca tylko w jednym kontekście odwołał się do orzeczenia. Zatem zrobił to celowo i inne wystąpienia odnoszą się do wszystkich osób z niepełnosprawnościami (także tych bez orzeczeń)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Nie można zatem stosować (poza stypendium) definicji z ustawy o rehabilitacji…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8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10047817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2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Osoba z niepełnosprawnością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 sz="2700">
                <a:latin typeface="Verdana"/>
                <a:ea typeface="Verdana"/>
                <a:cs typeface="Verdana"/>
                <a:sym typeface="Verdana"/>
              </a:rPr>
              <a:t>Konwencja o prawach osób z niepełnosprawnościami</a:t>
            </a:r>
            <a:endParaRPr sz="27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1" name="Google Shape;281;p18"/>
          <p:cNvSpPr txBox="1">
            <a:spLocks noGrp="1"/>
          </p:cNvSpPr>
          <p:nvPr>
            <p:ph type="body" idx="1"/>
          </p:nvPr>
        </p:nvSpPr>
        <p:spPr>
          <a:xfrm>
            <a:off x="677325" y="2171225"/>
            <a:ext cx="9249600" cy="46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20"/>
              <a:buFont typeface="Verdana"/>
              <a:buChar char="►"/>
            </a:pP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Porządek prawny:</a:t>
            </a:r>
            <a:endParaRPr sz="16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048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00"/>
              <a:buFont typeface="Verdana"/>
              <a:buChar char="►"/>
            </a:pP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Konstytucja</a:t>
            </a:r>
            <a:endParaRPr sz="19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048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00"/>
              <a:buFont typeface="Verdana"/>
              <a:buChar char="►"/>
            </a:pP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Ratyfikowane umowy międzynarodowe (jak Konwencja)</a:t>
            </a:r>
            <a:endParaRPr sz="19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048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00"/>
              <a:buFont typeface="Verdana"/>
              <a:buChar char="►"/>
            </a:pP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Ustawy (jak Ustawa 2.0)</a:t>
            </a:r>
            <a:endParaRPr sz="19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048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00"/>
              <a:buFont typeface="Verdana"/>
              <a:buChar char="►"/>
            </a:pP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Rozporządzenia</a:t>
            </a:r>
            <a:endParaRPr sz="19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302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720"/>
              <a:buFont typeface="Verdana"/>
              <a:buChar char="►"/>
            </a:pP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Stosuje się definicję z Konwencji o prawach osób z niepełnosprawnościami</a:t>
            </a:r>
            <a:endParaRPr sz="22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302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720"/>
              <a:buFont typeface="Verdana"/>
              <a:buChar char="►"/>
            </a:pP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Potwierdzają to stanowiska MNiSW (2017) oraz RPO (2013)</a:t>
            </a:r>
            <a:endParaRPr sz="16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9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242521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Osoba z niepełnosprawnością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Definicja konwencyjna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8" name="Google Shape;288;p19"/>
          <p:cNvSpPr txBox="1">
            <a:spLocks noGrp="1"/>
          </p:cNvSpPr>
          <p:nvPr>
            <p:ph type="body" idx="1"/>
          </p:nvPr>
        </p:nvSpPr>
        <p:spPr>
          <a:xfrm>
            <a:off x="677333" y="2171221"/>
            <a:ext cx="9104842" cy="4490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Art.1 akapit 2 Konwencji</a:t>
            </a:r>
            <a:br>
              <a:rPr lang="pl-PL" sz="2500">
                <a:latin typeface="Verdana"/>
                <a:ea typeface="Verdana"/>
                <a:cs typeface="Verdana"/>
                <a:sym typeface="Verdana"/>
              </a:rPr>
            </a:b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Do osób z niepełnosprawnościami* zalicza się te osoby, które mają </a:t>
            </a:r>
            <a:r>
              <a:rPr lang="pl-PL" sz="2500" b="1">
                <a:latin typeface="Verdana"/>
                <a:ea typeface="Verdana"/>
                <a:cs typeface="Verdana"/>
                <a:sym typeface="Verdana"/>
              </a:rPr>
              <a:t>długotrwale</a:t>
            </a: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 naruszoną sprawność fizyczną, psychiczną**, intelektualną lub w zakresie zmysłów co może, w oddziaływaniu z różnymi barierami, utrudniać im </a:t>
            </a:r>
            <a:r>
              <a:rPr lang="pl-PL" sz="2500" b="1">
                <a:latin typeface="Verdana"/>
                <a:ea typeface="Verdana"/>
                <a:cs typeface="Verdana"/>
                <a:sym typeface="Verdana"/>
              </a:rPr>
              <a:t>pełny i skuteczny udział</a:t>
            </a: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 w życiu społecznym, na </a:t>
            </a:r>
            <a:r>
              <a:rPr lang="pl-PL" sz="2500" b="1">
                <a:latin typeface="Verdana"/>
                <a:ea typeface="Verdana"/>
                <a:cs typeface="Verdana"/>
                <a:sym typeface="Verdana"/>
              </a:rPr>
              <a:t>zasadzie równości z innymi osobami</a:t>
            </a: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.</a:t>
            </a:r>
            <a:endParaRPr sz="25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Agenda</a:t>
            </a:r>
            <a:endParaRPr sz="4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2" name="Google Shape;172;p2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85968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29718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Filozofia i model wsparcia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29718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Wspierane osoby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29718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Proces decyzyjny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0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242521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Osoba z niepełnosprawnością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Definicja konwencyjna (2 z 2)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95" name="Google Shape;295;p20"/>
          <p:cNvSpPr txBox="1">
            <a:spLocks noGrp="1"/>
          </p:cNvSpPr>
          <p:nvPr>
            <p:ph type="body" idx="1"/>
          </p:nvPr>
        </p:nvSpPr>
        <p:spPr>
          <a:xfrm>
            <a:off x="677325" y="2171225"/>
            <a:ext cx="9242400" cy="46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900"/>
              <a:buFont typeface="Verdana"/>
              <a:buChar char="►"/>
            </a:pP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* Według części środowiska „osób z niepełnosprawnościami” to poprawne tłumaczenie</a:t>
            </a:r>
            <a:endParaRPr sz="19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900"/>
              <a:buFont typeface="Verdana"/>
              <a:buChar char="►"/>
            </a:pP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** Rząd skorygował błąd w tłumaczeniu, wcześniej było „umysłową”</a:t>
            </a:r>
            <a:endParaRPr sz="19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900"/>
              <a:buFont typeface="Verdana"/>
              <a:buChar char="►"/>
            </a:pP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Długotrwałość – min. 6 miesięcy (semestr), w zależności od kontekstu</a:t>
            </a:r>
            <a:endParaRPr sz="19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900"/>
              <a:buFont typeface="Verdana"/>
              <a:buChar char="►"/>
            </a:pP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Definicja społeczna. Niepełnosprawność wynika z barier w pełnym i skutecznym udziale w życiu społecznym, a nie samej naruszonej sprawności</a:t>
            </a:r>
            <a:endParaRPr sz="19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900"/>
              <a:buFont typeface="Verdana"/>
              <a:buChar char="►"/>
            </a:pP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Brak odniesienia do orzeczeń itp. W wielu krajach nie ma orzeczeń</a:t>
            </a:r>
            <a:endParaRPr sz="19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21"/>
          <p:cNvSpPr txBox="1">
            <a:spLocks noGrp="1"/>
          </p:cNvSpPr>
          <p:nvPr>
            <p:ph type="title"/>
          </p:nvPr>
        </p:nvSpPr>
        <p:spPr>
          <a:xfrm>
            <a:off x="677325" y="832875"/>
            <a:ext cx="94734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Osoba z niepełnosprawnością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Fundusz wsparcia osób niepełnosprawnych (1 z 2)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02" name="Google Shape;302;p21"/>
          <p:cNvSpPr txBox="1">
            <a:spLocks noGrp="1"/>
          </p:cNvSpPr>
          <p:nvPr>
            <p:ph type="body" idx="1"/>
          </p:nvPr>
        </p:nvSpPr>
        <p:spPr>
          <a:xfrm>
            <a:off x="677334" y="2171221"/>
            <a:ext cx="8596668" cy="4686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80000"/>
              <a:buChar char="►"/>
            </a:pPr>
            <a:r>
              <a:rPr lang="pl-PL" sz="2800"/>
              <a:t>Zgodnie ze stanowiskiem MNiSW-u środki Funduszu mogą wspierać zarówno osoby posiadające odpowiednie orzeczenie, jak i te, które nie posiadają żadnego orzeczenia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pl-PL" sz="2800" u="sng">
                <a:solidFill>
                  <a:schemeClr val="hlink"/>
                </a:solidFill>
                <a:hlinkClick r:id="rId3"/>
              </a:rPr>
              <a:t>bit.ly/3x8Liv0</a:t>
            </a:r>
            <a:r>
              <a:rPr lang="pl-PL" sz="2800"/>
              <a:t> lub </a:t>
            </a:r>
            <a:r>
              <a:rPr lang="pl-PL" sz="2800" u="sng">
                <a:solidFill>
                  <a:schemeClr val="hlink"/>
                </a:solidFill>
                <a:hlinkClick r:id="rId4"/>
              </a:rPr>
              <a:t>www.gov.pl/web/nauka/przykladowy-katalog-wydatkow-z-dotacji-na-wsparcie-procesu-ksztalcenia-i-prowadzenia-badan-osob-z-niepelnosprawnosciami</a:t>
            </a:r>
            <a:endParaRPr sz="28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22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242521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Osoba z niepełnosprawnością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Fundusz wsparcia osób niepełnosprawnych (2 z 2)</a:t>
            </a:r>
            <a:endParaRPr sz="3200"/>
          </a:p>
        </p:txBody>
      </p:sp>
      <p:sp>
        <p:nvSpPr>
          <p:cNvPr id="309" name="Google Shape;309;p22"/>
          <p:cNvSpPr txBox="1">
            <a:spLocks noGrp="1"/>
          </p:cNvSpPr>
          <p:nvPr>
            <p:ph type="body" idx="1"/>
          </p:nvPr>
        </p:nvSpPr>
        <p:spPr>
          <a:xfrm>
            <a:off x="677334" y="2171221"/>
            <a:ext cx="9004222" cy="4545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60"/>
              <a:buNone/>
            </a:pP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„Ponadto z ww. dotacji uczelnie mogą realizować wydatki na rzecz osób z niepełnosprawnościami, potwierdzonymi orzeczeniem o stopniu niepełnosprawności oraz wydatki na rzecz osób z niepełnosprawnościami bez stosownego orzeczenia. W tym celu uczelnie mogą opracować wewnętrzny regulamin, który określi kryteria kwalifikacji oraz formy pomocy studentom/doktorantom oraz pracownikom prowadzącym działalność naukową z niepełnosprawnościami bez stosownego orzeczenia”.</a:t>
            </a:r>
            <a:endParaRPr sz="22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23"/>
          <p:cNvSpPr txBox="1">
            <a:spLocks noGrp="1"/>
          </p:cNvSpPr>
          <p:nvPr>
            <p:ph type="title"/>
          </p:nvPr>
        </p:nvSpPr>
        <p:spPr>
          <a:xfrm>
            <a:off x="677334" y="698273"/>
            <a:ext cx="9137226" cy="1555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Osoba ze szczególnymi potrzebami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Ustawa o zapewnianiu dostępności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6" name="Google Shape;316;p23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9381066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40"/>
              <a:buFont typeface="Verdana"/>
              <a:buChar char="►"/>
            </a:pP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Osoba ze szczególnymi potrzebami oznacza „osobę, która ze względu na swoje cechy zewnętrzne lub wewnętrzne, albo ze względu na</a:t>
            </a: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okoliczności, w</a:t>
            </a: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których się znajduje, musi podjąć dodatkowe działania lub zastosować dodatkowe środki w celu przezwyciężenia bariery, aby uczestniczyć w różnych sferach życia na</a:t>
            </a: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zasadzie równości z innymi osobami”</a:t>
            </a:r>
            <a:endParaRPr sz="2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24"/>
          <p:cNvSpPr txBox="1">
            <a:spLocks noGrp="1"/>
          </p:cNvSpPr>
          <p:nvPr>
            <p:ph type="title"/>
          </p:nvPr>
        </p:nvSpPr>
        <p:spPr>
          <a:xfrm>
            <a:off x="677334" y="832882"/>
            <a:ext cx="6842654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Osoby ze szczególnymi </a:t>
            </a:r>
            <a:br>
              <a:rPr lang="pl-PL" sz="4000">
                <a:latin typeface="Verdana"/>
                <a:ea typeface="Verdana"/>
                <a:cs typeface="Verdana"/>
                <a:sym typeface="Verdana"/>
              </a:rPr>
            </a:b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potrzebami</a:t>
            </a:r>
            <a:endParaRPr sz="4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3" name="Google Shape;323;p24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6754191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1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Osoby z niepełnosprawnościami</a:t>
            </a:r>
            <a:endParaRPr sz="2100" dirty="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1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Seniorki</a:t>
            </a:r>
            <a:r>
              <a:rPr lang="pl-PL" sz="2100" dirty="0">
                <a:latin typeface="Verdana"/>
                <a:ea typeface="Verdana"/>
                <a:cs typeface="Verdana"/>
                <a:sym typeface="Verdana"/>
              </a:rPr>
              <a:t> i senior</a:t>
            </a:r>
            <a:r>
              <a:rPr lang="pl-PL" sz="21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zy</a:t>
            </a:r>
            <a:endParaRPr sz="2100" dirty="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1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Rodzice z małymi dziećmi</a:t>
            </a:r>
            <a:endParaRPr sz="2100" dirty="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1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Osoby z ciężkim lub nieporęcznym bagażem</a:t>
            </a:r>
            <a:endParaRPr sz="2100" dirty="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1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Osoby z nogą (ręką) w gipsie</a:t>
            </a:r>
            <a:endParaRPr sz="2100" dirty="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100" dirty="0">
                <a:latin typeface="Verdana"/>
                <a:ea typeface="Verdana"/>
                <a:cs typeface="Verdana"/>
                <a:sym typeface="Verdana"/>
              </a:rPr>
              <a:t>Osoby zachowujące dystans społeczny</a:t>
            </a:r>
            <a:endParaRPr sz="21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1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Każdy może być osobą ze szczególnymi potrzebami</a:t>
            </a:r>
            <a:endParaRPr sz="21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324" name="Google Shape;324;p24" descr="Ilustracja ze „Standardów dostępności budynków dla osób z niepełnosprawnościami uwzględniając koncepcję uniwersalnego projektowania - poradnika” Ministerstwa Infrastruktury i Budownictwa. Przedstawia schematyczne sylwetki różnych osób ze szczególnymi potrzebami w zakresie dostępności architektonicznej wraz z zaznaczeniem koniecznej szerokości przejścia dla tych osób. Osoby są w 3 rzędach, każda sylwetka oznaczona kolejną literą.&#10;W pierwszym rzędzie od lewej: a) młody mężczyzna – 67,5 cm, b) starsza kobieta z laską – 75 cm, c) mężczyzna z kilkuletnim dzieckiem – 110 cm, d) starsza kobieta z balkonikiem – 85 cm, e) młody mężczyzna o kulach – 95 cm.&#10;W drugim rzędzie od lewej: f) mężczyzna na wózku inwalidzkim – 80 cm, g) mężczyzna na wózku elektrycznym – 80 cm, h) kobieta z podwójnym wózkiem z dwójką małych dzieci – 100 cm, i) mężczyzna z laską i psem przewodnikiem – 110 cm.&#10;W trzecim rzędzie od lewej: j) dwie kobiety, jedna wspierająca drugą – 120 cm, k) mężczyzna na wózku z psem przewodnikiem – 120 cm, l) mężczyzna na wózku inwalidzkim, za nim pchająca wózek kobieta – 160 cm na długość (od stóp mężczyzny na wózku do pleców kobiety), m) mężczyzna z białą laską – 90 cm." title="Osoby ze szczególnymi potrzebami w zakresie dostępności architektonicznej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31525" y="738672"/>
            <a:ext cx="4657725" cy="5553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5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Wspierane osoby (1 z 2)</a:t>
            </a:r>
            <a:endParaRPr sz="4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1" name="Google Shape;331;p25"/>
          <p:cNvSpPr txBox="1">
            <a:spLocks noGrp="1"/>
          </p:cNvSpPr>
          <p:nvPr>
            <p:ph type="body" idx="1"/>
          </p:nvPr>
        </p:nvSpPr>
        <p:spPr>
          <a:xfrm>
            <a:off x="677334" y="2171221"/>
            <a:ext cx="9181042" cy="4567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036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Osoby z niepełnosprawnościami (Konstytucja, Konwencja, Ustawa 2.0, dokumentacja </a:t>
            </a: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„</a:t>
            </a:r>
            <a:r>
              <a:rPr lang="pl-PL" sz="2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UD</a:t>
            </a: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”</a:t>
            </a:r>
            <a:r>
              <a:rPr lang="pl-PL" sz="2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Wytyczne projektów europejskich)</a:t>
            </a:r>
            <a:endParaRPr sz="22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036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Osoby ze szczególnymi potrzebami (Ustawa o</a:t>
            </a: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zapewnianiu dostępności osobom ze szczególnymi potrzebami, Polski Akt Dostępności, dokumentacja </a:t>
            </a: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„Duży DOS”</a:t>
            </a:r>
            <a:r>
              <a:rPr lang="pl-PL" sz="2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)</a:t>
            </a:r>
            <a:endParaRPr sz="22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036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Osoby ze szczególnymi potrzebami ze względu na stan zdrowia (dokumentacja „Mały DOS”)</a:t>
            </a:r>
            <a:endParaRPr sz="2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6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Wspierane osoby (2 z 2)</a:t>
            </a:r>
            <a:endParaRPr sz="4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8" name="Google Shape;338;p26"/>
          <p:cNvSpPr txBox="1">
            <a:spLocks noGrp="1"/>
          </p:cNvSpPr>
          <p:nvPr>
            <p:ph type="body" idx="1"/>
          </p:nvPr>
        </p:nvSpPr>
        <p:spPr>
          <a:xfrm>
            <a:off x="677334" y="2171221"/>
            <a:ext cx="9081808" cy="4567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Osoby uczestniczące w procesie </a:t>
            </a:r>
            <a:r>
              <a:rPr lang="pl-PL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kształcenia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914400" lvl="1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O</a:t>
            </a:r>
            <a:r>
              <a:rPr lang="pl-PL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soby kształcą</a:t>
            </a: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ce się na studiach, w szkole doktorskiej, na studiach podyplomowych w innych formach kształcenia</a:t>
            </a:r>
            <a:r>
              <a:rPr lang="pl-PL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(Konwencja, Ustawa 2.0)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914400" lvl="1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Kadra dydaktyczna (niebędąca kadrą naukową) (Ustawa 2.0*, Kodeks pracy)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Osoby prowadzące działalność naukową: kadra naukowa, osoby kształcące się w szkole doktorskiej (Ustawa 2.0, Kodeks pracy)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Pozostała kadra: administracyjna, techniczna itp. (Kodeks pracy)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27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081809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Co weryfikować i jak? (1 z 2)</a:t>
            </a:r>
            <a:endParaRPr sz="4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5" name="Google Shape;345;p27"/>
          <p:cNvSpPr txBox="1">
            <a:spLocks noGrp="1"/>
          </p:cNvSpPr>
          <p:nvPr>
            <p:ph type="body" idx="1"/>
          </p:nvPr>
        </p:nvSpPr>
        <p:spPr>
          <a:xfrm>
            <a:off x="677325" y="2171225"/>
            <a:ext cx="10446600" cy="46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Status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09626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Osoba z niepełnosprawnością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09626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Osoba ze szczególnymi potrzebami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09626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Osoba ze szczególnymi potrzebami ze względu na stan zdrowia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Wsparcie się należy czy nie (wyłapanie osób nadużywających systemu)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Źródło finansowania (Dotacja - Fundusz, środki własne)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28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0819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Co weryfikować i jak? (2 z 2)</a:t>
            </a:r>
            <a:endParaRPr sz="4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52" name="Google Shape;352;p28"/>
          <p:cNvSpPr txBox="1">
            <a:spLocks noGrp="1"/>
          </p:cNvSpPr>
          <p:nvPr>
            <p:ph type="body" idx="1"/>
          </p:nvPr>
        </p:nvSpPr>
        <p:spPr>
          <a:xfrm>
            <a:off x="677334" y="2171221"/>
            <a:ext cx="9081808" cy="4567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Na podstawie: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06069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Wywiadu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06069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Obserwacji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06069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Orzeczeń, d</a:t>
            </a:r>
            <a:r>
              <a:rPr lang="pl-PL" sz="2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okumentacji medycznej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06069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Dokumentacji oświatowej i innej</a:t>
            </a:r>
            <a:endParaRPr sz="2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Orzeczenia nie zawierają pełnej informacji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Orzeczenia nic nie mówią o szczególnych potrzebach</a:t>
            </a:r>
            <a:endParaRPr sz="2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29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447742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 sz="3400">
                <a:latin typeface="Verdana"/>
                <a:ea typeface="Verdana"/>
                <a:cs typeface="Verdana"/>
                <a:sym typeface="Verdana"/>
              </a:rPr>
              <a:t>Potrzeby wsparcia na uczelni – przykłady</a:t>
            </a:r>
            <a:endParaRPr sz="34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59" name="Google Shape;359;p29"/>
          <p:cNvSpPr txBox="1">
            <a:spLocks noGrp="1"/>
          </p:cNvSpPr>
          <p:nvPr>
            <p:ph type="body" idx="1"/>
          </p:nvPr>
        </p:nvSpPr>
        <p:spPr>
          <a:xfrm>
            <a:off x="677334" y="2171221"/>
            <a:ext cx="9081808" cy="4567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900"/>
              <a:buFont typeface="Verdana"/>
              <a:buChar char="►"/>
            </a:pP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Dostosowane formy dydaktyczne, dostępna komunikacja</a:t>
            </a:r>
            <a:endParaRPr sz="19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900"/>
              <a:buFont typeface="Verdana"/>
              <a:buChar char="►"/>
            </a:pP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Dostosowane materiały dydaktyczne</a:t>
            </a:r>
            <a:endParaRPr sz="19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900"/>
              <a:buFont typeface="Verdana"/>
              <a:buChar char="►"/>
            </a:pPr>
            <a:r>
              <a:rPr lang="pl-PL" sz="1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Szczególne formy i zasady weryfikacji wiedzy (wydłużony czas, egzamin ustny </a:t>
            </a: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lub</a:t>
            </a:r>
            <a:r>
              <a:rPr lang="pl-PL" sz="1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pisemny, forma materiałów, odpowiednie warunki)</a:t>
            </a:r>
            <a:endParaRPr sz="19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900"/>
              <a:buFont typeface="Verdana"/>
              <a:buChar char="►"/>
            </a:pP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Elastyczny czas (studiów, egzaminów)</a:t>
            </a:r>
            <a:endParaRPr sz="19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900"/>
              <a:buFont typeface="Verdana"/>
              <a:buChar char="►"/>
            </a:pP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Usługi asystenckie: dydaktyczne, naukowe, osobiste</a:t>
            </a:r>
            <a:endParaRPr sz="19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900"/>
              <a:buFont typeface="Verdana"/>
              <a:buChar char="►"/>
            </a:pP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Tłumaczenie na język migowy</a:t>
            </a:r>
            <a:endParaRPr sz="19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900"/>
              <a:buFont typeface="Verdana"/>
              <a:buChar char="►"/>
            </a:pP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Dostosowane stanowisko (nauki, pracy)</a:t>
            </a:r>
            <a:endParaRPr sz="19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"/>
          <p:cNvSpPr txBox="1"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5400"/>
              <a:buFont typeface="Trebuchet MS"/>
              <a:buNone/>
            </a:pPr>
            <a:r>
              <a:rPr lang="pl-PL" sz="5400"/>
              <a:t>Filozofia i model wsparcia </a:t>
            </a:r>
            <a:endParaRPr sz="54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30"/>
          <p:cNvSpPr txBox="1">
            <a:spLocks noGrp="1"/>
          </p:cNvSpPr>
          <p:nvPr>
            <p:ph type="title"/>
          </p:nvPr>
        </p:nvSpPr>
        <p:spPr>
          <a:xfrm>
            <a:off x="677325" y="832875"/>
            <a:ext cx="94734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Osoby z niepełnosprawnościami (ze szczególnymi potrzebami) w uczelni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6" name="Google Shape;366;p30"/>
          <p:cNvSpPr txBox="1">
            <a:spLocks noGrp="1"/>
          </p:cNvSpPr>
          <p:nvPr>
            <p:ph type="body" idx="1"/>
          </p:nvPr>
        </p:nvSpPr>
        <p:spPr>
          <a:xfrm>
            <a:off x="677325" y="2171225"/>
            <a:ext cx="9261300" cy="46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Verdana"/>
              <a:buChar char="►"/>
            </a:pPr>
            <a:r>
              <a:rPr lang="pl-PL" sz="2000">
                <a:solidFill>
                  <a:srgbClr val="00B050"/>
                </a:solidFill>
                <a:latin typeface="Verdana"/>
                <a:ea typeface="Verdana"/>
                <a:cs typeface="Verdana"/>
                <a:sym typeface="Verdana"/>
              </a:rPr>
              <a:t>Osoby kształcące się na studiach</a:t>
            </a:r>
            <a:r>
              <a:rPr lang="pl-PL" sz="2000" baseline="30000">
                <a:solidFill>
                  <a:srgbClr val="00B050"/>
                </a:solidFill>
                <a:latin typeface="Verdana"/>
                <a:ea typeface="Verdana"/>
                <a:cs typeface="Verdana"/>
                <a:sym typeface="Verdana"/>
              </a:rPr>
              <a:t>X</a:t>
            </a:r>
            <a:r>
              <a:rPr lang="pl-PL" sz="2000">
                <a:solidFill>
                  <a:srgbClr val="00B050"/>
                </a:solidFill>
                <a:latin typeface="Verdana"/>
                <a:ea typeface="Verdana"/>
                <a:cs typeface="Verdana"/>
                <a:sym typeface="Verdana"/>
              </a:rPr>
              <a:t> i w szkole doktorskiej</a:t>
            </a:r>
            <a:r>
              <a:rPr lang="pl-PL" sz="2000" baseline="30000">
                <a:solidFill>
                  <a:srgbClr val="00B050"/>
                </a:solidFill>
                <a:latin typeface="Verdana"/>
                <a:ea typeface="Verdana"/>
                <a:cs typeface="Verdana"/>
                <a:sym typeface="Verdana"/>
              </a:rPr>
              <a:t>X</a:t>
            </a:r>
            <a:endParaRPr sz="2000">
              <a:solidFill>
                <a:srgbClr val="00B05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Verdana"/>
              <a:buChar char="►"/>
            </a:pPr>
            <a:r>
              <a:rPr lang="pl-PL" sz="2000">
                <a:solidFill>
                  <a:srgbClr val="00B050"/>
                </a:solidFill>
                <a:latin typeface="Verdana"/>
                <a:ea typeface="Verdana"/>
                <a:cs typeface="Verdana"/>
                <a:sym typeface="Verdana"/>
              </a:rPr>
              <a:t>Kadra: naukowa</a:t>
            </a:r>
            <a:r>
              <a:rPr lang="pl-PL" sz="2000" baseline="30000">
                <a:solidFill>
                  <a:srgbClr val="00B050"/>
                </a:solidFill>
                <a:latin typeface="Verdana"/>
                <a:ea typeface="Verdana"/>
                <a:cs typeface="Verdana"/>
                <a:sym typeface="Verdana"/>
              </a:rPr>
              <a:t>X</a:t>
            </a:r>
            <a:r>
              <a:rPr lang="pl-PL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dydaktyczna*, techniczna***, administracyjna***</a:t>
            </a:r>
            <a:endParaRPr sz="20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Osoby kształcące się na studiach podyplomowych**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Osoby kształcące się: na </a:t>
            </a:r>
            <a:r>
              <a:rPr lang="pl-PL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studi</a:t>
            </a: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ach</a:t>
            </a:r>
            <a:r>
              <a:rPr lang="pl-PL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trzeciego wieku</a:t>
            </a: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***, w innych formach***</a:t>
            </a:r>
            <a:endParaRPr sz="20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Verdana"/>
              <a:buChar char="►"/>
            </a:pPr>
            <a:r>
              <a:rPr lang="pl-PL" sz="2000" baseline="30000">
                <a:solidFill>
                  <a:srgbClr val="00B050"/>
                </a:solidFill>
                <a:latin typeface="Verdana"/>
                <a:ea typeface="Verdana"/>
                <a:cs typeface="Verdana"/>
                <a:sym typeface="Verdana"/>
              </a:rPr>
              <a:t>X </a:t>
            </a:r>
            <a:r>
              <a:rPr lang="pl-PL" sz="2000">
                <a:solidFill>
                  <a:srgbClr val="00B050"/>
                </a:solidFill>
                <a:latin typeface="Verdana"/>
                <a:ea typeface="Verdana"/>
                <a:cs typeface="Verdana"/>
                <a:sym typeface="Verdana"/>
              </a:rPr>
              <a:t>Wsparcie w ramach Funduszu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* Ministerstwo uważa, że wsparcie spoza Funduszu, Autor przeciwnie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Verdana"/>
              <a:buChar char="►"/>
            </a:pPr>
            <a:r>
              <a:rPr lang="pl-PL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** Ministerstwo uważa różnie, Autor </a:t>
            </a: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– że wsparcie spoza Funduszu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*** Nie mieści się w Funduszu, wsparcie ze środków własnych</a:t>
            </a:r>
            <a:endParaRPr sz="20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31"/>
          <p:cNvSpPr txBox="1">
            <a:spLocks noGrp="1"/>
          </p:cNvSpPr>
          <p:nvPr>
            <p:ph type="title"/>
          </p:nvPr>
        </p:nvSpPr>
        <p:spPr>
          <a:xfrm>
            <a:off x="677325" y="832875"/>
            <a:ext cx="94881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 sz="3200">
                <a:latin typeface="Verdana"/>
                <a:ea typeface="Verdana"/>
                <a:cs typeface="Verdana"/>
                <a:sym typeface="Verdana"/>
              </a:rPr>
              <a:t>Nazwa BON-u (jednostki do spraw wsparcia)</a:t>
            </a:r>
            <a:endParaRPr sz="32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3" name="Google Shape;373;p31"/>
          <p:cNvSpPr txBox="1">
            <a:spLocks noGrp="1"/>
          </p:cNvSpPr>
          <p:nvPr>
            <p:ph type="body" idx="1"/>
          </p:nvPr>
        </p:nvSpPr>
        <p:spPr>
          <a:xfrm>
            <a:off x="677334" y="2171221"/>
            <a:ext cx="9081808" cy="4567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Biuro do spraw Studentów z Niepełnosprawnościami?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Biuro do spraw Osób z Niepełnosprawnościami?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Biuro do spraw Osób ze Szczególnymi Potrzebami [, w tym Osób z Niepełnosprawnościami]?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Biuro d</a:t>
            </a: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o spraw</a:t>
            </a:r>
            <a:r>
              <a:rPr lang="pl-PL" sz="2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Wsparcia? Centrum Ws</a:t>
            </a: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paria</a:t>
            </a:r>
            <a:endParaRPr sz="2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Centrum Wsparcia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Centrum Równości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32"/>
          <p:cNvSpPr txBox="1"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5400"/>
              <a:buFont typeface="Trebuchet MS"/>
              <a:buNone/>
            </a:pPr>
            <a:r>
              <a:rPr lang="pl-PL" sz="5400">
                <a:latin typeface="Verdana"/>
                <a:ea typeface="Verdana"/>
                <a:cs typeface="Verdana"/>
                <a:sym typeface="Verdana"/>
              </a:rPr>
              <a:t>Proces decyzyjny</a:t>
            </a:r>
            <a:endParaRPr sz="54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33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081809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Proces decyzyjny</a:t>
            </a:r>
            <a:endParaRPr sz="4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85" name="Google Shape;385;p33"/>
          <p:cNvSpPr txBox="1">
            <a:spLocks noGrp="1"/>
          </p:cNvSpPr>
          <p:nvPr>
            <p:ph type="body" idx="1"/>
          </p:nvPr>
        </p:nvSpPr>
        <p:spPr>
          <a:xfrm>
            <a:off x="677334" y="2171221"/>
            <a:ext cx="9081808" cy="4567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880"/>
              <a:buFont typeface="Verdana"/>
              <a:buChar char="►"/>
            </a:pPr>
            <a:r>
              <a:rPr lang="pl-PL" sz="3600">
                <a:latin typeface="Verdana"/>
                <a:ea typeface="Verdana"/>
                <a:cs typeface="Verdana"/>
                <a:sym typeface="Verdana"/>
              </a:rPr>
              <a:t>Proces decyzyjny rozproszony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880"/>
              <a:buFont typeface="Verdana"/>
              <a:buChar char="►"/>
            </a:pPr>
            <a:r>
              <a:rPr lang="pl-PL" sz="3600">
                <a:latin typeface="Verdana"/>
                <a:ea typeface="Verdana"/>
                <a:cs typeface="Verdana"/>
                <a:sym typeface="Verdana"/>
              </a:rPr>
              <a:t>Proces decyzyjny scentralizowany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880"/>
              <a:buFont typeface="Verdana"/>
              <a:buChar char="►"/>
            </a:pPr>
            <a:r>
              <a:rPr lang="pl-PL" sz="3600">
                <a:latin typeface="Verdana"/>
                <a:ea typeface="Verdana"/>
                <a:cs typeface="Verdana"/>
                <a:sym typeface="Verdana"/>
              </a:rPr>
              <a:t>Proces decyzyjny mieszany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34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081809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Proces rozproszony (1 z 3)</a:t>
            </a:r>
            <a:endParaRPr sz="4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92" name="Google Shape;392;p34"/>
          <p:cNvSpPr txBox="1">
            <a:spLocks noGrp="1"/>
          </p:cNvSpPr>
          <p:nvPr>
            <p:ph type="body" idx="1"/>
          </p:nvPr>
        </p:nvSpPr>
        <p:spPr>
          <a:xfrm>
            <a:off x="677334" y="2176763"/>
            <a:ext cx="9081808" cy="4567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BON (jednostka posiadająca kompetencje i wiedzę) przygotowuje opinie (zalecenia) dotyczące uprawnień lub usług dla osób z niepełnosprawnościami. Nie są to wiążące decyzje.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Decyzje podejmują rektor, prorektor, dziekan, kierownik studium języków obcych, biblioteki, studium wychowania fizycznego, każdego z akademików itp.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Wielu/e decydentów/ek oznacza różny poziom wsparcia w różnych jednostkach (bo trudno o ujednolicenie). Uwaga na zarzut dyskryminacji (różnego traktowania).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35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081809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Proces rozproszony (2 z 3)</a:t>
            </a:r>
            <a:endParaRPr sz="4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99" name="Google Shape;399;p35"/>
          <p:cNvSpPr txBox="1">
            <a:spLocks noGrp="1"/>
          </p:cNvSpPr>
          <p:nvPr>
            <p:ph type="body" idx="1"/>
          </p:nvPr>
        </p:nvSpPr>
        <p:spPr>
          <a:xfrm>
            <a:off x="677325" y="2171225"/>
            <a:ext cx="9665100" cy="456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Kilkanaście jednostek ma dostęp do danych szczególnych (wrażliwych): </a:t>
            </a:r>
            <a:br>
              <a:rPr lang="pl-PL" sz="2000">
                <a:latin typeface="Verdana"/>
                <a:ea typeface="Verdana"/>
                <a:cs typeface="Verdana"/>
                <a:sym typeface="Verdana"/>
              </a:rPr>
            </a:b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jednostka decydująca (dziekan, prowadzący) i BON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Uwaga na RODO: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2131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Zasady: minimalizacji danych, integralności i poufności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2131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Pseudonimizacja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Osoby wielokrotnie ubiegają się o </a:t>
            </a:r>
            <a:r>
              <a:rPr lang="pl-PL" sz="2000" b="1">
                <a:latin typeface="Verdana"/>
                <a:ea typeface="Verdana"/>
                <a:cs typeface="Verdana"/>
                <a:sym typeface="Verdana"/>
              </a:rPr>
              <a:t>zgodę</a:t>
            </a: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 na pewne udogodnienia, a nie jednokrotne </a:t>
            </a:r>
            <a:r>
              <a:rPr lang="pl-PL" sz="2000" b="1">
                <a:latin typeface="Verdana"/>
                <a:ea typeface="Verdana"/>
                <a:cs typeface="Verdana"/>
                <a:sym typeface="Verdana"/>
              </a:rPr>
              <a:t>potwierdzenie przyrodzonych praw</a:t>
            </a: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 i</a:t>
            </a:r>
            <a:r>
              <a:rPr lang="pl-PL" sz="21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wynikających stąd uprawnień i usług uczelni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36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081809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Proces rozproszony (3 z 3)</a:t>
            </a:r>
            <a:endParaRPr sz="4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06" name="Google Shape;406;p36"/>
          <p:cNvSpPr txBox="1">
            <a:spLocks noGrp="1"/>
          </p:cNvSpPr>
          <p:nvPr>
            <p:ph type="body" idx="1"/>
          </p:nvPr>
        </p:nvSpPr>
        <p:spPr>
          <a:xfrm>
            <a:off x="677325" y="2171225"/>
            <a:ext cx="9797700" cy="456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Font typeface="Verdana"/>
              <a:buChar char="►"/>
            </a:pPr>
            <a:r>
              <a:rPr lang="pl-PL" sz="2100">
                <a:latin typeface="Verdana"/>
                <a:ea typeface="Verdana"/>
                <a:cs typeface="Verdana"/>
                <a:sym typeface="Verdana"/>
              </a:rPr>
              <a:t>Model ten kwestionuje kompetencje BON-u do decydowania o sprawach wspieranych osób. Zakłada takie kompetencje są po stronie jednostek organizacyjnych świadczących usługi edukacyjne lub inne, których jednak nie mają (chyba żeby tam byłyby mikro-BON-y).</a:t>
            </a:r>
            <a:endParaRPr sz="21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100"/>
              <a:buFont typeface="Verdana"/>
              <a:buChar char="►"/>
            </a:pPr>
            <a:r>
              <a:rPr lang="pl-PL" sz="2100">
                <a:latin typeface="Verdana"/>
                <a:ea typeface="Verdana"/>
                <a:cs typeface="Verdana"/>
                <a:sym typeface="Verdana"/>
              </a:rPr>
              <a:t>Jednocześnie decyzje w zakresie akceptacji inwestycji muszą zostać scentralizowane w BON-ie (lub innej jednostce do spraw dostępności) – zgodnie z dokumentacją konkursową</a:t>
            </a:r>
            <a:endParaRPr sz="21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100"/>
              <a:buFont typeface="Verdana"/>
              <a:buChar char="►"/>
            </a:pPr>
            <a:r>
              <a:rPr lang="pl-PL" sz="2100">
                <a:latin typeface="Verdana"/>
                <a:ea typeface="Verdana"/>
                <a:cs typeface="Verdana"/>
                <a:sym typeface="Verdana"/>
              </a:rPr>
              <a:t>Zatem jedne decyzje rozproszone, a inne scentralizowane</a:t>
            </a:r>
            <a:endParaRPr sz="21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37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8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Proces scentralizowany (1 z 4)</a:t>
            </a:r>
            <a:endParaRPr sz="4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13" name="Google Shape;413;p37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85968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Model oparty na kompetencjach. Decyzję podejmuje jednostka kompetentna w danym obszarze.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BON w temacie osób z niepełnosprawnościami (lub osób ze szczególnymi potrzebami) i dostępności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Inne jednostki respektują decyzje BON-u. Jak z medycyną pracy.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Przykładowo, uprawnienie do dłuższego egzaminu dla osoby niewidomej przyznaje BON, a nie poszczególni dziekani, którzy nie znają specyfiki kształcenia osób niewidomych.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38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081809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Proces scentralizowany (2 z 4)</a:t>
            </a:r>
            <a:endParaRPr sz="4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20" name="Google Shape;420;p38"/>
          <p:cNvSpPr txBox="1">
            <a:spLocks noGrp="1"/>
          </p:cNvSpPr>
          <p:nvPr>
            <p:ph type="body" idx="1"/>
          </p:nvPr>
        </p:nvSpPr>
        <p:spPr>
          <a:xfrm>
            <a:off x="677325" y="2171225"/>
            <a:ext cx="9281400" cy="456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Obieg danych osobowych (szczególnych) w większości przypadków ograniczony do BON-u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Inne jednostki mogą otrzymać informacje o przyznanych uprawnieniach lub usługach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Co do zasady osoba ubiega się o uprawnienia i usługi w jednym miejscu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Przyznawane w oparciu o możliwie obiektywne kryteria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21082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80"/>
              <a:buNone/>
            </a:pPr>
            <a:endParaRPr sz="24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39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081809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Proces scentralizowany (3 z 4)</a:t>
            </a:r>
            <a:endParaRPr sz="4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27" name="Google Shape;427;p39"/>
          <p:cNvSpPr txBox="1">
            <a:spLocks noGrp="1"/>
          </p:cNvSpPr>
          <p:nvPr>
            <p:ph type="body" idx="1"/>
          </p:nvPr>
        </p:nvSpPr>
        <p:spPr>
          <a:xfrm>
            <a:off x="677334" y="2171221"/>
            <a:ext cx="9081808" cy="4567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Kwestia potwierdzenia praw, a nie wyrażenia zgody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Model partnerski i podmiotowy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Zaświadczenie określa uprawnienie, a nie sposób realizacji (na przykład prawo do formy alternatywnej do pisemnej)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Sposób realizacji określa dziekan we współpracy z BON-em (ewentualnie z osobą prowadzącą)</a:t>
            </a:r>
            <a:endParaRPr sz="25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Verdana"/>
              <a:buChar char="►"/>
            </a:pPr>
            <a:endParaRPr sz="25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4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081809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Zasady</a:t>
            </a:r>
            <a:endParaRPr sz="4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4" name="Google Shape;184;p4"/>
          <p:cNvSpPr txBox="1">
            <a:spLocks noGrp="1"/>
          </p:cNvSpPr>
          <p:nvPr>
            <p:ph type="body" idx="1"/>
          </p:nvPr>
        </p:nvSpPr>
        <p:spPr>
          <a:xfrm>
            <a:off x="677325" y="2171225"/>
            <a:ext cx="9487200" cy="46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200" dirty="0">
                <a:latin typeface="Verdana"/>
                <a:ea typeface="Verdana"/>
                <a:cs typeface="Verdana"/>
                <a:sym typeface="Verdana"/>
              </a:rPr>
              <a:t>Godność, autonomia, swoboda dokonywania wyborów, niezależność (Konstytucja, Konwencja)</a:t>
            </a:r>
            <a:endParaRPr sz="2200" dirty="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200" dirty="0">
                <a:latin typeface="Verdana"/>
                <a:ea typeface="Verdana"/>
                <a:cs typeface="Verdana"/>
                <a:sym typeface="Verdana"/>
              </a:rPr>
              <a:t>Równość szans i niedyskryminacja (Konstytucja, Konwencja)</a:t>
            </a:r>
            <a:endParaRPr sz="2200" dirty="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2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Pełny i skuteczny udział w życiu (uczelni, społecznym) (Konwencja, Ustawa 2.0)</a:t>
            </a:r>
            <a:endParaRPr sz="2200" dirty="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2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Dostępność (Konwencja, </a:t>
            </a:r>
            <a:r>
              <a:rPr lang="pl-PL" sz="2200" dirty="0">
                <a:latin typeface="Verdana"/>
                <a:ea typeface="Verdana"/>
                <a:cs typeface="Verdana"/>
                <a:sym typeface="Verdana"/>
              </a:rPr>
              <a:t>Ustawa</a:t>
            </a:r>
            <a:r>
              <a:rPr lang="pl-PL" sz="22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o zap</a:t>
            </a:r>
            <a:r>
              <a:rPr lang="pl-PL" sz="2200" dirty="0">
                <a:latin typeface="Verdana"/>
                <a:ea typeface="Verdana"/>
                <a:cs typeface="Verdana"/>
                <a:sym typeface="Verdana"/>
              </a:rPr>
              <a:t>ewnianiu</a:t>
            </a:r>
            <a:r>
              <a:rPr lang="pl-PL" sz="22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dostępności…, Ustawa Prawo </a:t>
            </a:r>
            <a:r>
              <a:rPr lang="pl-PL" sz="2200" dirty="0">
                <a:latin typeface="Verdana"/>
                <a:ea typeface="Verdana"/>
                <a:cs typeface="Verdana"/>
                <a:sym typeface="Verdana"/>
              </a:rPr>
              <a:t>zamówień publicznych</a:t>
            </a:r>
            <a:r>
              <a:rPr lang="pl-PL" sz="22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)</a:t>
            </a:r>
            <a:endParaRPr sz="2200" dirty="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200" dirty="0">
                <a:latin typeface="Verdana"/>
                <a:ea typeface="Verdana"/>
                <a:cs typeface="Verdana"/>
                <a:sym typeface="Verdana"/>
              </a:rPr>
              <a:t>Prywatność (Konwencja, RODO)</a:t>
            </a:r>
            <a:endParaRPr sz="22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40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8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Proces scentralizowany (4 z 4)</a:t>
            </a:r>
            <a:endParaRPr sz="4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34" name="Google Shape;434;p40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92520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ts val="2240"/>
              <a:buFont typeface="Verdana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Jednocześnie decyzje w zakresie dostępności inwestycji podejmowane są w BON-ie (jednostce do spraw dostępności) – zgodnie z wymogami konkursów „Uczelnia dostępna”, „Mały DOS” i „Duży DOS”. Tak samo jak decyzje dotyczące pozostałych praw (głównie równych szans w dostępie do kształcenia) w BON-ie.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41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Proces mieszany (1 z 4)</a:t>
            </a:r>
            <a:endParaRPr sz="4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40" name="Google Shape;440;p41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85968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Wszystkie wnioski osób ubiegających się o wsparcie złożone do (na przykład) dziekana odnoszące się do stanu zdrowia trafiają do BON-u</a:t>
            </a:r>
            <a:endParaRPr sz="22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BON zajmuje decydujące stanowisko odnośnie do przesłanek wynikających ze stanu zdrowia</a:t>
            </a:r>
            <a:endParaRPr sz="22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Załączniki dotyczące stanu zdrowia pozostają w BON-ie</a:t>
            </a:r>
            <a:endParaRPr sz="22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W dokumentacji (teczce danych osobowych) pozostaje tylko stanowisko BON-u</a:t>
            </a:r>
            <a:endParaRPr sz="22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42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Proces mieszany (2 z 4)</a:t>
            </a:r>
            <a:endParaRPr sz="4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46" name="Google Shape;446;p42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89049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500"/>
              <a:buFont typeface="Verdana"/>
              <a:buChar char="►"/>
            </a:pP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Dziekan zajmuje decydujące stanowisko odnośnie do pozostałych przesłanek, na przykład wynikających z Regulaminu studiów</a:t>
            </a:r>
            <a:endParaRPr sz="25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Verdana"/>
              <a:buChar char="►"/>
            </a:pP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Dziekan na podstawie wszystkich przesłanek podejmuje decyzję</a:t>
            </a:r>
            <a:endParaRPr sz="25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Verdana"/>
              <a:buChar char="►"/>
            </a:pP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Przykłady: wniosek o urlop zdrowotny, o przesunięcie egzaminu lub przywrócenie terminu</a:t>
            </a:r>
            <a:endParaRPr sz="25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43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Proces mieszany (3 z 4)</a:t>
            </a:r>
            <a:endParaRPr sz="4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52" name="Google Shape;452;p43"/>
          <p:cNvSpPr txBox="1">
            <a:spLocks noGrp="1"/>
          </p:cNvSpPr>
          <p:nvPr>
            <p:ph type="body" idx="1"/>
          </p:nvPr>
        </p:nvSpPr>
        <p:spPr>
          <a:xfrm>
            <a:off x="677325" y="2160602"/>
            <a:ext cx="87741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Wsparcie można załatwiać bezpośrednio w BON-ie lub w BON-ie za pośrednictwem dziekana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W każdym przypadku oferta kompleksowego wsparcia (weryfikacja statusu, diagnoza potrzeb, przyznanie wsparcie – zaświadczenie)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Zaświadczenie zawiera ogólne określenie, konkretyzacja przez dziekana (na przykład prawo do formy alternatywnej do pisemnej)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44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Proces mieszany (4 z 4)</a:t>
            </a:r>
            <a:endParaRPr sz="4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58" name="Google Shape;458;p44"/>
          <p:cNvSpPr txBox="1">
            <a:spLocks noGrp="1"/>
          </p:cNvSpPr>
          <p:nvPr>
            <p:ph type="body" idx="1"/>
          </p:nvPr>
        </p:nvSpPr>
        <p:spPr>
          <a:xfrm>
            <a:off x="677325" y="2160602"/>
            <a:ext cx="89286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Font typeface="Verdana"/>
              <a:buChar char="►"/>
            </a:pP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Osoby prowadzące zajęcia wyłączone z procesu decyzyjnego (o przyznaniu wsparcia)</a:t>
            </a:r>
            <a:endParaRPr sz="26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600"/>
              <a:buFont typeface="Verdana"/>
              <a:buChar char="►"/>
            </a:pP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Ograniczenie obiegu danych szczególnych</a:t>
            </a:r>
            <a:endParaRPr sz="26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600"/>
              <a:buFont typeface="Verdana"/>
              <a:buChar char="►"/>
            </a:pP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Osoby prowadzące zajęcia uczestniczą tylko w procesie wdrażania przyznanego wsparcia, ewentualnie w konkretyzacji wsparcia (jaka forma alternatywna egzaminu)</a:t>
            </a:r>
            <a:endParaRPr sz="26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45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Możliwość korzystania z materiałów (1 z 2)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65" name="Google Shape;465;p45"/>
          <p:cNvSpPr txBox="1">
            <a:spLocks noGrp="1"/>
          </p:cNvSpPr>
          <p:nvPr>
            <p:ph type="body" idx="1"/>
          </p:nvPr>
        </p:nvSpPr>
        <p:spPr>
          <a:xfrm>
            <a:off x="677333" y="2154727"/>
            <a:ext cx="9397691" cy="4703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Niniejszy utwór jest dostępny na </a:t>
            </a:r>
            <a:r>
              <a:rPr lang="pl-PL" sz="2800" b="1">
                <a:latin typeface="Verdana"/>
                <a:ea typeface="Verdana"/>
                <a:cs typeface="Verdana"/>
                <a:sym typeface="Verdana"/>
              </a:rPr>
              <a:t>wolnej licencji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 </a:t>
            </a:r>
            <a:br>
              <a:rPr lang="pl-PL" sz="2800">
                <a:latin typeface="Verdana"/>
                <a:ea typeface="Verdana"/>
                <a:cs typeface="Verdana"/>
                <a:sym typeface="Verdana"/>
              </a:rPr>
            </a:br>
            <a:r>
              <a:rPr lang="pl-PL" sz="2800" b="1">
                <a:latin typeface="Verdana"/>
                <a:ea typeface="Verdana"/>
                <a:cs typeface="Verdana"/>
                <a:sym typeface="Verdana"/>
              </a:rPr>
              <a:t>Creative Commons Uznanie autorstwa 4.0 (CC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800" b="1">
                <a:latin typeface="Verdana"/>
                <a:ea typeface="Verdana"/>
                <a:cs typeface="Verdana"/>
                <a:sym typeface="Verdana"/>
              </a:rPr>
              <a:t>BY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800" b="1">
                <a:latin typeface="Verdana"/>
                <a:ea typeface="Verdana"/>
                <a:cs typeface="Verdana"/>
                <a:sym typeface="Verdana"/>
              </a:rPr>
              <a:t>4.0)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Licencja ta nie dotyczy ilustracji. Są one udostępnione na wolnej licencji Creative Commons, o ile tak w konkretnym przypadku zaznaczono.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46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8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Możliwość korzystania z materiałów (2 z 2)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72" name="Google Shape;472;p46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90309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Licencja ta pozwala na kopiowanie, rozpowszechnianie, przedstawianie w dowolnym medium i formacie, remiksowanie, zmienianie i tworzenie utworów pochodnych dla dowolnego celu, także komercyjnego. Uznanie autorstwa oznacza, że utwór należy odpowiednio oznaczyć, podać link do licencji i wskazać, jeśli zostały dokonane w nim zmiany. Licencjodawca nie może odwołać udzielonych praw, o ile są przestrzegane warunki licencji. Szczegóły: </a:t>
            </a:r>
            <a:r>
              <a:rPr lang="pl-PL" sz="22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3"/>
              </a:rPr>
              <a:t>bit.ly/2Zb1Nrf</a:t>
            </a: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 lub </a:t>
            </a:r>
            <a:r>
              <a:rPr lang="pl-PL" sz="22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4"/>
              </a:rPr>
              <a:t>creativecommons.org/licenses/by/4.0/deed.pl</a:t>
            </a: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.</a:t>
            </a:r>
            <a:endParaRPr sz="2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47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Pytania?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Kontakt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79" name="Google Shape;479;p47"/>
          <p:cNvSpPr txBox="1">
            <a:spLocks noGrp="1"/>
          </p:cNvSpPr>
          <p:nvPr>
            <p:ph type="body" idx="1"/>
          </p:nvPr>
        </p:nvSpPr>
        <p:spPr>
          <a:xfrm>
            <a:off x="677325" y="2160602"/>
            <a:ext cx="88122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40"/>
              <a:buFont typeface="Verdana"/>
              <a:buChar char="►"/>
            </a:pPr>
            <a:r>
              <a:rPr lang="pl-PL" sz="2400" dirty="0">
                <a:latin typeface="Verdana"/>
                <a:ea typeface="Verdana"/>
                <a:cs typeface="Verdana"/>
                <a:sym typeface="Verdana"/>
              </a:rPr>
              <a:t>Aleksander Waszkielewicz, Małgorzata Maciantowicz</a:t>
            </a:r>
            <a:endParaRPr sz="2400" dirty="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40"/>
              <a:buFont typeface="Verdana"/>
              <a:buChar char="►"/>
            </a:pPr>
            <a:r>
              <a:rPr lang="pl-PL" sz="2400" dirty="0">
                <a:latin typeface="Verdana"/>
                <a:ea typeface="Verdana"/>
                <a:cs typeface="Verdana"/>
                <a:sym typeface="Verdana"/>
              </a:rPr>
              <a:t>Fronia – Fundacja na Rzecz Osób z Niepełnosprawnościami</a:t>
            </a:r>
            <a:endParaRPr sz="2400" dirty="0">
              <a:latin typeface="Verdana"/>
              <a:ea typeface="Verdana"/>
              <a:cs typeface="Verdana"/>
              <a:sym typeface="Verdana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>
                <a:srgbClr val="B2126C"/>
              </a:buClr>
              <a:buSzPts val="2400"/>
              <a:buFont typeface="Noto Sans Symbols"/>
              <a:buChar char="►"/>
              <a:tabLst/>
              <a:defRPr/>
            </a:pPr>
            <a:r>
              <a:rPr kumimoji="0" lang="pl-PL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Mejl </a:t>
            </a:r>
            <a:r>
              <a:rPr kumimoji="0" lang="pl-PL" sz="2400" b="0" i="0" u="sng" strike="noStrike" kern="0" cap="none" spc="0" normalizeH="0" baseline="0" noProof="0" dirty="0">
                <a:ln>
                  <a:noFill/>
                </a:ln>
                <a:solidFill>
                  <a:srgbClr val="EF5285"/>
                </a:solidFill>
                <a:effectLst/>
                <a:uLnTx/>
                <a:uFillTx/>
                <a:latin typeface="Verdana"/>
                <a:ea typeface="Verdana"/>
                <a:sym typeface="Verdana"/>
                <a:hlinkClick r:id="rId3"/>
              </a:rPr>
              <a:t>Aleksander.Waszkielewicz@fronia.org.pl</a:t>
            </a:r>
            <a:r>
              <a:rPr kumimoji="0" lang="pl-PL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, </a:t>
            </a:r>
            <a:r>
              <a:rPr kumimoji="0" lang="pl-PL" sz="2400" b="0" i="0" u="sng" strike="noStrike" kern="0" cap="none" spc="0" normalizeH="0" baseline="0" noProof="0" dirty="0">
                <a:ln>
                  <a:noFill/>
                </a:ln>
                <a:solidFill>
                  <a:srgbClr val="EF5285"/>
                </a:solidFill>
                <a:effectLst/>
                <a:uLnTx/>
                <a:uFillTx/>
                <a:latin typeface="Verdana"/>
                <a:ea typeface="Verdana"/>
                <a:sym typeface="Verdana"/>
                <a:hlinkClick r:id="rId4"/>
              </a:rPr>
              <a:t>Malgorzata.Maciantowicz@fronia.pl</a:t>
            </a:r>
            <a:endParaRPr kumimoji="0" lang="pl-PL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>
                <a:srgbClr val="B2126C"/>
              </a:buClr>
              <a:buSzPts val="2400"/>
              <a:buFont typeface="Noto Sans Symbols"/>
              <a:buChar char="►"/>
              <a:tabLst/>
              <a:defRPr/>
            </a:pPr>
            <a:r>
              <a:rPr kumimoji="0" lang="pl-PL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Tel. 508 21 33 22, 601 54 74 15</a:t>
            </a: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40"/>
              <a:buFont typeface="Verdana"/>
              <a:buChar char="►"/>
            </a:pPr>
            <a:r>
              <a:rPr lang="pl-PL" sz="2400" dirty="0">
                <a:latin typeface="Verdana"/>
                <a:ea typeface="Verdana"/>
                <a:cs typeface="Verdana"/>
                <a:sym typeface="Verdana"/>
              </a:rPr>
              <a:t>	Messenger Alek Waszkielewicz</a:t>
            </a:r>
            <a:endParaRPr sz="2400" dirty="0"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80" name="Google Shape;480;p47" descr="Logotyp komunikatora Messenger" title="Logotyp komunikatora Messenger"/>
          <p:cNvPicPr preferRelativeResize="0"/>
          <p:nvPr/>
        </p:nvPicPr>
        <p:blipFill rotWithShape="1">
          <a:blip r:embed="rId5">
            <a:alphaModFix/>
          </a:blip>
          <a:srcRect l="32460" t="14237" r="29959" b="14559"/>
          <a:stretch/>
        </p:blipFill>
        <p:spPr>
          <a:xfrm>
            <a:off x="1156146" y="6140003"/>
            <a:ext cx="463844" cy="4638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5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081809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Zasady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Godność, autonomia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91" name="Google Shape;191;p5"/>
          <p:cNvSpPr txBox="1">
            <a:spLocks noGrp="1"/>
          </p:cNvSpPr>
          <p:nvPr>
            <p:ph type="body" idx="1"/>
          </p:nvPr>
        </p:nvSpPr>
        <p:spPr>
          <a:xfrm>
            <a:off x="677334" y="2171221"/>
            <a:ext cx="9081808" cy="4567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Font typeface="Verdana"/>
              <a:buChar char="►"/>
            </a:pP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Podmiotowość</a:t>
            </a:r>
            <a:endParaRPr sz="26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600"/>
              <a:buFont typeface="Verdana"/>
              <a:buChar char="►"/>
            </a:pP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Działania inicjowane przez samą osobę z niepełnosprawnościami</a:t>
            </a:r>
            <a:endParaRPr sz="26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600"/>
              <a:buFont typeface="Verdana"/>
              <a:buChar char="►"/>
            </a:pP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Nie wbrew jej woli</a:t>
            </a:r>
            <a:endParaRPr sz="26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600"/>
              <a:buFont typeface="Verdana"/>
              <a:buChar char="►"/>
            </a:pP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Zgodnie z jej potrzebami</a:t>
            </a:r>
            <a:endParaRPr sz="26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600"/>
              <a:buFont typeface="Verdana"/>
              <a:buChar char="►"/>
            </a:pP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Nie dla: „Koledzy wniosą wózek”, „wejście przez szatnię” itp.</a:t>
            </a:r>
            <a:endParaRPr sz="26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6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081809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Zasady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Prywatność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98" name="Google Shape;198;p6"/>
          <p:cNvSpPr txBox="1">
            <a:spLocks noGrp="1"/>
          </p:cNvSpPr>
          <p:nvPr>
            <p:ph type="body" idx="1"/>
          </p:nvPr>
        </p:nvSpPr>
        <p:spPr>
          <a:xfrm>
            <a:off x="677325" y="2171225"/>
            <a:ext cx="9081900" cy="46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Jak najmniejszy krąg osób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Tylko osoby zgodnie z kompetencjami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Czy komórka stypendialna potrzebuje znać rodzaj niepełnosprawności?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Czy prorektor lub dziekan musi przyznawać wszystkie formy wsparcia? Czy się zna na tym?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Czy osoba prowadząca zajęcia musi znać rodzaj niepełnosprawności?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7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081809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/>
              <a:t>Model Uniwersytetu Temple z Filadelfii</a:t>
            </a:r>
            <a:br>
              <a:rPr lang="pl-PL"/>
            </a:br>
            <a:r>
              <a:rPr lang="pl-PL"/>
              <a:t>Diagnoza</a:t>
            </a:r>
            <a:endParaRPr/>
          </a:p>
        </p:txBody>
      </p:sp>
      <p:sp>
        <p:nvSpPr>
          <p:cNvPr id="205" name="Google Shape;205;p7"/>
          <p:cNvSpPr txBox="1">
            <a:spLocks noGrp="1"/>
          </p:cNvSpPr>
          <p:nvPr>
            <p:ph type="body" idx="1"/>
          </p:nvPr>
        </p:nvSpPr>
        <p:spPr>
          <a:xfrm>
            <a:off x="677334" y="2171221"/>
            <a:ext cx="9081808" cy="4567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Wsparcie jest przyznawane i udzielane na wniosek osoby zainteresowanej (osoby kształcącej się na studiach, w szkole doktorskiej, zatrudnionej itp.)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1. etapem jest diagnoza i weryfikacja potrzeb dokonywana – na zasadzie partnerstwa – przez Biuro do spraw Osób z Niepełnosprawnościami wspólnie z zainteresowaną osobą, w tym na podstawie przedstawionej dokumentacji. Dotyczy to w szczególności osób z niepełnosprawnościami nieposiadających orzeczenia i innych osób ze szczególnymi potrzebami.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8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081809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Model Uniwersytetu Temple z Filadelfii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Zaświadczenie (1 z 4)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2" name="Google Shape;212;p8"/>
          <p:cNvSpPr txBox="1">
            <a:spLocks noGrp="1"/>
          </p:cNvSpPr>
          <p:nvPr>
            <p:ph type="body" idx="1"/>
          </p:nvPr>
        </p:nvSpPr>
        <p:spPr>
          <a:xfrm>
            <a:off x="677334" y="2171221"/>
            <a:ext cx="9081808" cy="4567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Na podstawie diagnozy osoba z niepełnosprawnością (osoba ze szczególnymi potrzebami) otrzymuje zaświadczenia o przyznanych uprawnieniach oraz usługach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Zaświadczenie nie zawiera żadnych danych dotyczących bezpośrednio niepełnosprawności czy zdrowia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Jest to proces podobny jak w przypadku orzeczeń lekarzy medycyny pracy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9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081809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Model Uniwersytetu Temple z Filadelfii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Zaświadczenie (2 z 4)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9" name="Google Shape;219;p9"/>
          <p:cNvSpPr txBox="1">
            <a:spLocks noGrp="1"/>
          </p:cNvSpPr>
          <p:nvPr>
            <p:ph type="body" idx="1"/>
          </p:nvPr>
        </p:nvSpPr>
        <p:spPr>
          <a:xfrm>
            <a:off x="677334" y="2171221"/>
            <a:ext cx="9081808" cy="4567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Font typeface="Verdana"/>
              <a:buChar char="►"/>
            </a:pPr>
            <a:r>
              <a:rPr lang="pl-PL" sz="2100">
                <a:latin typeface="Verdana"/>
                <a:ea typeface="Verdana"/>
                <a:cs typeface="Verdana"/>
                <a:sym typeface="Verdana"/>
              </a:rPr>
              <a:t>Zaświadczenie jest przedstawiane osobom prowadzącym zajęcia oraz jednostkom udzielającym poszczególnych form wsparcia przez osobę z niepełnosprawnością</a:t>
            </a:r>
            <a:endParaRPr sz="21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100"/>
              <a:buFont typeface="Verdana"/>
              <a:buChar char="►"/>
            </a:pPr>
            <a:r>
              <a:rPr lang="pl-PL" sz="2100">
                <a:latin typeface="Verdana"/>
                <a:ea typeface="Verdana"/>
                <a:cs typeface="Verdana"/>
                <a:sym typeface="Verdana"/>
              </a:rPr>
              <a:t>To od decyzji tej osoby zależy, czy będzie ubiegać się o przyznane wsparcie na podstawie zaświadczenia czy nie</a:t>
            </a:r>
            <a:endParaRPr sz="21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100"/>
              <a:buFont typeface="Verdana"/>
              <a:buChar char="►"/>
            </a:pPr>
            <a:r>
              <a:rPr lang="pl-PL" sz="2100">
                <a:latin typeface="Verdana"/>
                <a:ea typeface="Verdana"/>
                <a:cs typeface="Verdana"/>
                <a:sym typeface="Verdana"/>
              </a:rPr>
              <a:t>Bez działania samej zainteresowanej osoby (ujawnienia zaświadczenia) prowadzący zajęcia (na przykład) nie uzyskają wiedzy, że dana osoba ma szczególne uprawnienia i jest osobą z niepełnosprawnością (osobą ze szczególnymi potrzebami)</a:t>
            </a:r>
            <a:endParaRPr sz="21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aseta">
  <a:themeElements>
    <a:clrScheme name="Facet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1daea2a-bcd8-4446-9769-75d84d8d926f" xsi:nil="true"/>
    <lcf76f155ced4ddcb4097134ff3c332f xmlns="1af94647-c29b-4e80-b840-e6a7fac95146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DDEDDF6562CB04C85149186304DC46A" ma:contentTypeVersion="12" ma:contentTypeDescription="Utwórz nowy dokument." ma:contentTypeScope="" ma:versionID="b83bd8824fcfca5c8819153ef2515043">
  <xsd:schema xmlns:xsd="http://www.w3.org/2001/XMLSchema" xmlns:xs="http://www.w3.org/2001/XMLSchema" xmlns:p="http://schemas.microsoft.com/office/2006/metadata/properties" xmlns:ns2="1af94647-c29b-4e80-b840-e6a7fac95146" xmlns:ns3="b1daea2a-bcd8-4446-9769-75d84d8d926f" targetNamespace="http://schemas.microsoft.com/office/2006/metadata/properties" ma:root="true" ma:fieldsID="dee357a3fdea49f0a9f7b849d5db880d" ns2:_="" ns3:_="">
    <xsd:import namespace="1af94647-c29b-4e80-b840-e6a7fac95146"/>
    <xsd:import namespace="b1daea2a-bcd8-4446-9769-75d84d8d926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f94647-c29b-4e80-b840-e6a7fac951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605fc3d7-b34b-475e-97e9-882ca6ce10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daea2a-bcd8-4446-9769-75d84d8d926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28e897f-0457-40f7-a679-74b2b84a2865}" ma:internalName="TaxCatchAll" ma:showField="CatchAllData" ma:web="b1daea2a-bcd8-4446-9769-75d84d8d926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AA6AD9A-3AF5-4A7D-B65D-52A9472C76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2E4BBB5-1F58-46EE-A553-52C4332A286B}">
  <ds:schemaRefs>
    <ds:schemaRef ds:uri="http://schemas.microsoft.com/office/2006/metadata/properties"/>
    <ds:schemaRef ds:uri="http://schemas.microsoft.com/office/infopath/2007/PartnerControls"/>
    <ds:schemaRef ds:uri="b1daea2a-bcd8-4446-9769-75d84d8d926f"/>
    <ds:schemaRef ds:uri="1af94647-c29b-4e80-b840-e6a7fac95146"/>
  </ds:schemaRefs>
</ds:datastoreItem>
</file>

<file path=customXml/itemProps3.xml><?xml version="1.0" encoding="utf-8"?>
<ds:datastoreItem xmlns:ds="http://schemas.openxmlformats.org/officeDocument/2006/customXml" ds:itemID="{931F8B67-2B19-4FDE-8968-2424A1D49E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f94647-c29b-4e80-b840-e6a7fac95146"/>
    <ds:schemaRef ds:uri="b1daea2a-bcd8-4446-9769-75d84d8d926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2605</Words>
  <Application>Microsoft Office PowerPoint</Application>
  <PresentationFormat>Panoramiczny</PresentationFormat>
  <Paragraphs>242</Paragraphs>
  <Slides>47</Slides>
  <Notes>47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47</vt:i4>
      </vt:variant>
    </vt:vector>
  </HeadingPairs>
  <TitlesOfParts>
    <vt:vector size="54" baseType="lpstr">
      <vt:lpstr>Arial</vt:lpstr>
      <vt:lpstr>Calibri</vt:lpstr>
      <vt:lpstr>Noto Sans Symbols</vt:lpstr>
      <vt:lpstr>Times New Roman</vt:lpstr>
      <vt:lpstr>Trebuchet MS</vt:lpstr>
      <vt:lpstr>Verdana</vt:lpstr>
      <vt:lpstr>Faseta</vt:lpstr>
      <vt:lpstr> Filozofia i model wsparcia w uczelni</vt:lpstr>
      <vt:lpstr>Agenda</vt:lpstr>
      <vt:lpstr>Filozofia i model wsparcia </vt:lpstr>
      <vt:lpstr>Zasady</vt:lpstr>
      <vt:lpstr>Zasady Godność, autonomia</vt:lpstr>
      <vt:lpstr>Zasady Prywatność</vt:lpstr>
      <vt:lpstr>Model Uniwersytetu Temple z Filadelfii Diagnoza</vt:lpstr>
      <vt:lpstr>Model Uniwersytetu Temple z Filadelfii Zaświadczenie (1 z 4)</vt:lpstr>
      <vt:lpstr>Model Uniwersytetu Temple z Filadelfii Zaświadczenie (2 z 4)</vt:lpstr>
      <vt:lpstr>Model Uniwersytetu Temple z Filadelfii Zaświadczenie (3 z 4)</vt:lpstr>
      <vt:lpstr>Model Uniwersytetu Temple z Filadelfii Zaświadczenie (4 z 4)</vt:lpstr>
      <vt:lpstr>Wspierane osoby</vt:lpstr>
      <vt:lpstr>Osoba z niepełnosprawnością</vt:lpstr>
      <vt:lpstr>Osoba z niepełnosprawnością Przykłady z Ustawy 2.0 (1 z 3)</vt:lpstr>
      <vt:lpstr>Osoba z niepełnosprawnością Przykłady z Ustawy 2.0 (2 z 3)</vt:lpstr>
      <vt:lpstr>Osoba z niepełnosprawnością Przykłady z Ustawy 2.0 (3 z 3)</vt:lpstr>
      <vt:lpstr>Osoba z niepełnosprawnością Zasada racjonalnego ustawodawcy</vt:lpstr>
      <vt:lpstr>Osoba z niepełnosprawnością Konwencja o prawach osób z niepełnosprawnościami</vt:lpstr>
      <vt:lpstr>Osoba z niepełnosprawnością Definicja konwencyjna</vt:lpstr>
      <vt:lpstr>Osoba z niepełnosprawnością Definicja konwencyjna (2 z 2)</vt:lpstr>
      <vt:lpstr>Osoba z niepełnosprawnością Fundusz wsparcia osób niepełnosprawnych (1 z 2)</vt:lpstr>
      <vt:lpstr>Osoba z niepełnosprawnością Fundusz wsparcia osób niepełnosprawnych (2 z 2)</vt:lpstr>
      <vt:lpstr>Osoba ze szczególnymi potrzebami Ustawa o zapewnianiu dostępności</vt:lpstr>
      <vt:lpstr>Osoby ze szczególnymi  potrzebami</vt:lpstr>
      <vt:lpstr>Wspierane osoby (1 z 2)</vt:lpstr>
      <vt:lpstr>Wspierane osoby (2 z 2)</vt:lpstr>
      <vt:lpstr>Co weryfikować i jak? (1 z 2)</vt:lpstr>
      <vt:lpstr>Co weryfikować i jak? (2 z 2)</vt:lpstr>
      <vt:lpstr>Potrzeby wsparcia na uczelni – przykłady</vt:lpstr>
      <vt:lpstr>Osoby z niepełnosprawnościami (ze szczególnymi potrzebami) w uczelni</vt:lpstr>
      <vt:lpstr>Nazwa BON-u (jednostki do spraw wsparcia)</vt:lpstr>
      <vt:lpstr>Proces decyzyjny</vt:lpstr>
      <vt:lpstr>Proces decyzyjny</vt:lpstr>
      <vt:lpstr>Proces rozproszony (1 z 3)</vt:lpstr>
      <vt:lpstr>Proces rozproszony (2 z 3)</vt:lpstr>
      <vt:lpstr>Proces rozproszony (3 z 3)</vt:lpstr>
      <vt:lpstr>Proces scentralizowany (1 z 4)</vt:lpstr>
      <vt:lpstr>Proces scentralizowany (2 z 4)</vt:lpstr>
      <vt:lpstr>Proces scentralizowany (3 z 4)</vt:lpstr>
      <vt:lpstr>Proces scentralizowany (4 z 4)</vt:lpstr>
      <vt:lpstr>Proces mieszany (1 z 4)</vt:lpstr>
      <vt:lpstr>Proces mieszany (2 z 4)</vt:lpstr>
      <vt:lpstr>Proces mieszany (3 z 4)</vt:lpstr>
      <vt:lpstr>Proces mieszany (4 z 4)</vt:lpstr>
      <vt:lpstr>Możliwość korzystania z materiałów (1 z 2)</vt:lpstr>
      <vt:lpstr>Możliwość korzystania z materiałów (2 z 2)</vt:lpstr>
      <vt:lpstr>Pytania? Kontakt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Aleksander Waszkielewicz</dc:creator>
  <cp:lastModifiedBy>Autor</cp:lastModifiedBy>
  <cp:revision>1</cp:revision>
  <dcterms:created xsi:type="dcterms:W3CDTF">2019-06-05T21:26:09Z</dcterms:created>
  <dcterms:modified xsi:type="dcterms:W3CDTF">2025-06-08T23:12:23Z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0x0101007DDEDDF6562CB04C85149186304DC46A</vt:lpwstr>
  </property>
  <property fmtid="{D5CDD505-2E9C-101B-9397-08002B2CF9AE}" pid="3" name="MediaServiceImageTags">
    <vt:lpwstr/>
  </property>
</Properties>
</file>