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8"/>
  </p:notesMasterIdLst>
  <p:sldIdLst>
    <p:sldId id="256" r:id="rId5"/>
    <p:sldId id="257" r:id="rId6"/>
    <p:sldId id="258" r:id="rId7"/>
    <p:sldId id="338" r:id="rId8"/>
    <p:sldId id="260" r:id="rId9"/>
    <p:sldId id="262" r:id="rId10"/>
    <p:sldId id="263" r:id="rId11"/>
    <p:sldId id="264" r:id="rId12"/>
    <p:sldId id="265" r:id="rId13"/>
    <p:sldId id="266" r:id="rId14"/>
    <p:sldId id="267" r:id="rId15"/>
    <p:sldId id="268" r:id="rId16"/>
    <p:sldId id="269" r:id="rId17"/>
    <p:sldId id="337"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341" r:id="rId43"/>
    <p:sldId id="294" r:id="rId44"/>
    <p:sldId id="295" r:id="rId45"/>
    <p:sldId id="296" r:id="rId46"/>
    <p:sldId id="297" r:id="rId47"/>
    <p:sldId id="298" r:id="rId48"/>
    <p:sldId id="299" r:id="rId49"/>
    <p:sldId id="300" r:id="rId50"/>
    <p:sldId id="301" r:id="rId51"/>
    <p:sldId id="336" r:id="rId52"/>
    <p:sldId id="302" r:id="rId53"/>
    <p:sldId id="303" r:id="rId54"/>
    <p:sldId id="304" r:id="rId55"/>
    <p:sldId id="305" r:id="rId56"/>
    <p:sldId id="306" r:id="rId57"/>
    <p:sldId id="307" r:id="rId58"/>
    <p:sldId id="308" r:id="rId59"/>
    <p:sldId id="309" r:id="rId60"/>
    <p:sldId id="310" r:id="rId61"/>
    <p:sldId id="311" r:id="rId62"/>
    <p:sldId id="339" r:id="rId63"/>
    <p:sldId id="313" r:id="rId64"/>
    <p:sldId id="340" r:id="rId65"/>
    <p:sldId id="312" r:id="rId66"/>
    <p:sldId id="342" r:id="rId67"/>
    <p:sldId id="314" r:id="rId68"/>
    <p:sldId id="315" r:id="rId69"/>
    <p:sldId id="316" r:id="rId70"/>
    <p:sldId id="317" r:id="rId71"/>
    <p:sldId id="318" r:id="rId72"/>
    <p:sldId id="319" r:id="rId73"/>
    <p:sldId id="320" r:id="rId74"/>
    <p:sldId id="333" r:id="rId75"/>
    <p:sldId id="334" r:id="rId76"/>
    <p:sldId id="335" r:id="rId77"/>
  </p:sldIdLst>
  <p:sldSz cx="12192000" cy="6858000"/>
  <p:notesSz cx="9926638"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8" roundtripDataSignature="AMtx7mh0p803hRMnrPFsAg1wJF4ySQhDD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5B1920-B7FF-9682-55D1-4F06184594DD}" v="110" dt="2025-06-08T19:43:14.3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9"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5" Type="http://schemas.openxmlformats.org/officeDocument/2006/relationships/slide" Target="slides/slide1.xml"/><Relationship Id="rId90"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8" Type="http://customschemas.google.com/relationships/presentationmetadata" Target="metadata"/><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łgorzata Maciantowicz" userId="S::malgorzata.maciantowicz@fronia.org.pl::26ebc7e2-e1dc-42a9-819c-5e7095a39a81" providerId="AD" clId="Web-{4B5B1920-B7FF-9682-55D1-4F06184594DD}"/>
    <pc:docChg chg="addSld delSld modSld sldOrd">
      <pc:chgData name="Małgorzata Maciantowicz" userId="S::malgorzata.maciantowicz@fronia.org.pl::26ebc7e2-e1dc-42a9-819c-5e7095a39a81" providerId="AD" clId="Web-{4B5B1920-B7FF-9682-55D1-4F06184594DD}" dt="2025-06-08T19:43:14.328" v="101" actId="20577"/>
      <pc:docMkLst>
        <pc:docMk/>
      </pc:docMkLst>
      <pc:sldChg chg="modSp">
        <pc:chgData name="Małgorzata Maciantowicz" userId="S::malgorzata.maciantowicz@fronia.org.pl::26ebc7e2-e1dc-42a9-819c-5e7095a39a81" providerId="AD" clId="Web-{4B5B1920-B7FF-9682-55D1-4F06184594DD}" dt="2025-06-08T19:18:00.171" v="0" actId="20577"/>
        <pc:sldMkLst>
          <pc:docMk/>
          <pc:sldMk cId="0" sldId="256"/>
        </pc:sldMkLst>
        <pc:spChg chg="mod">
          <ac:chgData name="Małgorzata Maciantowicz" userId="S::malgorzata.maciantowicz@fronia.org.pl::26ebc7e2-e1dc-42a9-819c-5e7095a39a81" providerId="AD" clId="Web-{4B5B1920-B7FF-9682-55D1-4F06184594DD}" dt="2025-06-08T19:18:00.171" v="0" actId="20577"/>
          <ac:spMkLst>
            <pc:docMk/>
            <pc:sldMk cId="0" sldId="256"/>
            <ac:spMk id="154" creationId="{00000000-0000-0000-0000-000000000000}"/>
          </ac:spMkLst>
        </pc:spChg>
      </pc:sldChg>
      <pc:sldChg chg="modSp">
        <pc:chgData name="Małgorzata Maciantowicz" userId="S::malgorzata.maciantowicz@fronia.org.pl::26ebc7e2-e1dc-42a9-819c-5e7095a39a81" providerId="AD" clId="Web-{4B5B1920-B7FF-9682-55D1-4F06184594DD}" dt="2025-06-08T19:37:44.571" v="67" actId="20577"/>
        <pc:sldMkLst>
          <pc:docMk/>
          <pc:sldMk cId="0" sldId="262"/>
        </pc:sldMkLst>
        <pc:spChg chg="mod">
          <ac:chgData name="Małgorzata Maciantowicz" userId="S::malgorzata.maciantowicz@fronia.org.pl::26ebc7e2-e1dc-42a9-819c-5e7095a39a81" providerId="AD" clId="Web-{4B5B1920-B7FF-9682-55D1-4F06184594DD}" dt="2025-06-08T19:37:44.571" v="67" actId="20577"/>
          <ac:spMkLst>
            <pc:docMk/>
            <pc:sldMk cId="0" sldId="262"/>
            <ac:spMk id="196" creationId="{00000000-0000-0000-0000-000000000000}"/>
          </ac:spMkLst>
        </pc:spChg>
      </pc:sldChg>
      <pc:sldChg chg="modSp">
        <pc:chgData name="Małgorzata Maciantowicz" userId="S::malgorzata.maciantowicz@fronia.org.pl::26ebc7e2-e1dc-42a9-819c-5e7095a39a81" providerId="AD" clId="Web-{4B5B1920-B7FF-9682-55D1-4F06184594DD}" dt="2025-06-08T19:37:48.665" v="69" actId="20577"/>
        <pc:sldMkLst>
          <pc:docMk/>
          <pc:sldMk cId="0" sldId="263"/>
        </pc:sldMkLst>
        <pc:spChg chg="mod">
          <ac:chgData name="Małgorzata Maciantowicz" userId="S::malgorzata.maciantowicz@fronia.org.pl::26ebc7e2-e1dc-42a9-819c-5e7095a39a81" providerId="AD" clId="Web-{4B5B1920-B7FF-9682-55D1-4F06184594DD}" dt="2025-06-08T19:37:48.665" v="69" actId="20577"/>
          <ac:spMkLst>
            <pc:docMk/>
            <pc:sldMk cId="0" sldId="263"/>
            <ac:spMk id="203" creationId="{00000000-0000-0000-0000-000000000000}"/>
          </ac:spMkLst>
        </pc:spChg>
        <pc:spChg chg="mod">
          <ac:chgData name="Małgorzata Maciantowicz" userId="S::malgorzata.maciantowicz@fronia.org.pl::26ebc7e2-e1dc-42a9-819c-5e7095a39a81" providerId="AD" clId="Web-{4B5B1920-B7FF-9682-55D1-4F06184594DD}" dt="2025-06-08T19:37:30.774" v="65" actId="20577"/>
          <ac:spMkLst>
            <pc:docMk/>
            <pc:sldMk cId="0" sldId="263"/>
            <ac:spMk id="204" creationId="{00000000-0000-0000-0000-000000000000}"/>
          </ac:spMkLst>
        </pc:spChg>
      </pc:sldChg>
      <pc:sldChg chg="modSp">
        <pc:chgData name="Małgorzata Maciantowicz" userId="S::malgorzata.maciantowicz@fronia.org.pl::26ebc7e2-e1dc-42a9-819c-5e7095a39a81" providerId="AD" clId="Web-{4B5B1920-B7FF-9682-55D1-4F06184594DD}" dt="2025-06-08T19:27:56.158" v="17" actId="20577"/>
        <pc:sldMkLst>
          <pc:docMk/>
          <pc:sldMk cId="0" sldId="269"/>
        </pc:sldMkLst>
        <pc:spChg chg="mod">
          <ac:chgData name="Małgorzata Maciantowicz" userId="S::malgorzata.maciantowicz@fronia.org.pl::26ebc7e2-e1dc-42a9-819c-5e7095a39a81" providerId="AD" clId="Web-{4B5B1920-B7FF-9682-55D1-4F06184594DD}" dt="2025-06-08T19:27:56.158" v="17" actId="20577"/>
          <ac:spMkLst>
            <pc:docMk/>
            <pc:sldMk cId="0" sldId="269"/>
            <ac:spMk id="245" creationId="{00000000-0000-0000-0000-000000000000}"/>
          </ac:spMkLst>
        </pc:spChg>
      </pc:sldChg>
      <pc:sldChg chg="addSp modSp">
        <pc:chgData name="Małgorzata Maciantowicz" userId="S::malgorzata.maciantowicz@fronia.org.pl::26ebc7e2-e1dc-42a9-819c-5e7095a39a81" providerId="AD" clId="Web-{4B5B1920-B7FF-9682-55D1-4F06184594DD}" dt="2025-06-08T19:19:45.611" v="3" actId="1076"/>
        <pc:sldMkLst>
          <pc:docMk/>
          <pc:sldMk cId="0" sldId="285"/>
        </pc:sldMkLst>
        <pc:picChg chg="add mod">
          <ac:chgData name="Małgorzata Maciantowicz" userId="S::malgorzata.maciantowicz@fronia.org.pl::26ebc7e2-e1dc-42a9-819c-5e7095a39a81" providerId="AD" clId="Web-{4B5B1920-B7FF-9682-55D1-4F06184594DD}" dt="2025-06-08T19:19:45.611" v="3" actId="1076"/>
          <ac:picMkLst>
            <pc:docMk/>
            <pc:sldMk cId="0" sldId="285"/>
            <ac:picMk id="2" creationId="{DA35CE0A-7B29-A5A6-E9AC-57762425DA16}"/>
          </ac:picMkLst>
        </pc:picChg>
      </pc:sldChg>
      <pc:sldChg chg="addSp modSp">
        <pc:chgData name="Małgorzata Maciantowicz" userId="S::malgorzata.maciantowicz@fronia.org.pl::26ebc7e2-e1dc-42a9-819c-5e7095a39a81" providerId="AD" clId="Web-{4B5B1920-B7FF-9682-55D1-4F06184594DD}" dt="2025-06-08T19:20:02.361" v="7" actId="14100"/>
        <pc:sldMkLst>
          <pc:docMk/>
          <pc:sldMk cId="0" sldId="286"/>
        </pc:sldMkLst>
        <pc:spChg chg="mod">
          <ac:chgData name="Małgorzata Maciantowicz" userId="S::malgorzata.maciantowicz@fronia.org.pl::26ebc7e2-e1dc-42a9-819c-5e7095a39a81" providerId="AD" clId="Web-{4B5B1920-B7FF-9682-55D1-4F06184594DD}" dt="2025-06-08T19:19:54.767" v="5" actId="20577"/>
          <ac:spMkLst>
            <pc:docMk/>
            <pc:sldMk cId="0" sldId="286"/>
            <ac:spMk id="365" creationId="{00000000-0000-0000-0000-000000000000}"/>
          </ac:spMkLst>
        </pc:spChg>
        <pc:picChg chg="add mod">
          <ac:chgData name="Małgorzata Maciantowicz" userId="S::malgorzata.maciantowicz@fronia.org.pl::26ebc7e2-e1dc-42a9-819c-5e7095a39a81" providerId="AD" clId="Web-{4B5B1920-B7FF-9682-55D1-4F06184594DD}" dt="2025-06-08T19:20:02.361" v="7" actId="14100"/>
          <ac:picMkLst>
            <pc:docMk/>
            <pc:sldMk cId="0" sldId="286"/>
            <ac:picMk id="3" creationId="{C8694603-56A2-EE9F-175E-FD6672B20BB4}"/>
          </ac:picMkLst>
        </pc:picChg>
      </pc:sldChg>
      <pc:sldChg chg="addSp delSp">
        <pc:chgData name="Małgorzata Maciantowicz" userId="S::malgorzata.maciantowicz@fronia.org.pl::26ebc7e2-e1dc-42a9-819c-5e7095a39a81" providerId="AD" clId="Web-{4B5B1920-B7FF-9682-55D1-4F06184594DD}" dt="2025-06-08T19:25:17.483" v="9"/>
        <pc:sldMkLst>
          <pc:docMk/>
          <pc:sldMk cId="0" sldId="293"/>
        </pc:sldMkLst>
        <pc:picChg chg="add del">
          <ac:chgData name="Małgorzata Maciantowicz" userId="S::malgorzata.maciantowicz@fronia.org.pl::26ebc7e2-e1dc-42a9-819c-5e7095a39a81" providerId="AD" clId="Web-{4B5B1920-B7FF-9682-55D1-4F06184594DD}" dt="2025-06-08T19:25:17.483" v="9"/>
          <ac:picMkLst>
            <pc:docMk/>
            <pc:sldMk cId="0" sldId="293"/>
            <ac:picMk id="3" creationId="{89DFF4E6-A93B-9D96-5E22-C9F7499112EB}"/>
          </ac:picMkLst>
        </pc:picChg>
      </pc:sldChg>
      <pc:sldChg chg="modSp">
        <pc:chgData name="Małgorzata Maciantowicz" userId="S::malgorzata.maciantowicz@fronia.org.pl::26ebc7e2-e1dc-42a9-819c-5e7095a39a81" providerId="AD" clId="Web-{4B5B1920-B7FF-9682-55D1-4F06184594DD}" dt="2025-06-08T19:29:51.024" v="38" actId="20577"/>
        <pc:sldMkLst>
          <pc:docMk/>
          <pc:sldMk cId="0" sldId="305"/>
        </pc:sldMkLst>
        <pc:spChg chg="mod">
          <ac:chgData name="Małgorzata Maciantowicz" userId="S::malgorzata.maciantowicz@fronia.org.pl::26ebc7e2-e1dc-42a9-819c-5e7095a39a81" providerId="AD" clId="Web-{4B5B1920-B7FF-9682-55D1-4F06184594DD}" dt="2025-06-08T19:29:51.024" v="38" actId="20577"/>
          <ac:spMkLst>
            <pc:docMk/>
            <pc:sldMk cId="0" sldId="305"/>
            <ac:spMk id="503" creationId="{00000000-0000-0000-0000-000000000000}"/>
          </ac:spMkLst>
        </pc:spChg>
      </pc:sldChg>
      <pc:sldChg chg="modSp add del ord">
        <pc:chgData name="Małgorzata Maciantowicz" userId="S::malgorzata.maciantowicz@fronia.org.pl::26ebc7e2-e1dc-42a9-819c-5e7095a39a81" providerId="AD" clId="Web-{4B5B1920-B7FF-9682-55D1-4F06184594DD}" dt="2025-06-08T19:41:30.982" v="85"/>
        <pc:sldMkLst>
          <pc:docMk/>
          <pc:sldMk cId="0" sldId="312"/>
        </pc:sldMkLst>
        <pc:spChg chg="mod">
          <ac:chgData name="Małgorzata Maciantowicz" userId="S::malgorzata.maciantowicz@fronia.org.pl::26ebc7e2-e1dc-42a9-819c-5e7095a39a81" providerId="AD" clId="Web-{4B5B1920-B7FF-9682-55D1-4F06184594DD}" dt="2025-06-08T19:34:52.271" v="54" actId="20577"/>
          <ac:spMkLst>
            <pc:docMk/>
            <pc:sldMk cId="0" sldId="312"/>
            <ac:spMk id="552" creationId="{00000000-0000-0000-0000-000000000000}"/>
          </ac:spMkLst>
        </pc:spChg>
      </pc:sldChg>
      <pc:sldChg chg="modSp add del ord">
        <pc:chgData name="Małgorzata Maciantowicz" userId="S::malgorzata.maciantowicz@fronia.org.pl::26ebc7e2-e1dc-42a9-819c-5e7095a39a81" providerId="AD" clId="Web-{4B5B1920-B7FF-9682-55D1-4F06184594DD}" dt="2025-06-08T19:43:14.328" v="101" actId="20577"/>
        <pc:sldMkLst>
          <pc:docMk/>
          <pc:sldMk cId="0" sldId="313"/>
        </pc:sldMkLst>
        <pc:spChg chg="mod">
          <ac:chgData name="Małgorzata Maciantowicz" userId="S::malgorzata.maciantowicz@fronia.org.pl::26ebc7e2-e1dc-42a9-819c-5e7095a39a81" providerId="AD" clId="Web-{4B5B1920-B7FF-9682-55D1-4F06184594DD}" dt="2025-06-08T19:43:14.328" v="101" actId="20577"/>
          <ac:spMkLst>
            <pc:docMk/>
            <pc:sldMk cId="0" sldId="313"/>
            <ac:spMk id="559" creationId="{00000000-0000-0000-0000-000000000000}"/>
          </ac:spMkLst>
        </pc:spChg>
      </pc:sldChg>
      <pc:sldChg chg="add del">
        <pc:chgData name="Małgorzata Maciantowicz" userId="S::malgorzata.maciantowicz@fronia.org.pl::26ebc7e2-e1dc-42a9-819c-5e7095a39a81" providerId="AD" clId="Web-{4B5B1920-B7FF-9682-55D1-4F06184594DD}" dt="2025-06-08T19:39:05.932" v="78"/>
        <pc:sldMkLst>
          <pc:docMk/>
          <pc:sldMk cId="3105117832" sldId="337"/>
        </pc:sldMkLst>
      </pc:sldChg>
      <pc:sldChg chg="add del">
        <pc:chgData name="Małgorzata Maciantowicz" userId="S::malgorzata.maciantowicz@fronia.org.pl::26ebc7e2-e1dc-42a9-819c-5e7095a39a81" providerId="AD" clId="Web-{4B5B1920-B7FF-9682-55D1-4F06184594DD}" dt="2025-06-08T19:26:00.109" v="12"/>
        <pc:sldMkLst>
          <pc:docMk/>
          <pc:sldMk cId="2555214879" sldId="341"/>
        </pc:sldMkLst>
      </pc:sldChg>
      <pc:sldChg chg="add del">
        <pc:chgData name="Małgorzata Maciantowicz" userId="S::malgorzata.maciantowicz@fronia.org.pl::26ebc7e2-e1dc-42a9-819c-5e7095a39a81" providerId="AD" clId="Web-{4B5B1920-B7FF-9682-55D1-4F06184594DD}" dt="2025-06-08T19:41:43.982" v="87"/>
        <pc:sldMkLst>
          <pc:docMk/>
          <pc:sldMk cId="166594476" sldId="342"/>
        </pc:sldMkLst>
      </pc:sldChg>
      <pc:sldChg chg="modSp add del replId">
        <pc:chgData name="Małgorzata Maciantowicz" userId="S::malgorzata.maciantowicz@fronia.org.pl::26ebc7e2-e1dc-42a9-819c-5e7095a39a81" providerId="AD" clId="Web-{4B5B1920-B7FF-9682-55D1-4F06184594DD}" dt="2025-06-08T19:39:04.010" v="77"/>
        <pc:sldMkLst>
          <pc:docMk/>
          <pc:sldMk cId="3852247102" sldId="342"/>
        </pc:sldMkLst>
        <pc:spChg chg="mod">
          <ac:chgData name="Małgorzata Maciantowicz" userId="S::malgorzata.maciantowicz@fronia.org.pl::26ebc7e2-e1dc-42a9-819c-5e7095a39a81" providerId="AD" clId="Web-{4B5B1920-B7FF-9682-55D1-4F06184594DD}" dt="2025-06-08T19:38:11.306" v="74" actId="20577"/>
          <ac:spMkLst>
            <pc:docMk/>
            <pc:sldMk cId="3852247102" sldId="342"/>
            <ac:spMk id="203" creationId="{7A354BE5-9188-3EFC-F2F1-7B696A887320}"/>
          </ac:spMkLst>
        </pc:spChg>
        <pc:spChg chg="mod">
          <ac:chgData name="Małgorzata Maciantowicz" userId="S::malgorzata.maciantowicz@fronia.org.pl::26ebc7e2-e1dc-42a9-819c-5e7095a39a81" providerId="AD" clId="Web-{4B5B1920-B7FF-9682-55D1-4F06184594DD}" dt="2025-06-08T19:37:23.805" v="62" actId="20577"/>
          <ac:spMkLst>
            <pc:docMk/>
            <pc:sldMk cId="3852247102" sldId="342"/>
            <ac:spMk id="204" creationId="{2AF2F793-B185-02CC-6E0C-962D9ED81E2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4302624" cy="343284"/>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1697" y="0"/>
            <a:ext cx="4302624" cy="343284"/>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514716"/>
            <a:ext cx="4302624" cy="343284"/>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pl-P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170b2921e2_0_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170b2921e2_0_7: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2" name="Google Shape;222;g3170b2921e2_0_7: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170b2921e2_0_1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3170b2921e2_0_1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170b2921e2_0_1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1491b4fb2c_0_2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g31491b4fb2c_0_2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g31491b4fb2c_0_2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1491b4fb2c_0_3: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1491b4fb2c_0_3: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g31491b4fb2c_0_3: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D3062627-D5F9-3F41-39EA-42214747CDFE}"/>
            </a:ext>
          </a:extLst>
        </p:cNvPr>
        <p:cNvGrpSpPr/>
        <p:nvPr/>
      </p:nvGrpSpPr>
      <p:grpSpPr>
        <a:xfrm>
          <a:off x="0" y="0"/>
          <a:ext cx="0" cy="0"/>
          <a:chOff x="0" y="0"/>
          <a:chExt cx="0" cy="0"/>
        </a:xfrm>
      </p:grpSpPr>
      <p:sp>
        <p:nvSpPr>
          <p:cNvPr id="241" name="Google Shape;241;g31491b4fb2c_0_3:notes">
            <a:extLst>
              <a:ext uri="{FF2B5EF4-FFF2-40B4-BE49-F238E27FC236}">
                <a16:creationId xmlns:a16="http://schemas.microsoft.com/office/drawing/2014/main" id="{E7574B59-DBCB-A320-F8E4-F8810808F6FD}"/>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1491b4fb2c_0_3:notes">
            <a:extLst>
              <a:ext uri="{FF2B5EF4-FFF2-40B4-BE49-F238E27FC236}">
                <a16:creationId xmlns:a16="http://schemas.microsoft.com/office/drawing/2014/main" id="{81A61F1D-FF31-5D19-7834-EB2744E153BE}"/>
              </a:ext>
            </a:extLst>
          </p:cNvPr>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g31491b4fb2c_0_3:notes">
            <a:extLst>
              <a:ext uri="{FF2B5EF4-FFF2-40B4-BE49-F238E27FC236}">
                <a16:creationId xmlns:a16="http://schemas.microsoft.com/office/drawing/2014/main" id="{E3919306-78CA-4A61-BAA9-DFCD3B5455A6}"/>
              </a:ext>
            </a:extLst>
          </p:cNvPr>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14</a:t>
            </a:fld>
            <a:endParaRPr/>
          </a:p>
        </p:txBody>
      </p:sp>
    </p:spTree>
    <p:extLst>
      <p:ext uri="{BB962C8B-B14F-4D97-AF65-F5344CB8AC3E}">
        <p14:creationId xmlns:p14="http://schemas.microsoft.com/office/powerpoint/2010/main" val="1402392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dc2b4a3054_0_46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2dc2b4a3054_0_467: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g2dc2b4a3054_0_467: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1491b4fb2c_1_189: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1491b4fb2c_1_18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g31491b4fb2c_1_189: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1491b4fb2c_1_195: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31491b4fb2c_1_19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g31491b4fb2c_1_19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1491b4fb2c_1_201: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31491b4fb2c_1_20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g31491b4fb2c_1_20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1491b4fb2c_1_213: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31491b4fb2c_1_213: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g31491b4fb2c_1_213: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1491b4fb2c_1_171: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31491b4fb2c_1_17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g31491b4fb2c_1_17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1491b4fb2c_1_219: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g31491b4fb2c_1_21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5" name="Google Shape;285;g31491b4fb2c_1_219: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1491b4fb2c_1_22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31491b4fb2c_1_22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31491b4fb2c_1_22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198557072c_1_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3198557072c_1_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9" name="Google Shape;299;g3198557072c_1_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dd7778a15a_1_2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g2dd7778a15a_1_2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g2dd7778a15a_1_2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dd7778a15a_1_2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g2dd7778a15a_1_2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3" name="Google Shape;313;g2dd7778a15a_1_2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1491b4fb2c_0_3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31491b4fb2c_0_3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g31491b4fb2c_0_3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1491b4fb2c_1_232: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31491b4fb2c_1_23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g31491b4fb2c_1_23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1491b4fb2c_0_3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g31491b4fb2c_0_37: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g31491b4fb2c_0_37: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1491b4fb2c_0_4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g31491b4fb2c_0_47: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31491b4fb2c_0_47: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1491b4fb2c_0_54: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g31491b4fb2c_0_5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8" name="Google Shape;348;g31491b4fb2c_0_5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1491b4fb2c_1_1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31491b4fb2c_1_1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6" name="Google Shape;166;g31491b4fb2c_1_1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1491b4fb2c_0_6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31491b4fb2c_0_6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g31491b4fb2c_0_6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1491b4fb2c_0_6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g31491b4fb2c_0_6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g31491b4fb2c_0_6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1491b4fb2c_1_23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g31491b4fb2c_1_23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9" name="Google Shape;369;g31491b4fb2c_1_23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1491b4fb2c_0_72: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g31491b4fb2c_0_7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6" name="Google Shape;376;g31491b4fb2c_0_7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31491b4fb2c_1_262: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g31491b4fb2c_1_26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g31491b4fb2c_1_26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1491b4fb2c_1_28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 name="Google Shape;389;g31491b4fb2c_1_28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g31491b4fb2c_1_28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1491b4fb2c_1_28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31491b4fb2c_1_28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g31491b4fb2c_1_28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1491b4fb2c_1_44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31491b4fb2c_1_44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5" name="Google Shape;405;g31491b4fb2c_1_44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31491b4fb2c_1_45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g31491b4fb2c_1_45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g31491b4fb2c_1_45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31491b4fb2c_1_26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g31491b4fb2c_1_26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3" name="Google Shape;423;g31491b4fb2c_1_26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a:extLst>
            <a:ext uri="{FF2B5EF4-FFF2-40B4-BE49-F238E27FC236}">
              <a16:creationId xmlns:a16="http://schemas.microsoft.com/office/drawing/2014/main" id="{84935019-5FAE-733C-62F8-0A68C6D2A7D3}"/>
            </a:ext>
          </a:extLst>
        </p:cNvPr>
        <p:cNvGrpSpPr/>
        <p:nvPr/>
      </p:nvGrpSpPr>
      <p:grpSpPr>
        <a:xfrm>
          <a:off x="0" y="0"/>
          <a:ext cx="0" cy="0"/>
          <a:chOff x="0" y="0"/>
          <a:chExt cx="0" cy="0"/>
        </a:xfrm>
      </p:grpSpPr>
      <p:sp>
        <p:nvSpPr>
          <p:cNvPr id="178" name="Google Shape;178;g2dd7778a15a_1_0:notes">
            <a:extLst>
              <a:ext uri="{FF2B5EF4-FFF2-40B4-BE49-F238E27FC236}">
                <a16:creationId xmlns:a16="http://schemas.microsoft.com/office/drawing/2014/main" id="{EBDFE4E7-8CE1-5CE7-7CF9-B47FF07FAFED}"/>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2dd7778a15a_1_0:notes">
            <a:extLst>
              <a:ext uri="{FF2B5EF4-FFF2-40B4-BE49-F238E27FC236}">
                <a16:creationId xmlns:a16="http://schemas.microsoft.com/office/drawing/2014/main" id="{60BB60E7-5CE4-1FE4-47B7-C2535FB9631C}"/>
              </a:ext>
            </a:extLst>
          </p:cNvPr>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457200" lvl="0" indent="-393700" algn="l" rtl="0">
              <a:lnSpc>
                <a:spcPct val="150000"/>
              </a:lnSpc>
              <a:spcBef>
                <a:spcPts val="600"/>
              </a:spcBef>
              <a:spcAft>
                <a:spcPts val="0"/>
              </a:spcAft>
              <a:buSzPts val="2600"/>
              <a:buFont typeface="Verdana"/>
              <a:buChar char="►"/>
            </a:pPr>
            <a:r>
              <a:rPr lang="pl-PL" sz="1200"/>
              <a:t>Albert Einstein – autyzm, Steven Hawking – stwardnienie rozsiane, John </a:t>
            </a:r>
            <a:r>
              <a:rPr lang="pl-PL" sz="1200" err="1"/>
              <a:t>Nash</a:t>
            </a:r>
            <a:r>
              <a:rPr lang="pl-PL" sz="1200"/>
              <a:t> – </a:t>
            </a:r>
            <a:r>
              <a:rPr lang="pl-PL" sz="1200" err="1"/>
              <a:t>schizofreniia</a:t>
            </a:r>
            <a:endParaRPr lang="pl-PL" sz="1200"/>
          </a:p>
          <a:p>
            <a:pPr marL="457200" lvl="0" indent="-393700" algn="l" rtl="0">
              <a:lnSpc>
                <a:spcPct val="150000"/>
              </a:lnSpc>
              <a:spcBef>
                <a:spcPts val="600"/>
              </a:spcBef>
              <a:spcAft>
                <a:spcPts val="0"/>
              </a:spcAft>
              <a:buSzPts val="2600"/>
              <a:buFont typeface="Verdana"/>
              <a:buChar char="►"/>
            </a:pPr>
            <a:r>
              <a:rPr lang="pl-PL" sz="1200"/>
              <a:t>Franklin Delano Roosevelt – niepełnosprawność ruchu (kończyn dolnych, po polio), Janina Ochojska (niepełnosprawność ruchu, po polio), Jan Filip Libicki (niepełnosprawność ruchu – porażenie mózgowe), Sławomir Piechota (niepełnosprawność ruchu), Marek Plura (stwardnienie rozsiane)</a:t>
            </a:r>
          </a:p>
          <a:p>
            <a:pPr marL="457200" lvl="0" indent="-393700" algn="l" rtl="0">
              <a:lnSpc>
                <a:spcPct val="150000"/>
              </a:lnSpc>
              <a:spcBef>
                <a:spcPts val="600"/>
              </a:spcBef>
              <a:spcAft>
                <a:spcPts val="0"/>
              </a:spcAft>
              <a:buSzPts val="2600"/>
              <a:buFont typeface="Verdana"/>
              <a:buChar char="►"/>
            </a:pPr>
            <a:r>
              <a:rPr lang="pl-PL" sz="1200"/>
              <a:t>Fryderyk Chopin – choroby przewlekłe, zaburzenia psychiczne, Ludwig van Beethoven – głuchota i autyzm, Elton John – padaczka, ślepota (na 1 oko)</a:t>
            </a:r>
          </a:p>
          <a:p>
            <a:pPr marL="457200" lvl="0" indent="-393700" algn="l" rtl="0">
              <a:lnSpc>
                <a:spcPct val="150000"/>
              </a:lnSpc>
              <a:spcBef>
                <a:spcPts val="600"/>
              </a:spcBef>
              <a:spcAft>
                <a:spcPts val="0"/>
              </a:spcAft>
              <a:buSzPts val="2600"/>
              <a:buFont typeface="Verdana"/>
              <a:buChar char="►"/>
            </a:pPr>
            <a:r>
              <a:rPr lang="pl-PL" sz="1200"/>
              <a:t>Robin Williams – choroba dwubiegunowa, choroba otępienna, zaburzenia psychiczne, Tom </a:t>
            </a:r>
            <a:r>
              <a:rPr lang="pl-PL" sz="1200" err="1"/>
              <a:t>Cruize</a:t>
            </a:r>
            <a:r>
              <a:rPr lang="pl-PL" sz="1200"/>
              <a:t> - dysleksja, Sylvester </a:t>
            </a:r>
            <a:r>
              <a:rPr lang="pl-PL" sz="1200" err="1"/>
              <a:t>Stallone</a:t>
            </a:r>
            <a:r>
              <a:rPr lang="pl-PL" sz="1200"/>
              <a:t> – głuchota (na 1 ucho), naruszenie nerwu twarzy, dysleksja</a:t>
            </a:r>
          </a:p>
          <a:p>
            <a:pPr marL="457200" lvl="0" indent="-393700" algn="l" rtl="0">
              <a:lnSpc>
                <a:spcPct val="150000"/>
              </a:lnSpc>
              <a:spcBef>
                <a:spcPts val="600"/>
              </a:spcBef>
              <a:spcAft>
                <a:spcPts val="0"/>
              </a:spcAft>
              <a:buSzPts val="2600"/>
              <a:buFont typeface="Verdana"/>
              <a:buChar char="►"/>
            </a:pPr>
            <a:r>
              <a:rPr lang="pl-PL" sz="1200"/>
              <a:t>Nick </a:t>
            </a:r>
            <a:r>
              <a:rPr lang="pl-PL" sz="1200" err="1"/>
              <a:t>Vujicic</a:t>
            </a:r>
            <a:r>
              <a:rPr lang="pl-PL" sz="1200"/>
              <a:t>, Wojciech Sawicki</a:t>
            </a:r>
            <a:endParaRPr/>
          </a:p>
        </p:txBody>
      </p:sp>
      <p:sp>
        <p:nvSpPr>
          <p:cNvPr id="180" name="Google Shape;180;g2dd7778a15a_1_0:notes">
            <a:extLst>
              <a:ext uri="{FF2B5EF4-FFF2-40B4-BE49-F238E27FC236}">
                <a16:creationId xmlns:a16="http://schemas.microsoft.com/office/drawing/2014/main" id="{ECB79A47-ED1B-6785-7A49-CED14AB29915}"/>
              </a:ext>
            </a:extLst>
          </p:cNvPr>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a:t>
            </a:fld>
            <a:endParaRPr/>
          </a:p>
        </p:txBody>
      </p:sp>
    </p:spTree>
    <p:extLst>
      <p:ext uri="{BB962C8B-B14F-4D97-AF65-F5344CB8AC3E}">
        <p14:creationId xmlns:p14="http://schemas.microsoft.com/office/powerpoint/2010/main" val="38535970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31491b4fb2c_1_268: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g31491b4fb2c_1_26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3" name="Google Shape;423;g31491b4fb2c_1_26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1491b4fb2c_1_274: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g31491b4fb2c_1_27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0" name="Google Shape;430;g31491b4fb2c_1_27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198557072c_1_6: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g3198557072c_1_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g3198557072c_1_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3198557072c_1_1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g3198557072c_1_1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4" name="Google Shape;444;g3198557072c_1_1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3170b2921e2_0_2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g3170b2921e2_0_2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1" name="Google Shape;451;g3170b2921e2_0_2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3170b2921e2_0_8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g3170b2921e2_0_8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8" name="Google Shape;458;g3170b2921e2_0_8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3198557072c_1_1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g3198557072c_1_1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g3198557072c_1_1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dd7778a15a_1_3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g2dd7778a15a_1_3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g2dd7778a15a_1_3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a:extLst>
            <a:ext uri="{FF2B5EF4-FFF2-40B4-BE49-F238E27FC236}">
              <a16:creationId xmlns:a16="http://schemas.microsoft.com/office/drawing/2014/main" id="{2E12FB41-76A5-2732-EAC9-BDBC8B4E4673}"/>
            </a:ext>
          </a:extLst>
        </p:cNvPr>
        <p:cNvGrpSpPr/>
        <p:nvPr/>
      </p:nvGrpSpPr>
      <p:grpSpPr>
        <a:xfrm>
          <a:off x="0" y="0"/>
          <a:ext cx="0" cy="0"/>
          <a:chOff x="0" y="0"/>
          <a:chExt cx="0" cy="0"/>
        </a:xfrm>
      </p:grpSpPr>
      <p:sp>
        <p:nvSpPr>
          <p:cNvPr id="470" name="Google Shape;470;g2dd7778a15a_1_32:notes">
            <a:extLst>
              <a:ext uri="{FF2B5EF4-FFF2-40B4-BE49-F238E27FC236}">
                <a16:creationId xmlns:a16="http://schemas.microsoft.com/office/drawing/2014/main" id="{BB7C7B45-17E6-1EB3-953B-49D2C48E2C75}"/>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g2dd7778a15a_1_32:notes">
            <a:extLst>
              <a:ext uri="{FF2B5EF4-FFF2-40B4-BE49-F238E27FC236}">
                <a16:creationId xmlns:a16="http://schemas.microsoft.com/office/drawing/2014/main" id="{98E190AC-5D64-A354-BE3B-B8DBA61B81C7}"/>
              </a:ext>
            </a:extLst>
          </p:cNvPr>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g2dd7778a15a_1_32:notes">
            <a:extLst>
              <a:ext uri="{FF2B5EF4-FFF2-40B4-BE49-F238E27FC236}">
                <a16:creationId xmlns:a16="http://schemas.microsoft.com/office/drawing/2014/main" id="{19EF8E8A-0275-EBCE-382A-8F26D94E9BDD}"/>
              </a:ext>
            </a:extLst>
          </p:cNvPr>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48</a:t>
            </a:fld>
            <a:endParaRPr/>
          </a:p>
        </p:txBody>
      </p:sp>
    </p:spTree>
    <p:extLst>
      <p:ext uri="{BB962C8B-B14F-4D97-AF65-F5344CB8AC3E}">
        <p14:creationId xmlns:p14="http://schemas.microsoft.com/office/powerpoint/2010/main" val="5823007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2dd7778a15a_1_3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g2dd7778a15a_1_3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9" name="Google Shape;479;g2dd7778a15a_1_3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dd7778a15a_1_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2dd7778a15a_1_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2dd7778a15a_1_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3198557072c_1_3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3198557072c_1_3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3198557072c_1_3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3198557072c_1_4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g3198557072c_1_4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3" name="Google Shape;493;g3198557072c_1_4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3198557072c_1_4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g3198557072c_1_4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0" name="Google Shape;500;g3198557072c_1_4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3198557072c_1_29: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 name="Google Shape;506;g3198557072c_1_2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7" name="Google Shape;507;g3198557072c_1_29: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3170b2921e2_0_31: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g3170b2921e2_0_3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4" name="Google Shape;514;g3170b2921e2_0_3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3170b2921e2_0_39: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3170b2921e2_0_3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1" name="Google Shape;521;g3170b2921e2_0_39: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3170b2921e2_0_51: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g3170b2921e2_0_51: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8" name="Google Shape;528;g3170b2921e2_0_51: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3170b2921e2_0_6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g3170b2921e2_0_6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5" name="Google Shape;535;g3170b2921e2_0_6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3170b2921e2_0_7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g3170b2921e2_0_7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2" name="Google Shape;542;g3170b2921e2_0_7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a:extLst>
            <a:ext uri="{FF2B5EF4-FFF2-40B4-BE49-F238E27FC236}">
              <a16:creationId xmlns:a16="http://schemas.microsoft.com/office/drawing/2014/main" id="{D3F80C89-CBEC-49E2-B222-ED0F8984FDB8}"/>
            </a:ext>
          </a:extLst>
        </p:cNvPr>
        <p:cNvGrpSpPr/>
        <p:nvPr/>
      </p:nvGrpSpPr>
      <p:grpSpPr>
        <a:xfrm>
          <a:off x="0" y="0"/>
          <a:ext cx="0" cy="0"/>
          <a:chOff x="0" y="0"/>
          <a:chExt cx="0" cy="0"/>
        </a:xfrm>
      </p:grpSpPr>
      <p:sp>
        <p:nvSpPr>
          <p:cNvPr id="540" name="Google Shape;540;g3170b2921e2_0_75:notes">
            <a:extLst>
              <a:ext uri="{FF2B5EF4-FFF2-40B4-BE49-F238E27FC236}">
                <a16:creationId xmlns:a16="http://schemas.microsoft.com/office/drawing/2014/main" id="{137A3C88-7AD2-4468-A133-CBF41B70FC09}"/>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g3170b2921e2_0_75:notes">
            <a:extLst>
              <a:ext uri="{FF2B5EF4-FFF2-40B4-BE49-F238E27FC236}">
                <a16:creationId xmlns:a16="http://schemas.microsoft.com/office/drawing/2014/main" id="{5016C22E-B5B9-AF15-AF9D-20075D890205}"/>
              </a:ext>
            </a:extLst>
          </p:cNvPr>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2" name="Google Shape;542;g3170b2921e2_0_75:notes">
            <a:extLst>
              <a:ext uri="{FF2B5EF4-FFF2-40B4-BE49-F238E27FC236}">
                <a16:creationId xmlns:a16="http://schemas.microsoft.com/office/drawing/2014/main" id="{14F99F5D-0A02-C620-155E-8BACE436546F}"/>
              </a:ext>
            </a:extLst>
          </p:cNvPr>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59</a:t>
            </a:fld>
            <a:endParaRPr/>
          </a:p>
        </p:txBody>
      </p:sp>
    </p:spTree>
    <p:extLst>
      <p:ext uri="{BB962C8B-B14F-4D97-AF65-F5344CB8AC3E}">
        <p14:creationId xmlns:p14="http://schemas.microsoft.com/office/powerpoint/2010/main" val="2373810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4" name="Google Shape;194;p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3170b2921e2_0_11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3170b2921e2_0_11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6" name="Google Shape;556;g3170b2921e2_0_11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a:extLst>
            <a:ext uri="{FF2B5EF4-FFF2-40B4-BE49-F238E27FC236}">
              <a16:creationId xmlns:a16="http://schemas.microsoft.com/office/drawing/2014/main" id="{8F9A6D7F-050F-BDB9-7721-7F4AB3B0D51B}"/>
            </a:ext>
          </a:extLst>
        </p:cNvPr>
        <p:cNvGrpSpPr/>
        <p:nvPr/>
      </p:nvGrpSpPr>
      <p:grpSpPr>
        <a:xfrm>
          <a:off x="0" y="0"/>
          <a:ext cx="0" cy="0"/>
          <a:chOff x="0" y="0"/>
          <a:chExt cx="0" cy="0"/>
        </a:xfrm>
      </p:grpSpPr>
      <p:sp>
        <p:nvSpPr>
          <p:cNvPr id="554" name="Google Shape;554;g3170b2921e2_0_110:notes">
            <a:extLst>
              <a:ext uri="{FF2B5EF4-FFF2-40B4-BE49-F238E27FC236}">
                <a16:creationId xmlns:a16="http://schemas.microsoft.com/office/drawing/2014/main" id="{3F973B1E-3652-F868-97CC-F69E011166D2}"/>
              </a:ext>
            </a:extLst>
          </p:cNvPr>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3170b2921e2_0_110:notes">
            <a:extLst>
              <a:ext uri="{FF2B5EF4-FFF2-40B4-BE49-F238E27FC236}">
                <a16:creationId xmlns:a16="http://schemas.microsoft.com/office/drawing/2014/main" id="{484A2B6D-F186-3E6E-3F0B-BDC6FC29BA07}"/>
              </a:ext>
            </a:extLst>
          </p:cNvPr>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6" name="Google Shape;556;g3170b2921e2_0_110:notes">
            <a:extLst>
              <a:ext uri="{FF2B5EF4-FFF2-40B4-BE49-F238E27FC236}">
                <a16:creationId xmlns:a16="http://schemas.microsoft.com/office/drawing/2014/main" id="{B6EFB9C9-A1A9-352F-C155-EF742D125DB2}"/>
              </a:ext>
            </a:extLst>
          </p:cNvPr>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61</a:t>
            </a:fld>
            <a:endParaRPr/>
          </a:p>
        </p:txBody>
      </p:sp>
    </p:spTree>
    <p:extLst>
      <p:ext uri="{BB962C8B-B14F-4D97-AF65-F5344CB8AC3E}">
        <p14:creationId xmlns:p14="http://schemas.microsoft.com/office/powerpoint/2010/main" val="27321200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3170b2921e2_0_104: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g3170b2921e2_0_10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9" name="Google Shape;549;g3170b2921e2_0_10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3170b2921e2_0_11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3170b2921e2_0_11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6" name="Google Shape;556;g3170b2921e2_0_11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5: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5: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3" name="Google Shape;563;p5: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dd7778a15a_1_4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9" name="Google Shape;569;g2dd7778a15a_1_4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2dd7778a15a_1_49: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5" name="Google Shape;575;g2dd7778a15a_1_49: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2dd7778a15a_1_6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 name="Google Shape;581;g2dd7778a15a_1_6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2" name="Google Shape;582;g2dd7778a15a_1_6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2dd7778a15a_1_54: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g2dd7778a15a_1_54: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9" name="Google Shape;589;g2dd7778a15a_1_54: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2dd7778a15a_1_60: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g2dd7778a15a_1_6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6" name="Google Shape;596;g2dd7778a15a_1_6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170b2921e2_0_0:notes"/>
          <p:cNvSpPr>
            <a:spLocks noGrp="1" noRot="1" noChangeAspect="1"/>
          </p:cNvSpPr>
          <p:nvPr>
            <p:ph type="sldImg" idx="2"/>
          </p:nvPr>
        </p:nvSpPr>
        <p:spPr>
          <a:xfrm>
            <a:off x="2905125" y="857250"/>
            <a:ext cx="4116300" cy="23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g3170b2921e2_0_0: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170b2921e2_0_0: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dd7778a15a_1_72:notes"/>
          <p:cNvSpPr txBox="1">
            <a:spLocks noGrp="1"/>
          </p:cNvSpPr>
          <p:nvPr>
            <p:ph type="body" idx="1"/>
          </p:nvPr>
        </p:nvSpPr>
        <p:spPr>
          <a:xfrm>
            <a:off x="992663" y="3300413"/>
            <a:ext cx="7941300" cy="27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2" name="Google Shape;602;g2dd7778a15a_1_7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16: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8" name="Google Shape;698;p16: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9" name="Google Shape;699;p16: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17: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17:notes"/>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6" name="Google Shape;706;p17:notes"/>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1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2" name="Google Shape;712;p18:notes"/>
          <p:cNvSpPr txBox="1">
            <a:spLocks noGrp="1"/>
          </p:cNvSpPr>
          <p:nvPr>
            <p:ph type="body" idx="1"/>
          </p:nvPr>
        </p:nvSpPr>
        <p:spPr>
          <a:xfrm>
            <a:off x="992201" y="3300133"/>
            <a:ext cx="7942238" cy="27002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3" name="Google Shape;713;p18:notes"/>
          <p:cNvSpPr txBox="1">
            <a:spLocks noGrp="1"/>
          </p:cNvSpPr>
          <p:nvPr>
            <p:ph type="sldNum" idx="12"/>
          </p:nvPr>
        </p:nvSpPr>
        <p:spPr>
          <a:xfrm>
            <a:off x="5621697" y="6514716"/>
            <a:ext cx="4302624" cy="34328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73</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2dd7778a15a_1_8: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2dd7778a15a_1_8: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g2dd7778a15a_1_8: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1491b4fb2c_0_12:notes"/>
          <p:cNvSpPr>
            <a:spLocks noGrp="1" noRot="1" noChangeAspect="1"/>
          </p:cNvSpPr>
          <p:nvPr>
            <p:ph type="sldImg" idx="2"/>
          </p:nvPr>
        </p:nvSpPr>
        <p:spPr>
          <a:xfrm>
            <a:off x="2905125" y="857250"/>
            <a:ext cx="4116388"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31491b4fb2c_0_12:notes"/>
          <p:cNvSpPr txBox="1">
            <a:spLocks noGrp="1"/>
          </p:cNvSpPr>
          <p:nvPr>
            <p:ph type="body" idx="1"/>
          </p:nvPr>
        </p:nvSpPr>
        <p:spPr>
          <a:xfrm>
            <a:off x="992201" y="3300133"/>
            <a:ext cx="7942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g31491b4fb2c_0_12:notes"/>
          <p:cNvSpPr txBox="1">
            <a:spLocks noGrp="1"/>
          </p:cNvSpPr>
          <p:nvPr>
            <p:ph type="sldNum" idx="12"/>
          </p:nvPr>
        </p:nvSpPr>
        <p:spPr>
          <a:xfrm>
            <a:off x="5621697" y="6514716"/>
            <a:ext cx="4302600" cy="343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Slajd tytułowy" type="title">
  <p:cSld name="TITLE">
    <p:spTree>
      <p:nvGrpSpPr>
        <p:cNvPr id="1" name="Shape 18"/>
        <p:cNvGrpSpPr/>
        <p:nvPr/>
      </p:nvGrpSpPr>
      <p:grpSpPr>
        <a:xfrm>
          <a:off x="0" y="0"/>
          <a:ext cx="0" cy="0"/>
          <a:chOff x="0" y="0"/>
          <a:chExt cx="0" cy="0"/>
        </a:xfrm>
      </p:grpSpPr>
      <p:grpSp>
        <p:nvGrpSpPr>
          <p:cNvPr id="19" name="Google Shape;19;p20"/>
          <p:cNvGrpSpPr/>
          <p:nvPr/>
        </p:nvGrpSpPr>
        <p:grpSpPr>
          <a:xfrm>
            <a:off x="0" y="8785"/>
            <a:ext cx="12192000" cy="6866467"/>
            <a:chOff x="0" y="-8467"/>
            <a:chExt cx="12192000" cy="6866467"/>
          </a:xfrm>
        </p:grpSpPr>
        <p:cxnSp>
          <p:nvCxnSpPr>
            <p:cNvPr id="20" name="Google Shape;20;p20"/>
            <p:cNvCxnSpPr/>
            <p:nvPr/>
          </p:nvCxnSpPr>
          <p:spPr>
            <a:xfrm>
              <a:off x="9371012" y="0"/>
              <a:ext cx="1219200" cy="6858000"/>
            </a:xfrm>
            <a:prstGeom prst="straightConnector1">
              <a:avLst/>
            </a:prstGeom>
            <a:noFill/>
            <a:ln w="9525" cap="flat" cmpd="sng">
              <a:solidFill>
                <a:schemeClr val="accent1">
                  <a:alpha val="68235"/>
                </a:schemeClr>
              </a:solidFill>
              <a:prstDash val="solid"/>
              <a:round/>
              <a:headEnd type="none" w="sm" len="sm"/>
              <a:tailEnd type="none" w="sm" len="sm"/>
            </a:ln>
          </p:spPr>
        </p:cxnSp>
        <p:cxnSp>
          <p:nvCxnSpPr>
            <p:cNvPr id="21" name="Google Shape;21;p20"/>
            <p:cNvCxnSpPr/>
            <p:nvPr/>
          </p:nvCxnSpPr>
          <p:spPr>
            <a:xfrm flipH="1">
              <a:off x="7425267" y="3681413"/>
              <a:ext cx="4763558" cy="3176587"/>
            </a:xfrm>
            <a:prstGeom prst="straightConnector1">
              <a:avLst/>
            </a:prstGeom>
            <a:noFill/>
            <a:ln w="9525" cap="flat" cmpd="sng">
              <a:solidFill>
                <a:schemeClr val="accent1">
                  <a:alpha val="68235"/>
                </a:schemeClr>
              </a:solidFill>
              <a:prstDash val="solid"/>
              <a:round/>
              <a:headEnd type="none" w="sm" len="sm"/>
              <a:tailEnd type="none" w="sm" len="sm"/>
            </a:ln>
          </p:spPr>
        </p:cxnSp>
        <p:sp>
          <p:nvSpPr>
            <p:cNvPr id="22" name="Google Shape;22;p20"/>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rgbClr val="EA3C9E">
                <a:alpha val="28235"/>
              </a:srgbClr>
            </a:solidFill>
            <a:ln>
              <a:noFill/>
            </a:ln>
          </p:spPr>
        </p:sp>
        <p:sp>
          <p:nvSpPr>
            <p:cNvPr id="23" name="Google Shape;23;p20"/>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rgbClr val="EA3C9E">
                <a:alpha val="20000"/>
              </a:srgbClr>
            </a:solidFill>
            <a:ln>
              <a:noFill/>
            </a:ln>
          </p:spPr>
        </p:sp>
        <p:sp>
          <p:nvSpPr>
            <p:cNvPr id="24" name="Google Shape;24;p20"/>
            <p:cNvSpPr/>
            <p:nvPr/>
          </p:nvSpPr>
          <p:spPr>
            <a:xfrm>
              <a:off x="8932333" y="3048000"/>
              <a:ext cx="3259667" cy="3810000"/>
            </a:xfrm>
            <a:prstGeom prst="triangle">
              <a:avLst>
                <a:gd name="adj" fmla="val 100000"/>
              </a:avLst>
            </a:prstGeom>
            <a:solidFill>
              <a:srgbClr val="EA3C9E">
                <a:alpha val="823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0"/>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EA3C9E">
                <a:alpha val="37254"/>
              </a:srgbClr>
            </a:solidFill>
            <a:ln>
              <a:noFill/>
            </a:ln>
          </p:spPr>
        </p:sp>
        <p:sp>
          <p:nvSpPr>
            <p:cNvPr id="26" name="Google Shape;26;p20"/>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EA3C9E">
                <a:alpha val="15294"/>
              </a:srgbClr>
            </a:solidFill>
            <a:ln>
              <a:noFill/>
            </a:ln>
          </p:spPr>
        </p:sp>
        <p:sp>
          <p:nvSpPr>
            <p:cNvPr id="27" name="Google Shape;27;p20"/>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rgbClr val="EA3C9E"/>
            </a:solidFill>
            <a:ln>
              <a:noFill/>
            </a:ln>
          </p:spPr>
        </p:sp>
        <p:sp>
          <p:nvSpPr>
            <p:cNvPr id="28" name="Google Shape;28;p20"/>
            <p:cNvSpPr/>
            <p:nvPr/>
          </p:nvSpPr>
          <p:spPr>
            <a:xfrm rot="10800000">
              <a:off x="0" y="0"/>
              <a:ext cx="842596" cy="5666154"/>
            </a:xfrm>
            <a:prstGeom prst="triangle">
              <a:avLst>
                <a:gd name="adj" fmla="val 100000"/>
              </a:avLst>
            </a:prstGeom>
            <a:solidFill>
              <a:srgbClr val="EA3C9E">
                <a:alpha val="6823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 name="Google Shape;29;p20"/>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l">
              <a:lnSpc>
                <a:spcPct val="130000"/>
              </a:lnSpc>
              <a:spcBef>
                <a:spcPts val="0"/>
              </a:spcBef>
              <a:spcAft>
                <a:spcPts val="0"/>
              </a:spcAft>
              <a:buClr>
                <a:srgbClr val="333399"/>
              </a:buClr>
              <a:buSzPts val="5400"/>
              <a:buFont typeface="Trebuchet MS"/>
              <a:buNone/>
              <a:defRPr sz="5400">
                <a:solidFill>
                  <a:srgbClr val="33339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0"/>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l">
              <a:lnSpc>
                <a:spcPct val="130000"/>
              </a:lnSpc>
              <a:spcBef>
                <a:spcPts val="600"/>
              </a:spcBef>
              <a:spcAft>
                <a:spcPts val="0"/>
              </a:spcAft>
              <a:buSzPts val="1920"/>
              <a:buNone/>
              <a:defRPr>
                <a:solidFill>
                  <a:schemeClr val="dk1"/>
                </a:solidFill>
              </a:defRPr>
            </a:lvl1pPr>
            <a:lvl2pPr lvl="1" algn="ctr">
              <a:lnSpc>
                <a:spcPct val="100000"/>
              </a:lnSpc>
              <a:spcBef>
                <a:spcPts val="1000"/>
              </a:spcBef>
              <a:spcAft>
                <a:spcPts val="0"/>
              </a:spcAft>
              <a:buSzPts val="160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31" name="Google Shape;31;p2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34" name="Google Shape;34;p20"/>
          <p:cNvSpPr/>
          <p:nvPr/>
        </p:nvSpPr>
        <p:spPr>
          <a:xfrm>
            <a:off x="9144" y="5517152"/>
            <a:ext cx="3324262" cy="11818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pl-PL" sz="2400" b="1" i="0" u="none" strike="noStrike" cap="none">
                <a:solidFill>
                  <a:srgbClr val="EA3C9E"/>
                </a:solidFill>
                <a:latin typeface="Verdana"/>
                <a:ea typeface="Verdana"/>
                <a:cs typeface="Verdana"/>
                <a:sym typeface="Verdana"/>
              </a:rPr>
              <a:t>Fronia</a:t>
            </a:r>
            <a:endParaRPr sz="20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800"/>
              <a:buFont typeface="Arial"/>
              <a:buNone/>
            </a:pPr>
            <a:r>
              <a:rPr lang="pl-PL" sz="1800" b="0" i="0" u="none" strike="noStrike" cap="none">
                <a:solidFill>
                  <a:srgbClr val="EA3C9E"/>
                </a:solidFill>
                <a:latin typeface="Verdana"/>
                <a:ea typeface="Verdana"/>
                <a:cs typeface="Verdana"/>
                <a:sym typeface="Verdana"/>
              </a:rPr>
              <a:t>Fundacja na Rzecz Osób</a:t>
            </a:r>
            <a:endParaRPr sz="20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800"/>
              <a:buFont typeface="Arial"/>
              <a:buNone/>
            </a:pPr>
            <a:r>
              <a:rPr lang="pl-PL" sz="1800" b="0" i="0" u="none" strike="noStrike" cap="none">
                <a:solidFill>
                  <a:srgbClr val="EA3C9E"/>
                </a:solidFill>
                <a:latin typeface="Verdana"/>
                <a:ea typeface="Verdana"/>
                <a:cs typeface="Verdana"/>
                <a:sym typeface="Verdana"/>
              </a:rPr>
              <a:t>z Niepełnosprawnościami</a:t>
            </a:r>
            <a:endParaRPr sz="20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ytuł i podpis">
  <p:cSld name="Tytuł i podpis">
    <p:spTree>
      <p:nvGrpSpPr>
        <p:cNvPr id="1" name="Shape 94"/>
        <p:cNvGrpSpPr/>
        <p:nvPr/>
      </p:nvGrpSpPr>
      <p:grpSpPr>
        <a:xfrm>
          <a:off x="0" y="0"/>
          <a:ext cx="0" cy="0"/>
          <a:chOff x="0" y="0"/>
          <a:chExt cx="0" cy="0"/>
        </a:xfrm>
      </p:grpSpPr>
      <p:sp>
        <p:nvSpPr>
          <p:cNvPr id="95" name="Google Shape;95;p29"/>
          <p:cNvSpPr txBox="1">
            <a:spLocks noGrp="1"/>
          </p:cNvSpPr>
          <p:nvPr>
            <p:ph type="title"/>
          </p:nvPr>
        </p:nvSpPr>
        <p:spPr>
          <a:xfrm>
            <a:off x="677335" y="944519"/>
            <a:ext cx="8596668" cy="3403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Verdana"/>
              <a:buNone/>
              <a:defRPr sz="4400" b="1" cap="none">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solidFill>
                  <a:schemeClr val="dk1"/>
                </a:solidFill>
                <a:latin typeface="Verdana"/>
                <a:ea typeface="Verdana"/>
                <a:cs typeface="Verdana"/>
                <a:sym typeface="Verdana"/>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97" name="Google Shape;97;p2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2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
        <p:nvSpPr>
          <p:cNvPr id="100" name="Google Shape;100;p29"/>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ferta z podpisem">
  <p:cSld name="Oferta z podpisem">
    <p:spTree>
      <p:nvGrpSpPr>
        <p:cNvPr id="1" name="Shape 101"/>
        <p:cNvGrpSpPr/>
        <p:nvPr/>
      </p:nvGrpSpPr>
      <p:grpSpPr>
        <a:xfrm>
          <a:off x="0" y="0"/>
          <a:ext cx="0" cy="0"/>
          <a:chOff x="0" y="0"/>
          <a:chExt cx="0" cy="0"/>
        </a:xfrm>
      </p:grpSpPr>
      <p:sp>
        <p:nvSpPr>
          <p:cNvPr id="102" name="Google Shape;102;p30"/>
          <p:cNvSpPr txBox="1">
            <a:spLocks noGrp="1"/>
          </p:cNvSpPr>
          <p:nvPr>
            <p:ph type="title"/>
          </p:nvPr>
        </p:nvSpPr>
        <p:spPr>
          <a:xfrm>
            <a:off x="931334" y="944528"/>
            <a:ext cx="8094134"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30"/>
          <p:cNvSpPr txBox="1">
            <a:spLocks noGrp="1"/>
          </p:cNvSpPr>
          <p:nvPr>
            <p:ph type="body" idx="1"/>
          </p:nvPr>
        </p:nvSpPr>
        <p:spPr>
          <a:xfrm>
            <a:off x="1366139" y="3967128"/>
            <a:ext cx="7224524" cy="3810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SzPts val="1280"/>
              <a:buFont typeface="Trebuchet MS"/>
              <a:buNone/>
              <a:defRPr sz="1600">
                <a:solidFill>
                  <a:schemeClr val="dk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04" name="Google Shape;104;p30"/>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05" name="Google Shape;105;p3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3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3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08" name="Google Shape;108;p30"/>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09" name="Google Shape;109;p30"/>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10" name="Google Shape;110;p30"/>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Karta nazwy">
  <p:cSld name="Karta nazwy">
    <p:spTree>
      <p:nvGrpSpPr>
        <p:cNvPr id="1" name="Shape 111"/>
        <p:cNvGrpSpPr/>
        <p:nvPr/>
      </p:nvGrpSpPr>
      <p:grpSpPr>
        <a:xfrm>
          <a:off x="0" y="0"/>
          <a:ext cx="0" cy="0"/>
          <a:chOff x="0" y="0"/>
          <a:chExt cx="0" cy="0"/>
        </a:xfrm>
      </p:grpSpPr>
      <p:sp>
        <p:nvSpPr>
          <p:cNvPr id="112" name="Google Shape;112;p31"/>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31"/>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14" name="Google Shape;114;p3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3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17" name="Google Shape;117;p31"/>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Karta nazwy cytatu">
  <p:cSld name="Karta nazwy cytatu">
    <p:spTree>
      <p:nvGrpSpPr>
        <p:cNvPr id="1" name="Shape 118"/>
        <p:cNvGrpSpPr/>
        <p:nvPr/>
      </p:nvGrpSpPr>
      <p:grpSpPr>
        <a:xfrm>
          <a:off x="0" y="0"/>
          <a:ext cx="0" cy="0"/>
          <a:chOff x="0" y="0"/>
          <a:chExt cx="0" cy="0"/>
        </a:xfrm>
      </p:grpSpPr>
      <p:sp>
        <p:nvSpPr>
          <p:cNvPr id="119" name="Google Shape;119;p32"/>
          <p:cNvSpPr txBox="1">
            <a:spLocks noGrp="1"/>
          </p:cNvSpPr>
          <p:nvPr>
            <p:ph type="title"/>
          </p:nvPr>
        </p:nvSpPr>
        <p:spPr>
          <a:xfrm>
            <a:off x="931334" y="907305"/>
            <a:ext cx="8094134"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32"/>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Font typeface="Trebuchet MS"/>
              <a:buNone/>
              <a:defRPr sz="2400">
                <a:solidFill>
                  <a:schemeClr val="dk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21" name="Google Shape;121;p32"/>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22" name="Google Shape;122;p3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3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3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25" name="Google Shape;125;p32"/>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26" name="Google Shape;126;p32"/>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pl-PL"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27" name="Google Shape;127;p32"/>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rawda lub fałsz">
  <p:cSld name="Prawda lub fałsz">
    <p:spTree>
      <p:nvGrpSpPr>
        <p:cNvPr id="1" name="Shape 128"/>
        <p:cNvGrpSpPr/>
        <p:nvPr/>
      </p:nvGrpSpPr>
      <p:grpSpPr>
        <a:xfrm>
          <a:off x="0" y="0"/>
          <a:ext cx="0" cy="0"/>
          <a:chOff x="0" y="0"/>
          <a:chExt cx="0" cy="0"/>
        </a:xfrm>
      </p:grpSpPr>
      <p:sp>
        <p:nvSpPr>
          <p:cNvPr id="129" name="Google Shape;129;p33"/>
          <p:cNvSpPr txBox="1">
            <a:spLocks noGrp="1"/>
          </p:cNvSpPr>
          <p:nvPr>
            <p:ph type="title"/>
          </p:nvPr>
        </p:nvSpPr>
        <p:spPr>
          <a:xfrm>
            <a:off x="685799" y="912630"/>
            <a:ext cx="8588203" cy="30226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4400"/>
              <a:buFont typeface="Trebuchet MS"/>
              <a:buNone/>
              <a:defRPr sz="4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33"/>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Font typeface="Trebuchet MS"/>
              <a:buNone/>
              <a:defRPr sz="2400">
                <a:solidFill>
                  <a:schemeClr val="accent1"/>
                </a:solidFill>
              </a:defRPr>
            </a:lvl1pPr>
            <a:lvl2pPr marL="914400" lvl="1" indent="-228600" algn="l">
              <a:lnSpc>
                <a:spcPct val="100000"/>
              </a:lnSpc>
              <a:spcBef>
                <a:spcPts val="1000"/>
              </a:spcBef>
              <a:spcAft>
                <a:spcPts val="0"/>
              </a:spcAft>
              <a:buSzPts val="1600"/>
              <a:buFont typeface="Trebuchet MS"/>
              <a:buNone/>
              <a:defRPr/>
            </a:lvl2pPr>
            <a:lvl3pPr marL="1371600" lvl="2" indent="-228600" algn="l">
              <a:lnSpc>
                <a:spcPct val="100000"/>
              </a:lnSpc>
              <a:spcBef>
                <a:spcPts val="1000"/>
              </a:spcBef>
              <a:spcAft>
                <a:spcPts val="0"/>
              </a:spcAft>
              <a:buSzPts val="1120"/>
              <a:buFont typeface="Trebuchet MS"/>
              <a:buNone/>
              <a:defRPr/>
            </a:lvl3pPr>
            <a:lvl4pPr marL="1828800" lvl="3" indent="-228600" algn="l">
              <a:lnSpc>
                <a:spcPct val="100000"/>
              </a:lnSpc>
              <a:spcBef>
                <a:spcPts val="1000"/>
              </a:spcBef>
              <a:spcAft>
                <a:spcPts val="0"/>
              </a:spcAft>
              <a:buSzPts val="960"/>
              <a:buFont typeface="Trebuchet MS"/>
              <a:buNone/>
              <a:defRPr/>
            </a:lvl4pPr>
            <a:lvl5pPr marL="2286000" lvl="4" indent="-228600" algn="l">
              <a:lnSpc>
                <a:spcPct val="100000"/>
              </a:lnSpc>
              <a:spcBef>
                <a:spcPts val="1000"/>
              </a:spcBef>
              <a:spcAft>
                <a:spcPts val="0"/>
              </a:spcAft>
              <a:buSzPts val="960"/>
              <a:buFont typeface="Trebuchet MS"/>
              <a:buNone/>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31" name="Google Shape;131;p33"/>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440"/>
              <a:buNone/>
              <a:defRPr sz="1800">
                <a:solidFill>
                  <a:schemeClr val="dk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132" name="Google Shape;132;p3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3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p3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35" name="Google Shape;135;p33"/>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ytuł i tekst pionowy" type="vertTx">
  <p:cSld name="VERTICAL_TEXT">
    <p:spTree>
      <p:nvGrpSpPr>
        <p:cNvPr id="1" name="Shape 136"/>
        <p:cNvGrpSpPr/>
        <p:nvPr/>
      </p:nvGrpSpPr>
      <p:grpSpPr>
        <a:xfrm>
          <a:off x="0" y="0"/>
          <a:ext cx="0" cy="0"/>
          <a:chOff x="0" y="0"/>
          <a:chExt cx="0" cy="0"/>
        </a:xfrm>
      </p:grpSpPr>
      <p:sp>
        <p:nvSpPr>
          <p:cNvPr id="137" name="Google Shape;137;p34"/>
          <p:cNvSpPr txBox="1">
            <a:spLocks noGrp="1"/>
          </p:cNvSpPr>
          <p:nvPr>
            <p:ph type="title"/>
          </p:nvPr>
        </p:nvSpPr>
        <p:spPr>
          <a:xfrm>
            <a:off x="677334" y="832884"/>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34"/>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39" name="Google Shape;139;p3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3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3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42" name="Google Shape;142;p34"/>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ytuł pionowy i tekst" type="vertTitleAndTx">
  <p:cSld name="VERTICAL_TITLE_AND_VERTICAL_TEXT">
    <p:spTree>
      <p:nvGrpSpPr>
        <p:cNvPr id="1" name="Shape 143"/>
        <p:cNvGrpSpPr/>
        <p:nvPr/>
      </p:nvGrpSpPr>
      <p:grpSpPr>
        <a:xfrm>
          <a:off x="0" y="0"/>
          <a:ext cx="0" cy="0"/>
          <a:chOff x="0" y="0"/>
          <a:chExt cx="0" cy="0"/>
        </a:xfrm>
      </p:grpSpPr>
      <p:sp>
        <p:nvSpPr>
          <p:cNvPr id="144" name="Google Shape;144;p35"/>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35"/>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46" name="Google Shape;146;p3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p3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3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149" name="Google Shape;149;p35"/>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ytuł i zawartość" type="obj">
  <p:cSld name="OBJECT">
    <p:spTree>
      <p:nvGrpSpPr>
        <p:cNvPr id="1" name="Shape 35"/>
        <p:cNvGrpSpPr/>
        <p:nvPr/>
      </p:nvGrpSpPr>
      <p:grpSpPr>
        <a:xfrm>
          <a:off x="0" y="0"/>
          <a:ext cx="0" cy="0"/>
          <a:chOff x="0" y="0"/>
          <a:chExt cx="0" cy="0"/>
        </a:xfrm>
      </p:grpSpPr>
      <p:sp>
        <p:nvSpPr>
          <p:cNvPr id="36" name="Google Shape;36;p2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lvl1pPr lvl="0" algn="l">
              <a:lnSpc>
                <a:spcPct val="13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1"/>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lvl1pPr marL="457200" lvl="0" indent="-350520" algn="l">
              <a:lnSpc>
                <a:spcPct val="150000"/>
              </a:lnSpc>
              <a:spcBef>
                <a:spcPts val="600"/>
              </a:spcBef>
              <a:spcAft>
                <a:spcPts val="0"/>
              </a:spcAft>
              <a:buClr>
                <a:srgbClr val="B2126C"/>
              </a:buClr>
              <a:buSzPts val="1920"/>
              <a:buChar char="►"/>
              <a:defRPr sz="2400">
                <a:solidFill>
                  <a:schemeClr val="dk1"/>
                </a:solidFill>
                <a:latin typeface="Verdana"/>
                <a:ea typeface="Verdana"/>
                <a:cs typeface="Verdana"/>
                <a:sym typeface="Verdana"/>
              </a:defRPr>
            </a:lvl1pPr>
            <a:lvl2pPr marL="914400" lvl="1" indent="-330200" algn="l">
              <a:lnSpc>
                <a:spcPct val="150000"/>
              </a:lnSpc>
              <a:spcBef>
                <a:spcPts val="600"/>
              </a:spcBef>
              <a:spcAft>
                <a:spcPts val="0"/>
              </a:spcAft>
              <a:buClr>
                <a:srgbClr val="B2126C"/>
              </a:buClr>
              <a:buSzPts val="1600"/>
              <a:buChar char="►"/>
              <a:defRPr sz="2000">
                <a:solidFill>
                  <a:schemeClr val="dk1"/>
                </a:solidFill>
                <a:latin typeface="Verdana"/>
                <a:ea typeface="Verdana"/>
                <a:cs typeface="Verdana"/>
                <a:sym typeface="Verdana"/>
              </a:defRPr>
            </a:lvl2pPr>
            <a:lvl3pPr marL="1371600" lvl="2" indent="-299719" algn="l">
              <a:lnSpc>
                <a:spcPct val="150000"/>
              </a:lnSpc>
              <a:spcBef>
                <a:spcPts val="600"/>
              </a:spcBef>
              <a:spcAft>
                <a:spcPts val="0"/>
              </a:spcAft>
              <a:buClr>
                <a:srgbClr val="B2126C"/>
              </a:buClr>
              <a:buSzPts val="1120"/>
              <a:buChar char="►"/>
              <a:defRPr>
                <a:solidFill>
                  <a:schemeClr val="dk1"/>
                </a:solidFill>
                <a:latin typeface="Verdana"/>
                <a:ea typeface="Verdana"/>
                <a:cs typeface="Verdana"/>
                <a:sym typeface="Verdana"/>
              </a:defRPr>
            </a:lvl3pPr>
            <a:lvl4pPr marL="1828800" lvl="3" indent="-289560" algn="l">
              <a:lnSpc>
                <a:spcPct val="150000"/>
              </a:lnSpc>
              <a:spcBef>
                <a:spcPts val="600"/>
              </a:spcBef>
              <a:spcAft>
                <a:spcPts val="0"/>
              </a:spcAft>
              <a:buClr>
                <a:srgbClr val="B2126C"/>
              </a:buClr>
              <a:buSzPts val="960"/>
              <a:buChar char="►"/>
              <a:defRPr>
                <a:solidFill>
                  <a:schemeClr val="dk1"/>
                </a:solidFill>
                <a:latin typeface="Verdana"/>
                <a:ea typeface="Verdana"/>
                <a:cs typeface="Verdana"/>
                <a:sym typeface="Verdana"/>
              </a:defRPr>
            </a:lvl4pPr>
            <a:lvl5pPr marL="2286000" lvl="4" indent="-289560" algn="l">
              <a:lnSpc>
                <a:spcPct val="150000"/>
              </a:lnSpc>
              <a:spcBef>
                <a:spcPts val="600"/>
              </a:spcBef>
              <a:spcAft>
                <a:spcPts val="0"/>
              </a:spcAft>
              <a:buClr>
                <a:srgbClr val="B2126C"/>
              </a:buClr>
              <a:buSzPts val="960"/>
              <a:buChar char="►"/>
              <a:defRPr>
                <a:solidFill>
                  <a:schemeClr val="dk1"/>
                </a:solidFill>
                <a:latin typeface="Verdana"/>
                <a:ea typeface="Verdana"/>
                <a:cs typeface="Verdana"/>
                <a:sym typeface="Verdana"/>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8" name="Google Shape;38;p2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41" name="Google Shape;41;p21"/>
          <p:cNvSpPr/>
          <p:nvPr/>
        </p:nvSpPr>
        <p:spPr>
          <a:xfrm>
            <a:off x="9182490" y="753"/>
            <a:ext cx="2601407" cy="9294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agłówek sekcji" type="secHead">
  <p:cSld name="SECTION_HEADER">
    <p:spTree>
      <p:nvGrpSpPr>
        <p:cNvPr id="1" name="Shape 42"/>
        <p:cNvGrpSpPr/>
        <p:nvPr/>
      </p:nvGrpSpPr>
      <p:grpSpPr>
        <a:xfrm>
          <a:off x="0" y="0"/>
          <a:ext cx="0" cy="0"/>
          <a:chOff x="0" y="0"/>
          <a:chExt cx="0" cy="0"/>
        </a:xfrm>
      </p:grpSpPr>
      <p:sp>
        <p:nvSpPr>
          <p:cNvPr id="43" name="Google Shape;43;p22"/>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333399"/>
              </a:buClr>
              <a:buSzPts val="5400"/>
              <a:buFont typeface="Verdana"/>
              <a:buNone/>
              <a:defRPr sz="5400" b="1" cap="none">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2"/>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600"/>
              <a:buNone/>
              <a:defRPr sz="2000">
                <a:solidFill>
                  <a:schemeClr val="dk1"/>
                </a:solidFill>
                <a:latin typeface="Verdana"/>
                <a:ea typeface="Verdana"/>
                <a:cs typeface="Verdana"/>
                <a:sym typeface="Verdana"/>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45" name="Google Shape;45;p2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
        <p:nvSpPr>
          <p:cNvPr id="48" name="Google Shape;48;p22"/>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wa elementy zawartości" type="twoObj">
  <p:cSld name="TWO_OBJECTS">
    <p:spTree>
      <p:nvGrpSpPr>
        <p:cNvPr id="1" name="Shape 49"/>
        <p:cNvGrpSpPr/>
        <p:nvPr/>
      </p:nvGrpSpPr>
      <p:grpSpPr>
        <a:xfrm>
          <a:off x="0" y="0"/>
          <a:ext cx="0" cy="0"/>
          <a:chOff x="0" y="0"/>
          <a:chExt cx="0" cy="0"/>
        </a:xfrm>
      </p:grpSpPr>
      <p:sp>
        <p:nvSpPr>
          <p:cNvPr id="50" name="Google Shape;50;p23"/>
          <p:cNvSpPr txBox="1">
            <a:spLocks noGrp="1"/>
          </p:cNvSpPr>
          <p:nvPr>
            <p:ph type="title"/>
          </p:nvPr>
        </p:nvSpPr>
        <p:spPr>
          <a:xfrm>
            <a:off x="677334" y="115913"/>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3"/>
          <p:cNvSpPr txBox="1">
            <a:spLocks noGrp="1"/>
          </p:cNvSpPr>
          <p:nvPr>
            <p:ph type="body" idx="1"/>
          </p:nvPr>
        </p:nvSpPr>
        <p:spPr>
          <a:xfrm>
            <a:off x="677334" y="1436713"/>
            <a:ext cx="4184035" cy="4604648"/>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latin typeface="Verdana"/>
                <a:ea typeface="Verdana"/>
                <a:cs typeface="Verdana"/>
                <a:sym typeface="Verdana"/>
              </a:defRPr>
            </a:lvl1pPr>
            <a:lvl2pPr marL="914400" lvl="1" indent="-330200" algn="l">
              <a:lnSpc>
                <a:spcPct val="100000"/>
              </a:lnSpc>
              <a:spcBef>
                <a:spcPts val="1000"/>
              </a:spcBef>
              <a:spcAft>
                <a:spcPts val="0"/>
              </a:spcAft>
              <a:buSzPts val="1600"/>
              <a:buChar char="►"/>
              <a:defRPr>
                <a:solidFill>
                  <a:schemeClr val="dk1"/>
                </a:solidFill>
                <a:latin typeface="Verdana"/>
                <a:ea typeface="Verdana"/>
                <a:cs typeface="Verdana"/>
                <a:sym typeface="Verdana"/>
              </a:defRPr>
            </a:lvl2pPr>
            <a:lvl3pPr marL="1371600" lvl="2" indent="-299719" algn="l">
              <a:lnSpc>
                <a:spcPct val="100000"/>
              </a:lnSpc>
              <a:spcBef>
                <a:spcPts val="1000"/>
              </a:spcBef>
              <a:spcAft>
                <a:spcPts val="0"/>
              </a:spcAft>
              <a:buSzPts val="1120"/>
              <a:buChar char="►"/>
              <a:defRPr>
                <a:solidFill>
                  <a:schemeClr val="dk1"/>
                </a:solidFill>
                <a:latin typeface="Verdana"/>
                <a:ea typeface="Verdana"/>
                <a:cs typeface="Verdana"/>
                <a:sym typeface="Verdana"/>
              </a:defRPr>
            </a:lvl3pPr>
            <a:lvl4pPr marL="1828800" lvl="3" indent="-289560" algn="l">
              <a:lnSpc>
                <a:spcPct val="100000"/>
              </a:lnSpc>
              <a:spcBef>
                <a:spcPts val="1000"/>
              </a:spcBef>
              <a:spcAft>
                <a:spcPts val="0"/>
              </a:spcAft>
              <a:buSzPts val="960"/>
              <a:buChar char="►"/>
              <a:defRPr>
                <a:solidFill>
                  <a:schemeClr val="dk1"/>
                </a:solidFill>
                <a:latin typeface="Verdana"/>
                <a:ea typeface="Verdana"/>
                <a:cs typeface="Verdana"/>
                <a:sym typeface="Verdana"/>
              </a:defRPr>
            </a:lvl4pPr>
            <a:lvl5pPr marL="2286000" lvl="4" indent="-289560" algn="l">
              <a:lnSpc>
                <a:spcPct val="100000"/>
              </a:lnSpc>
              <a:spcBef>
                <a:spcPts val="1000"/>
              </a:spcBef>
              <a:spcAft>
                <a:spcPts val="0"/>
              </a:spcAft>
              <a:buSzPts val="960"/>
              <a:buChar char="►"/>
              <a:defRPr>
                <a:solidFill>
                  <a:schemeClr val="dk1"/>
                </a:solidFill>
                <a:latin typeface="Verdana"/>
                <a:ea typeface="Verdana"/>
                <a:cs typeface="Verdana"/>
                <a:sym typeface="Verdana"/>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52" name="Google Shape;52;p23"/>
          <p:cNvSpPr txBox="1">
            <a:spLocks noGrp="1"/>
          </p:cNvSpPr>
          <p:nvPr>
            <p:ph type="body" idx="2"/>
          </p:nvPr>
        </p:nvSpPr>
        <p:spPr>
          <a:xfrm>
            <a:off x="5089970" y="1436713"/>
            <a:ext cx="4184034" cy="4604649"/>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chemeClr val="dk1"/>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53" name="Google Shape;53;p2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56" name="Google Shape;56;p23"/>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równanie" type="twoTxTwoObj">
  <p:cSld name="TWO_OBJECTS_WITH_TEXT">
    <p:spTree>
      <p:nvGrpSpPr>
        <p:cNvPr id="1" name="Shape 57"/>
        <p:cNvGrpSpPr/>
        <p:nvPr/>
      </p:nvGrpSpPr>
      <p:grpSpPr>
        <a:xfrm>
          <a:off x="0" y="0"/>
          <a:ext cx="0" cy="0"/>
          <a:chOff x="0" y="0"/>
          <a:chExt cx="0" cy="0"/>
        </a:xfrm>
      </p:grpSpPr>
      <p:sp>
        <p:nvSpPr>
          <p:cNvPr id="58" name="Google Shape;58;p24"/>
          <p:cNvSpPr txBox="1">
            <a:spLocks noGrp="1"/>
          </p:cNvSpPr>
          <p:nvPr>
            <p:ph type="title"/>
          </p:nvPr>
        </p:nvSpPr>
        <p:spPr>
          <a:xfrm>
            <a:off x="677334" y="832883"/>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333399"/>
              </a:buClr>
              <a:buSzPts val="3600"/>
              <a:buFont typeface="Verdana"/>
              <a:buNone/>
              <a:defRPr b="1">
                <a:solidFill>
                  <a:srgbClr val="333399"/>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4"/>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60" name="Google Shape;60;p24"/>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61" name="Google Shape;61;p24"/>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62" name="Google Shape;62;p24"/>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63" name="Google Shape;63;p2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66" name="Google Shape;66;p24"/>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ylko tytuł" type="titleOnly">
  <p:cSld name="TITLE_ONLY">
    <p:spTree>
      <p:nvGrpSpPr>
        <p:cNvPr id="1" name="Shape 67"/>
        <p:cNvGrpSpPr/>
        <p:nvPr/>
      </p:nvGrpSpPr>
      <p:grpSpPr>
        <a:xfrm>
          <a:off x="0" y="0"/>
          <a:ext cx="0" cy="0"/>
          <a:chOff x="0" y="0"/>
          <a:chExt cx="0" cy="0"/>
        </a:xfrm>
      </p:grpSpPr>
      <p:sp>
        <p:nvSpPr>
          <p:cNvPr id="68" name="Google Shape;68;p25"/>
          <p:cNvSpPr txBox="1">
            <a:spLocks noGrp="1"/>
          </p:cNvSpPr>
          <p:nvPr>
            <p:ph type="title"/>
          </p:nvPr>
        </p:nvSpPr>
        <p:spPr>
          <a:xfrm>
            <a:off x="677334" y="1100422"/>
            <a:ext cx="8596668" cy="1320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66"/>
              </a:buClr>
              <a:buSzPts val="3600"/>
              <a:buFont typeface="Verdana"/>
              <a:buNone/>
              <a:defRPr b="1">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pl-PL"/>
              <a:t>‹#›</a:t>
            </a:fld>
            <a:endParaRPr/>
          </a:p>
        </p:txBody>
      </p:sp>
      <p:sp>
        <p:nvSpPr>
          <p:cNvPr id="72" name="Google Shape;72;p25"/>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usty" type="blank">
  <p:cSld name="BLANK">
    <p:spTree>
      <p:nvGrpSpPr>
        <p:cNvPr id="1" name="Shape 73"/>
        <p:cNvGrpSpPr/>
        <p:nvPr/>
      </p:nvGrpSpPr>
      <p:grpSpPr>
        <a:xfrm>
          <a:off x="0" y="0"/>
          <a:ext cx="0" cy="0"/>
          <a:chOff x="0" y="0"/>
          <a:chExt cx="0" cy="0"/>
        </a:xfrm>
      </p:grpSpPr>
      <p:sp>
        <p:nvSpPr>
          <p:cNvPr id="74" name="Google Shape;74;p2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77" name="Google Shape;77;p26"/>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Zawartość z podpisem" type="objTx">
  <p:cSld name="OBJECT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2000"/>
              <a:buFont typeface="Trebuchet MS"/>
              <a:buNone/>
              <a:defRPr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50520" algn="l">
              <a:lnSpc>
                <a:spcPct val="100000"/>
              </a:lnSpc>
              <a:spcBef>
                <a:spcPts val="1000"/>
              </a:spcBef>
              <a:spcAft>
                <a:spcPts val="0"/>
              </a:spcAft>
              <a:buSzPts val="1920"/>
              <a:buChar char="►"/>
              <a:defRPr>
                <a:solidFill>
                  <a:srgbClr val="000066"/>
                </a:solidFill>
              </a:defRPr>
            </a:lvl1pPr>
            <a:lvl2pPr marL="914400" lvl="1" indent="-330200" algn="l">
              <a:lnSpc>
                <a:spcPct val="100000"/>
              </a:lnSpc>
              <a:spcBef>
                <a:spcPts val="1000"/>
              </a:spcBef>
              <a:spcAft>
                <a:spcPts val="0"/>
              </a:spcAft>
              <a:buSzPts val="1600"/>
              <a:buChar char="►"/>
              <a:defRPr>
                <a:solidFill>
                  <a:schemeClr val="dk1"/>
                </a:solidFill>
              </a:defRPr>
            </a:lvl2pPr>
            <a:lvl3pPr marL="1371600" lvl="2" indent="-299719" algn="l">
              <a:lnSpc>
                <a:spcPct val="100000"/>
              </a:lnSpc>
              <a:spcBef>
                <a:spcPts val="1000"/>
              </a:spcBef>
              <a:spcAft>
                <a:spcPts val="0"/>
              </a:spcAft>
              <a:buSzPts val="1120"/>
              <a:buChar char="►"/>
              <a:defRPr>
                <a:solidFill>
                  <a:schemeClr val="dk1"/>
                </a:solidFill>
              </a:defRPr>
            </a:lvl3pPr>
            <a:lvl4pPr marL="1828800" lvl="3" indent="-289560" algn="l">
              <a:lnSpc>
                <a:spcPct val="100000"/>
              </a:lnSpc>
              <a:spcBef>
                <a:spcPts val="1000"/>
              </a:spcBef>
              <a:spcAft>
                <a:spcPts val="0"/>
              </a:spcAft>
              <a:buSzPts val="960"/>
              <a:buChar char="►"/>
              <a:defRPr>
                <a:solidFill>
                  <a:schemeClr val="dk1"/>
                </a:solidFill>
              </a:defRPr>
            </a:lvl4pPr>
            <a:lvl5pPr marL="2286000" lvl="4" indent="-289560" algn="l">
              <a:lnSpc>
                <a:spcPct val="100000"/>
              </a:lnSpc>
              <a:spcBef>
                <a:spcPts val="1000"/>
              </a:spcBef>
              <a:spcAft>
                <a:spcPts val="0"/>
              </a:spcAft>
              <a:buSzPts val="960"/>
              <a:buChar char="►"/>
              <a:defRPr>
                <a:solidFill>
                  <a:schemeClr val="dk1"/>
                </a:solidFill>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1" name="Google Shape;81;p27"/>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1"/>
                </a:solidFill>
              </a:defRPr>
            </a:lvl1pPr>
            <a:lvl2pPr marL="914400" lvl="1" indent="-228600" algn="l">
              <a:lnSpc>
                <a:spcPct val="100000"/>
              </a:lnSpc>
              <a:spcBef>
                <a:spcPts val="1000"/>
              </a:spcBef>
              <a:spcAft>
                <a:spcPts val="0"/>
              </a:spcAft>
              <a:buSzPts val="1120"/>
              <a:buNone/>
              <a:defRPr sz="1400"/>
            </a:lvl2pPr>
            <a:lvl3pPr marL="1371600" lvl="2" indent="-228600" algn="l">
              <a:lnSpc>
                <a:spcPct val="100000"/>
              </a:lnSpc>
              <a:spcBef>
                <a:spcPts val="1000"/>
              </a:spcBef>
              <a:spcAft>
                <a:spcPts val="0"/>
              </a:spcAft>
              <a:buSzPts val="960"/>
              <a:buNone/>
              <a:defRPr sz="1200"/>
            </a:lvl3pPr>
            <a:lvl4pPr marL="1828800" lvl="3" indent="-228600" algn="l">
              <a:lnSpc>
                <a:spcPct val="100000"/>
              </a:lnSpc>
              <a:spcBef>
                <a:spcPts val="1000"/>
              </a:spcBef>
              <a:spcAft>
                <a:spcPts val="0"/>
              </a:spcAft>
              <a:buSzPts val="800"/>
              <a:buNone/>
              <a:defRPr sz="1000"/>
            </a:lvl4pPr>
            <a:lvl5pPr marL="2286000" lvl="4" indent="-228600" algn="l">
              <a:lnSpc>
                <a:spcPct val="100000"/>
              </a:lnSpc>
              <a:spcBef>
                <a:spcPts val="1000"/>
              </a:spcBef>
              <a:spcAft>
                <a:spcPts val="0"/>
              </a:spcAft>
              <a:buSzPts val="800"/>
              <a:buNone/>
              <a:defRPr sz="1000"/>
            </a:lvl5pPr>
            <a:lvl6pPr marL="2743200" lvl="5" indent="-228600" algn="l">
              <a:lnSpc>
                <a:spcPct val="100000"/>
              </a:lnSpc>
              <a:spcBef>
                <a:spcPts val="1000"/>
              </a:spcBef>
              <a:spcAft>
                <a:spcPts val="0"/>
              </a:spcAft>
              <a:buSzPts val="800"/>
              <a:buNone/>
              <a:defRPr sz="1000"/>
            </a:lvl6pPr>
            <a:lvl7pPr marL="3200400" lvl="6" indent="-228600" algn="l">
              <a:lnSpc>
                <a:spcPct val="100000"/>
              </a:lnSpc>
              <a:spcBef>
                <a:spcPts val="1000"/>
              </a:spcBef>
              <a:spcAft>
                <a:spcPts val="0"/>
              </a:spcAft>
              <a:buSzPts val="800"/>
              <a:buNone/>
              <a:defRPr sz="1000"/>
            </a:lvl7pPr>
            <a:lvl8pPr marL="3657600" lvl="7" indent="-228600" algn="l">
              <a:lnSpc>
                <a:spcPct val="100000"/>
              </a:lnSpc>
              <a:spcBef>
                <a:spcPts val="1000"/>
              </a:spcBef>
              <a:spcAft>
                <a:spcPts val="0"/>
              </a:spcAft>
              <a:buSzPts val="800"/>
              <a:buNone/>
              <a:defRPr sz="1000"/>
            </a:lvl8pPr>
            <a:lvl9pPr marL="4114800" lvl="8" indent="-228600" algn="l">
              <a:lnSpc>
                <a:spcPct val="100000"/>
              </a:lnSpc>
              <a:spcBef>
                <a:spcPts val="1000"/>
              </a:spcBef>
              <a:spcAft>
                <a:spcPts val="0"/>
              </a:spcAft>
              <a:buSzPts val="800"/>
              <a:buNone/>
              <a:defRPr sz="1000"/>
            </a:lvl9pPr>
          </a:lstStyle>
          <a:p>
            <a:endParaRPr/>
          </a:p>
        </p:txBody>
      </p:sp>
      <p:sp>
        <p:nvSpPr>
          <p:cNvPr id="82" name="Google Shape;82;p2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85" name="Google Shape;85;p27"/>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raz z podpisem" type="picTx">
  <p:cSld name="PICTURE_WITH_CAPTION_TEXT">
    <p:spTree>
      <p:nvGrpSpPr>
        <p:cNvPr id="1" name="Shape 86"/>
        <p:cNvGrpSpPr/>
        <p:nvPr/>
      </p:nvGrpSpPr>
      <p:grpSpPr>
        <a:xfrm>
          <a:off x="0" y="0"/>
          <a:ext cx="0" cy="0"/>
          <a:chOff x="0" y="0"/>
          <a:chExt cx="0" cy="0"/>
        </a:xfrm>
      </p:grpSpPr>
      <p:sp>
        <p:nvSpPr>
          <p:cNvPr id="87" name="Google Shape;87;p28"/>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000066"/>
              </a:buClr>
              <a:buSzPts val="2400"/>
              <a:buFont typeface="Trebuchet MS"/>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8"/>
          <p:cNvSpPr>
            <a:spLocks noGrp="1"/>
          </p:cNvSpPr>
          <p:nvPr>
            <p:ph type="pic" idx="2"/>
          </p:nvPr>
        </p:nvSpPr>
        <p:spPr>
          <a:xfrm>
            <a:off x="677334" y="891366"/>
            <a:ext cx="8596668" cy="3845718"/>
          </a:xfrm>
          <a:prstGeom prst="rect">
            <a:avLst/>
          </a:prstGeom>
          <a:noFill/>
          <a:ln>
            <a:noFill/>
          </a:ln>
        </p:spPr>
      </p:sp>
      <p:sp>
        <p:nvSpPr>
          <p:cNvPr id="89" name="Google Shape;89;p28"/>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chemeClr val="dk1"/>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90" name="Google Shape;90;p2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
        <p:nvSpPr>
          <p:cNvPr id="93" name="Google Shape;93;p28"/>
          <p:cNvSpPr/>
          <p:nvPr/>
        </p:nvSpPr>
        <p:spPr>
          <a:xfrm>
            <a:off x="9182490" y="753"/>
            <a:ext cx="2601300" cy="929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pl-PL" sz="1800" b="1" i="0" u="none" strike="noStrike" cap="none">
                <a:solidFill>
                  <a:srgbClr val="EA3C9E"/>
                </a:solidFill>
                <a:latin typeface="Verdana"/>
                <a:ea typeface="Verdana"/>
                <a:cs typeface="Verdana"/>
                <a:sym typeface="Verdana"/>
              </a:rPr>
              <a:t>Fronia</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Fundacja na Rzecz Osób</a:t>
            </a:r>
            <a:endParaRPr sz="1600" b="0" i="0" u="none" strike="noStrike" cap="none">
              <a:solidFill>
                <a:srgbClr val="EA3C9E"/>
              </a:solidFill>
              <a:latin typeface="Times New Roman"/>
              <a:ea typeface="Times New Roman"/>
              <a:cs typeface="Times New Roman"/>
              <a:sym typeface="Times New Roman"/>
            </a:endParaRPr>
          </a:p>
          <a:p>
            <a:pPr marL="0" marR="0" lvl="0" indent="0" algn="ctr" rtl="0">
              <a:lnSpc>
                <a:spcPct val="130000"/>
              </a:lnSpc>
              <a:spcBef>
                <a:spcPts val="0"/>
              </a:spcBef>
              <a:spcAft>
                <a:spcPts val="0"/>
              </a:spcAft>
              <a:buClr>
                <a:srgbClr val="000000"/>
              </a:buClr>
              <a:buSzPts val="1400"/>
              <a:buFont typeface="Arial"/>
              <a:buNone/>
            </a:pPr>
            <a:r>
              <a:rPr lang="pl-PL" sz="1400" b="0" i="0" u="none" strike="noStrike" cap="none">
                <a:solidFill>
                  <a:srgbClr val="EA3C9E"/>
                </a:solidFill>
                <a:latin typeface="Verdana"/>
                <a:ea typeface="Verdana"/>
                <a:cs typeface="Verdana"/>
                <a:sym typeface="Verdana"/>
              </a:rPr>
              <a:t>z Niepełnosprawnościami</a:t>
            </a:r>
            <a:endParaRPr sz="1600" b="0" i="0" u="none" strike="noStrike" cap="none">
              <a:solidFill>
                <a:srgbClr val="EA3C9E"/>
              </a:solidFill>
              <a:latin typeface="Times New Roman"/>
              <a:ea typeface="Times New Roman"/>
              <a:cs typeface="Times New Roman"/>
              <a:sym typeface="Times New Roman"/>
            </a:endParaRPr>
          </a:p>
        </p:txBody>
      </p:sp>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9"/>
          <p:cNvGrpSpPr/>
          <p:nvPr/>
        </p:nvGrpSpPr>
        <p:grpSpPr>
          <a:xfrm>
            <a:off x="0" y="-8467"/>
            <a:ext cx="12188824" cy="6866467"/>
            <a:chOff x="0" y="-8467"/>
            <a:chExt cx="12188824" cy="6866467"/>
          </a:xfrm>
        </p:grpSpPr>
        <p:sp>
          <p:nvSpPr>
            <p:cNvPr id="11" name="Google Shape;11;p19"/>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EA3C9E">
                <a:alpha val="28235"/>
              </a:srgbClr>
            </a:solidFill>
            <a:ln>
              <a:noFill/>
            </a:ln>
          </p:spPr>
        </p:sp>
        <p:sp>
          <p:nvSpPr>
            <p:cNvPr id="12" name="Google Shape;12;p19"/>
            <p:cNvSpPr/>
            <p:nvPr/>
          </p:nvSpPr>
          <p:spPr>
            <a:xfrm>
              <a:off x="0" y="4013200"/>
              <a:ext cx="448733" cy="2844800"/>
            </a:xfrm>
            <a:prstGeom prst="triangle">
              <a:avLst>
                <a:gd name="adj" fmla="val 0"/>
              </a:avLst>
            </a:prstGeom>
            <a:solidFill>
              <a:srgbClr val="EA3C9E">
                <a:alpha val="6823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 name="Google Shape;13;p19"/>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rgbClr val="000066"/>
              </a:buClr>
              <a:buSzPts val="3600"/>
              <a:buFont typeface="Trebuchet MS"/>
              <a:buNone/>
              <a:defRPr sz="3600" b="0" i="0" u="none" strike="noStrike" cap="none">
                <a:solidFill>
                  <a:srgbClr val="000066"/>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 name="Google Shape;14;p19"/>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50520" algn="l" rtl="0">
              <a:lnSpc>
                <a:spcPct val="100000"/>
              </a:lnSpc>
              <a:spcBef>
                <a:spcPts val="1000"/>
              </a:spcBef>
              <a:spcAft>
                <a:spcPts val="0"/>
              </a:spcAft>
              <a:buClr>
                <a:srgbClr val="EA3C9E"/>
              </a:buClr>
              <a:buSzPts val="1920"/>
              <a:buFont typeface="Noto Sans Symbols"/>
              <a:buChar char="►"/>
              <a:defRPr sz="2400" b="0" i="0" u="none" strike="noStrike" cap="none">
                <a:solidFill>
                  <a:srgbClr val="3F3F3F"/>
                </a:solidFill>
                <a:latin typeface="Trebuchet MS"/>
                <a:ea typeface="Trebuchet MS"/>
                <a:cs typeface="Trebuchet MS"/>
                <a:sym typeface="Trebuchet MS"/>
              </a:defRPr>
            </a:lvl1pPr>
            <a:lvl2pPr marL="914400" marR="0" lvl="1" indent="-330200" algn="l" rtl="0">
              <a:lnSpc>
                <a:spcPct val="100000"/>
              </a:lnSpc>
              <a:spcBef>
                <a:spcPts val="1000"/>
              </a:spcBef>
              <a:spcAft>
                <a:spcPts val="0"/>
              </a:spcAft>
              <a:buClr>
                <a:srgbClr val="EA3C9E"/>
              </a:buClr>
              <a:buSzPts val="1600"/>
              <a:buFont typeface="Noto Sans Symbols"/>
              <a:buChar char="►"/>
              <a:defRPr sz="2000" b="0" i="0" u="none" strike="noStrike" cap="none">
                <a:solidFill>
                  <a:srgbClr val="3F3F3F"/>
                </a:solidFill>
                <a:latin typeface="Trebuchet MS"/>
                <a:ea typeface="Trebuchet MS"/>
                <a:cs typeface="Trebuchet MS"/>
                <a:sym typeface="Trebuchet MS"/>
              </a:defRPr>
            </a:lvl2pPr>
            <a:lvl3pPr marL="1371600" marR="0" lvl="2" indent="-299719" algn="l" rtl="0">
              <a:lnSpc>
                <a:spcPct val="100000"/>
              </a:lnSpc>
              <a:spcBef>
                <a:spcPts val="1000"/>
              </a:spcBef>
              <a:spcAft>
                <a:spcPts val="0"/>
              </a:spcAft>
              <a:buClr>
                <a:srgbClr val="EA3C9E"/>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L="1828800" marR="0" lvl="3" indent="-289560"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L="2286000" marR="0" lvl="4" indent="-289560"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L="2743200" marR="0" lvl="5" indent="-289560"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L="3200400" marR="0" lvl="6" indent="-289560"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L="3657600" marR="0" lvl="7" indent="-289559"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L="4114800" marR="0" lvl="8" indent="-289559" algn="l" rtl="0">
              <a:lnSpc>
                <a:spcPct val="100000"/>
              </a:lnSpc>
              <a:spcBef>
                <a:spcPts val="1000"/>
              </a:spcBef>
              <a:spcAft>
                <a:spcPts val="0"/>
              </a:spcAft>
              <a:buClr>
                <a:srgbClr val="EA3C9E"/>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5" name="Google Shape;15;p1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6" name="Google Shape;16;p1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7" name="Google Shape;17;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EA3C9E"/>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pl-PL"/>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p:push/>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funduszeeuropejskie.gov.pl/media/116351/Zal_nr_2_1704.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https://www.funduszeeuropejskie.gov.pl/media/113155/wytyczne.pdf"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sip.lex.pl/#/document/16789274?unitId=art(18(3(a)))par(2)&amp;cm=DOCUMENT"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funduszeeuropejskie.gov.pl/media/116351/Zal_nr_2_1704.docx"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creativecommons.org/licenses/by/4.0/deed.p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creativecommons.org/licenses/by/4.0/deed.pl"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hyperlink" Target="http://bit.ly/2Zb1Nrf"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mailto:Aleksander.Waszkielewicz@fronia.org.pl"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docs.google.com/document/d/1h6__Iuyuw8WFu6qRJDm-1DlKhjE-WGcI/edit" TargetMode="External"/><Relationship Id="rId4" Type="http://schemas.openxmlformats.org/officeDocument/2006/relationships/hyperlink" Target="mailto:Malgorzata.Macinatowicz@fronia.p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
          <p:cNvSpPr txBox="1">
            <a:spLocks noGrp="1"/>
          </p:cNvSpPr>
          <p:nvPr>
            <p:ph type="ctrTitle"/>
          </p:nvPr>
        </p:nvSpPr>
        <p:spPr>
          <a:xfrm>
            <a:off x="696252" y="2197506"/>
            <a:ext cx="9815230" cy="2463114"/>
          </a:xfrm>
          <a:prstGeom prst="rect">
            <a:avLst/>
          </a:prstGeom>
          <a:noFill/>
          <a:ln>
            <a:noFill/>
          </a:ln>
        </p:spPr>
        <p:txBody>
          <a:bodyPr spcFirstLastPara="1" wrap="square" lIns="91425" tIns="45700" rIns="91425" bIns="45700" anchor="b" anchorCtr="0">
            <a:noAutofit/>
          </a:bodyPr>
          <a:lstStyle/>
          <a:p>
            <a:pPr>
              <a:lnSpc>
                <a:spcPct val="150000"/>
              </a:lnSpc>
              <a:spcBef>
                <a:spcPts val="1200"/>
              </a:spcBef>
              <a:buClr>
                <a:srgbClr val="EA3C9E"/>
              </a:buClr>
              <a:buSzPct val="70000"/>
            </a:pPr>
            <a:r>
              <a:rPr lang="pl-PL" sz="4000" b="1">
                <a:latin typeface="Verdana"/>
                <a:ea typeface="Verdana"/>
                <a:cs typeface="Verdana"/>
                <a:sym typeface="Verdana"/>
              </a:rPr>
              <a:t>Aspekty godnościowe i prawoczłowiecze dostępności</a:t>
            </a:r>
            <a:endParaRPr sz="4000" b="1">
              <a:latin typeface="Verdana"/>
              <a:ea typeface="Verdana"/>
              <a:cs typeface="Verdana"/>
              <a:sym typeface="Verdana"/>
            </a:endParaRPr>
          </a:p>
        </p:txBody>
      </p:sp>
      <p:sp>
        <p:nvSpPr>
          <p:cNvPr id="155" name="Google Shape;155;p2"/>
          <p:cNvSpPr txBox="1"/>
          <p:nvPr/>
        </p:nvSpPr>
        <p:spPr>
          <a:xfrm>
            <a:off x="3844212" y="5404106"/>
            <a:ext cx="6093171" cy="106178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800"/>
              <a:buFont typeface="Arial"/>
              <a:buNone/>
            </a:pPr>
            <a:r>
              <a:rPr lang="pl-PL" sz="2100" b="0" i="0" u="none" strike="noStrike" cap="none">
                <a:solidFill>
                  <a:schemeClr val="dk1"/>
                </a:solidFill>
                <a:latin typeface="Verdana"/>
                <a:ea typeface="Verdana"/>
                <a:cs typeface="Verdana"/>
                <a:sym typeface="Verdana"/>
              </a:rPr>
              <a:t>Małgorzata Maciantowicz, </a:t>
            </a:r>
            <a:r>
              <a:rPr lang="pl-PL" sz="2100">
                <a:solidFill>
                  <a:schemeClr val="dk1"/>
                </a:solidFill>
                <a:latin typeface="Verdana"/>
                <a:ea typeface="Verdana"/>
                <a:sym typeface="Verdana"/>
              </a:rPr>
              <a:t>radczyni prawna</a:t>
            </a:r>
            <a:endParaRPr sz="21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400"/>
              <a:buFont typeface="Arial"/>
              <a:buNone/>
            </a:pPr>
            <a:r>
              <a:rPr lang="pl-PL" sz="2100" b="0" i="0" u="none" strike="noStrike" cap="none">
                <a:solidFill>
                  <a:schemeClr val="dk1"/>
                </a:solidFill>
                <a:latin typeface="Verdana"/>
                <a:ea typeface="Verdana"/>
                <a:cs typeface="Verdana"/>
                <a:sym typeface="Verdana"/>
              </a:rPr>
              <a:t>Aleksander Waszkielewicz</a:t>
            </a:r>
            <a:endParaRPr sz="2100" b="0" i="0" u="none" strike="noStrike" cap="none">
              <a:solidFill>
                <a:schemeClr val="dk1"/>
              </a:solidFill>
              <a:latin typeface="Trebuchet MS"/>
              <a:ea typeface="Trebuchet MS"/>
              <a:cs typeface="Trebuchet MS"/>
              <a:sym typeface="Trebuchet MS"/>
            </a:endParaRPr>
          </a:p>
        </p:txBody>
      </p:sp>
      <p:pic>
        <p:nvPicPr>
          <p:cNvPr id="2" name="Obraz 1" descr="Obraz zawierający tekst, Czcionka, zrzut ekranu, logo&#10;&#10;Zawartość wygenerowana przez sztuczną inteligencję może być niepoprawna.">
            <a:extLst>
              <a:ext uri="{FF2B5EF4-FFF2-40B4-BE49-F238E27FC236}">
                <a16:creationId xmlns:a16="http://schemas.microsoft.com/office/drawing/2014/main" id="{A79D00E3-0B5F-B2F2-5B28-877F3F3BCE7A}"/>
              </a:ext>
            </a:extLst>
          </p:cNvPr>
          <p:cNvPicPr>
            <a:picLocks noChangeAspect="1"/>
          </p:cNvPicPr>
          <p:nvPr/>
        </p:nvPicPr>
        <p:blipFill>
          <a:blip r:embed="rId3"/>
          <a:stretch>
            <a:fillRect/>
          </a:stretch>
        </p:blipFill>
        <p:spPr>
          <a:xfrm>
            <a:off x="710514" y="4224"/>
            <a:ext cx="9185190" cy="1340498"/>
          </a:xfrm>
          <a:prstGeom prst="rect">
            <a:avLst/>
          </a:prstGeom>
        </p:spPr>
      </p:pic>
      <p:sp>
        <p:nvSpPr>
          <p:cNvPr id="3" name="pole tekstowe 2" descr="3 logotypy (flagi) ułożone poziomo.&#10;&#10;Z lewej strony logotyp funduszy europejskich. Przedstawia 3 gwiazdy 5-ramienne w kolorach białym, żółtym i czerwonym na trapezowym, niebieskim tle (pionowy prostokąt widoczny w perspektywie). Na prawo od grafiki napis: &quot;Fundusze Europejskie dla Rozwoju Społecznego&quot;.&#10;&#10;Na środku biało-czerwona flaga Polski. Na prawo od flagi napis: &quot;Rzeczypospolita Polska&quot;.&#10;&#10;Z prawej strony logotyp Europejskiego Funduszu Społecznego. Przedstawia flagę Unii Europejskiej: 12 5-ramiennych, żółtych gwiazd ułożonych w okrąg na niebieskim, prostokątnym tle. Na lewo od flagi napis: &quot;Dofinansowane przez Unię Europejską&quot;.">
            <a:extLst>
              <a:ext uri="{FF2B5EF4-FFF2-40B4-BE49-F238E27FC236}">
                <a16:creationId xmlns:a16="http://schemas.microsoft.com/office/drawing/2014/main" id="{F1D4C1D0-0294-646B-1D2C-53F809114A28}"/>
              </a:ext>
            </a:extLst>
          </p:cNvPr>
          <p:cNvSpPr txBox="1"/>
          <p:nvPr/>
        </p:nvSpPr>
        <p:spPr>
          <a:xfrm>
            <a:off x="696252" y="1357184"/>
            <a:ext cx="9623405" cy="4985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30000"/>
              </a:lnSpc>
            </a:pPr>
            <a:r>
              <a:rPr lang="pl-PL" sz="2200" b="1" i="0" u="none" strike="noStrike" baseline="0">
                <a:latin typeface="Verdana" panose="020B0604030504040204" pitchFamily="34" charset="0"/>
                <a:ea typeface="Verdana" panose="020B0604030504040204" pitchFamily="34" charset="0"/>
              </a:rPr>
              <a:t>UMK w Toruniu – Uczelnia dostępna dziś i w przyszłości</a:t>
            </a:r>
            <a:endParaRPr lang="pl-PL" sz="2200" b="1">
              <a:latin typeface="Verdana" panose="020B0604030504040204" pitchFamily="34" charset="0"/>
              <a:ea typeface="Verdana" panose="020B0604030504040204" pitchFamily="34" charset="0"/>
            </a:endParaRPr>
          </a:p>
        </p:txBody>
      </p:sp>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g3170b2921e2_0_7"/>
          <p:cNvSpPr txBox="1">
            <a:spLocks noGrp="1"/>
          </p:cNvSpPr>
          <p:nvPr>
            <p:ph type="title"/>
          </p:nvPr>
        </p:nvSpPr>
        <p:spPr>
          <a:xfrm>
            <a:off x="687725" y="-20844"/>
            <a:ext cx="9551400" cy="1532687"/>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Clr>
                <a:srgbClr val="EA3C9E"/>
              </a:buClr>
              <a:buSzPts val="990"/>
              <a:buFont typeface="Trebuchet MS"/>
              <a:buNone/>
            </a:pPr>
            <a:r>
              <a:rPr lang="pl-PL"/>
              <a:t>Traktat o funkcjonowaniu UE </a:t>
            </a:r>
            <a:br>
              <a:rPr lang="pl-PL"/>
            </a:br>
            <a:r>
              <a:rPr lang="pl-PL"/>
              <a:t>(1 z 2)</a:t>
            </a:r>
            <a:endParaRPr sz="4000"/>
          </a:p>
        </p:txBody>
      </p:sp>
      <p:sp>
        <p:nvSpPr>
          <p:cNvPr id="225" name="Google Shape;225;g3170b2921e2_0_7"/>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marR="0" lvl="0" indent="-361951" algn="l" rtl="0">
              <a:lnSpc>
                <a:spcPct val="150000"/>
              </a:lnSpc>
              <a:spcBef>
                <a:spcPts val="600"/>
              </a:spcBef>
              <a:spcAft>
                <a:spcPts val="0"/>
              </a:spcAft>
              <a:buSzPts val="2100"/>
              <a:buFont typeface="Verdana"/>
              <a:buChar char="►"/>
            </a:pPr>
            <a:r>
              <a:rPr lang="pl-PL" sz="2000" b="1"/>
              <a:t>Traktat Ustanawiający Europejską Wspólnotę Gospodarczą(Dz. U. z 2004 r. Nr 90, poz. 864/2 z </a:t>
            </a:r>
            <a:r>
              <a:rPr lang="pl-PL" sz="2000" b="1" err="1"/>
              <a:t>późn</a:t>
            </a:r>
            <a:r>
              <a:rPr lang="pl-PL" sz="2000" b="1"/>
              <a:t>. zm.) </a:t>
            </a:r>
            <a:r>
              <a:rPr lang="pl-PL" sz="2000"/>
              <a:t>reguluje funkcjonowanie struktur i realizację polityk UE “Kodeks prawa materialnego”</a:t>
            </a:r>
            <a:endParaRPr sz="2000"/>
          </a:p>
          <a:p>
            <a:pPr marL="457200" marR="0" lvl="0" indent="-361951" algn="l" rtl="0">
              <a:lnSpc>
                <a:spcPct val="150000"/>
              </a:lnSpc>
              <a:spcBef>
                <a:spcPts val="600"/>
              </a:spcBef>
              <a:spcAft>
                <a:spcPts val="0"/>
              </a:spcAft>
              <a:buSzPts val="2100"/>
              <a:buFont typeface="Verdana"/>
              <a:buChar char="►"/>
            </a:pPr>
            <a:r>
              <a:rPr lang="pl-PL" sz="2000" b="1"/>
              <a:t>Artykuł 10 - </a:t>
            </a:r>
            <a:r>
              <a:rPr lang="pl-PL" sz="2000" b="1">
                <a:solidFill>
                  <a:srgbClr val="333333"/>
                </a:solidFill>
                <a:highlight>
                  <a:srgbClr val="FFFFFF"/>
                </a:highlight>
              </a:rPr>
              <a:t>Zwalczanie dyskryminacji</a:t>
            </a:r>
            <a:endParaRPr sz="2000" b="1">
              <a:solidFill>
                <a:srgbClr val="333333"/>
              </a:solidFill>
              <a:highlight>
                <a:srgbClr val="FFFFFF"/>
              </a:highlight>
            </a:endParaRPr>
          </a:p>
          <a:p>
            <a:pPr marL="457200" lvl="0" indent="-361950" algn="just" rtl="0">
              <a:lnSpc>
                <a:spcPct val="150000"/>
              </a:lnSpc>
              <a:spcBef>
                <a:spcPts val="0"/>
              </a:spcBef>
              <a:spcAft>
                <a:spcPts val="0"/>
              </a:spcAft>
              <a:buSzPts val="2100"/>
              <a:buFont typeface="Verdana"/>
              <a:buChar char="►"/>
            </a:pPr>
            <a:r>
              <a:rPr lang="pl-PL" sz="2000">
                <a:solidFill>
                  <a:srgbClr val="333333"/>
                </a:solidFill>
                <a:highlight>
                  <a:srgbClr val="FFFFFF"/>
                </a:highlight>
              </a:rPr>
              <a:t>Przy </a:t>
            </a:r>
            <a:r>
              <a:rPr lang="pl-PL" sz="2000" b="1">
                <a:solidFill>
                  <a:srgbClr val="333333"/>
                </a:solidFill>
                <a:highlight>
                  <a:srgbClr val="FFFFFF"/>
                </a:highlight>
              </a:rPr>
              <a:t>określaniu i realizacji swoich polityk</a:t>
            </a:r>
            <a:r>
              <a:rPr lang="pl-PL" sz="2000">
                <a:solidFill>
                  <a:srgbClr val="333333"/>
                </a:solidFill>
                <a:highlight>
                  <a:srgbClr val="FFFFFF"/>
                </a:highlight>
              </a:rPr>
              <a:t> i działań Unia dąży do </a:t>
            </a:r>
            <a:r>
              <a:rPr lang="pl-PL" sz="2000" b="1">
                <a:solidFill>
                  <a:srgbClr val="333333"/>
                </a:solidFill>
                <a:highlight>
                  <a:srgbClr val="FFFFFF"/>
                </a:highlight>
              </a:rPr>
              <a:t>zwalczania wszelkiej dyskryminacji</a:t>
            </a:r>
            <a:r>
              <a:rPr lang="pl-PL" sz="2000">
                <a:solidFill>
                  <a:srgbClr val="333333"/>
                </a:solidFill>
                <a:highlight>
                  <a:srgbClr val="FFFFFF"/>
                </a:highlight>
              </a:rPr>
              <a:t> ze względu na płeć, rasę lub pochodzenie etniczne, religię lub światopogląd, </a:t>
            </a:r>
            <a:r>
              <a:rPr lang="pl-PL" sz="2000" b="1">
                <a:solidFill>
                  <a:srgbClr val="333333"/>
                </a:solidFill>
                <a:highlight>
                  <a:srgbClr val="FFFFFF"/>
                </a:highlight>
              </a:rPr>
              <a:t>niepełnosprawność</a:t>
            </a:r>
            <a:r>
              <a:rPr lang="pl-PL" sz="2000">
                <a:solidFill>
                  <a:srgbClr val="333333"/>
                </a:solidFill>
                <a:highlight>
                  <a:srgbClr val="FFFFFF"/>
                </a:highlight>
              </a:rPr>
              <a:t>, wiek lub orientację seksualną.</a:t>
            </a:r>
            <a:endParaRPr sz="2000">
              <a:solidFill>
                <a:srgbClr val="333333"/>
              </a:solidFill>
              <a:highlight>
                <a:srgbClr val="FFFFFF"/>
              </a:highlight>
            </a:endParaRPr>
          </a:p>
          <a:p>
            <a:pPr marL="457200" marR="0" lvl="0" indent="-361951" algn="l" rtl="0">
              <a:lnSpc>
                <a:spcPct val="150000"/>
              </a:lnSpc>
              <a:spcBef>
                <a:spcPts val="600"/>
              </a:spcBef>
              <a:spcAft>
                <a:spcPts val="0"/>
              </a:spcAft>
              <a:buSzPts val="2100"/>
              <a:buFont typeface="Verdana"/>
              <a:buChar char="►"/>
            </a:pPr>
            <a:r>
              <a:rPr lang="pl-PL" sz="2000"/>
              <a:t>Oznacza to, że kwestie antydyskryminacyjne muszą być brane pod uwagę </a:t>
            </a:r>
            <a:r>
              <a:rPr lang="pl-PL" sz="2000" b="1"/>
              <a:t>w każdej polityce Unii (zarówno przy definiowaniu jak i wdrażaniu) oraz działaniach UE.</a:t>
            </a:r>
            <a:endParaRPr sz="2000" b="1"/>
          </a:p>
          <a:p>
            <a:pPr marL="457200" marR="0" lvl="0" indent="0" algn="l" rtl="0">
              <a:lnSpc>
                <a:spcPct val="150000"/>
              </a:lnSpc>
              <a:spcBef>
                <a:spcPts val="600"/>
              </a:spcBef>
              <a:spcAft>
                <a:spcPts val="0"/>
              </a:spcAft>
              <a:buSzPts val="1920"/>
              <a:buNone/>
            </a:pP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170b2921e2_0_16"/>
          <p:cNvSpPr txBox="1">
            <a:spLocks noGrp="1"/>
          </p:cNvSpPr>
          <p:nvPr>
            <p:ph type="title"/>
          </p:nvPr>
        </p:nvSpPr>
        <p:spPr>
          <a:xfrm>
            <a:off x="687725" y="-20844"/>
            <a:ext cx="9551400" cy="1532687"/>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Clr>
                <a:srgbClr val="EA3C9E"/>
              </a:buClr>
              <a:buSzPts val="990"/>
              <a:buFont typeface="Trebuchet MS"/>
              <a:buNone/>
            </a:pPr>
            <a:r>
              <a:rPr lang="pl-PL"/>
              <a:t>Traktat o funkcjonowaniu UE </a:t>
            </a:r>
            <a:br>
              <a:rPr lang="pl-PL"/>
            </a:br>
            <a:r>
              <a:rPr lang="pl-PL"/>
              <a:t>(2 z 2)</a:t>
            </a:r>
            <a:endParaRPr sz="4000"/>
          </a:p>
        </p:txBody>
      </p:sp>
      <p:sp>
        <p:nvSpPr>
          <p:cNvPr id="232" name="Google Shape;232;g3170b2921e2_0_16"/>
          <p:cNvSpPr txBox="1">
            <a:spLocks noGrp="1"/>
          </p:cNvSpPr>
          <p:nvPr>
            <p:ph type="body" idx="1"/>
          </p:nvPr>
        </p:nvSpPr>
        <p:spPr>
          <a:xfrm>
            <a:off x="677333" y="1436697"/>
            <a:ext cx="10612708" cy="5421300"/>
          </a:xfrm>
          <a:prstGeom prst="rect">
            <a:avLst/>
          </a:prstGeom>
          <a:noFill/>
          <a:ln>
            <a:noFill/>
          </a:ln>
        </p:spPr>
        <p:txBody>
          <a:bodyPr spcFirstLastPara="1" wrap="square" lIns="91425" tIns="45700" rIns="91425" bIns="45700" anchor="t" anchorCtr="0">
            <a:noAutofit/>
          </a:bodyPr>
          <a:lstStyle/>
          <a:p>
            <a:pPr marL="457200" marR="0" lvl="0" indent="-361951" algn="l" rtl="0">
              <a:spcBef>
                <a:spcPts val="600"/>
              </a:spcBef>
              <a:spcAft>
                <a:spcPts val="0"/>
              </a:spcAft>
              <a:buSzPts val="2100"/>
              <a:buFont typeface="Verdana"/>
              <a:buChar char="►"/>
            </a:pPr>
            <a:r>
              <a:rPr lang="pl-PL" sz="2100" b="1"/>
              <a:t>Artykuł 19 </a:t>
            </a:r>
            <a:r>
              <a:rPr lang="pl-PL" sz="2100" b="1">
                <a:solidFill>
                  <a:srgbClr val="333333"/>
                </a:solidFill>
                <a:highlight>
                  <a:srgbClr val="FFFFFF"/>
                </a:highlight>
              </a:rPr>
              <a:t>[Zwalczanie wykluczenia społecznego i dyskryminacji]</a:t>
            </a:r>
            <a:endParaRPr sz="2100" b="1">
              <a:solidFill>
                <a:srgbClr val="333333"/>
              </a:solidFill>
              <a:highlight>
                <a:srgbClr val="FFFFFF"/>
              </a:highlight>
            </a:endParaRPr>
          </a:p>
          <a:p>
            <a:pPr marL="457200" marR="76200" lvl="0" indent="-361950" algn="l" rtl="0">
              <a:spcBef>
                <a:spcPts val="0"/>
              </a:spcBef>
              <a:spcAft>
                <a:spcPts val="0"/>
              </a:spcAft>
              <a:buSzPts val="2100"/>
              <a:buFont typeface="Verdana"/>
              <a:buChar char="►"/>
            </a:pPr>
            <a:r>
              <a:rPr lang="pl-PL" sz="2100">
                <a:solidFill>
                  <a:srgbClr val="333333"/>
                </a:solidFill>
                <a:highlight>
                  <a:srgbClr val="FFFFFF"/>
                </a:highlight>
              </a:rPr>
              <a:t>1. Bez uszczerbku dla innych postanowień Traktatów i w granicach kompetencji, które Traktaty powierzają Unii, Rada, (...) może podjąć </a:t>
            </a:r>
            <a:r>
              <a:rPr lang="pl-PL" sz="2100" b="1">
                <a:solidFill>
                  <a:srgbClr val="333333"/>
                </a:solidFill>
                <a:highlight>
                  <a:srgbClr val="FFFFFF"/>
                </a:highlight>
              </a:rPr>
              <a:t>środki niezbędne w celu zwalczania wszelkiej dyskryminacji</a:t>
            </a:r>
            <a:r>
              <a:rPr lang="pl-PL" sz="2100">
                <a:solidFill>
                  <a:srgbClr val="333333"/>
                </a:solidFill>
                <a:highlight>
                  <a:srgbClr val="FFFFFF"/>
                </a:highlight>
              </a:rPr>
              <a:t> ze względu na płeć, rasę lub pochodzenie etniczne, religię lub światopogląd, </a:t>
            </a:r>
            <a:r>
              <a:rPr lang="pl-PL" sz="2100" b="1">
                <a:solidFill>
                  <a:srgbClr val="333333"/>
                </a:solidFill>
                <a:highlight>
                  <a:srgbClr val="FFFFFF"/>
                </a:highlight>
              </a:rPr>
              <a:t>niepełnosprawność</a:t>
            </a:r>
            <a:r>
              <a:rPr lang="pl-PL" sz="2100">
                <a:solidFill>
                  <a:srgbClr val="333333"/>
                </a:solidFill>
                <a:highlight>
                  <a:srgbClr val="FFFFFF"/>
                </a:highlight>
              </a:rPr>
              <a:t>, wiek lub orientację seksualną.</a:t>
            </a:r>
            <a:endParaRPr sz="2100" b="1">
              <a:solidFill>
                <a:srgbClr val="333333"/>
              </a:solidFill>
              <a:highlight>
                <a:srgbClr val="FFFFFF"/>
              </a:highlight>
            </a:endParaRPr>
          </a:p>
          <a:p>
            <a:pPr marL="457200" marR="0" lvl="0" indent="-361951" algn="l" rtl="0">
              <a:lnSpc>
                <a:spcPct val="150000"/>
              </a:lnSpc>
              <a:spcBef>
                <a:spcPts val="600"/>
              </a:spcBef>
              <a:spcAft>
                <a:spcPts val="0"/>
              </a:spcAft>
              <a:buSzPts val="2100"/>
              <a:buFont typeface="Verdana"/>
              <a:buChar char="►"/>
            </a:pPr>
            <a:r>
              <a:rPr lang="pl-PL" sz="2100"/>
              <a:t>Oznacza to, upoważnienie Rady Unii Europejskiej do </a:t>
            </a:r>
            <a:r>
              <a:rPr lang="pl-PL" sz="2100" b="1"/>
              <a:t>podejmowania działań legislacyjnych</a:t>
            </a:r>
            <a:r>
              <a:rPr lang="pl-PL" sz="2100"/>
              <a:t> w celu </a:t>
            </a:r>
            <a:r>
              <a:rPr lang="pl-PL" sz="2100" b="1"/>
              <a:t>zwalczania dyskryminacji</a:t>
            </a:r>
            <a:r>
              <a:rPr lang="pl-PL" sz="2100"/>
              <a:t>, w tym dyskryminacji z powodu niepełnosprawności. Na tej podstawie uchwalono wiele aktów prawa wtórnego, takich jak dyrektywa 2000/78/WE</a:t>
            </a:r>
            <a:endParaRPr sz="2100" b="1"/>
          </a:p>
          <a:p>
            <a:pPr marL="457200" marR="0" lvl="0" indent="0" algn="l" rtl="0">
              <a:lnSpc>
                <a:spcPct val="150000"/>
              </a:lnSpc>
              <a:spcBef>
                <a:spcPts val="600"/>
              </a:spcBef>
              <a:spcAft>
                <a:spcPts val="0"/>
              </a:spcAft>
              <a:buSzPts val="1920"/>
              <a:buNone/>
            </a:pPr>
            <a:endParaRPr sz="2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g31491b4fb2c_0_20"/>
          <p:cNvSpPr txBox="1">
            <a:spLocks noGrp="1"/>
          </p:cNvSpPr>
          <p:nvPr>
            <p:ph type="title"/>
          </p:nvPr>
        </p:nvSpPr>
        <p:spPr>
          <a:xfrm>
            <a:off x="687726" y="277653"/>
            <a:ext cx="8596800" cy="646500"/>
          </a:xfrm>
          <a:prstGeom prst="rect">
            <a:avLst/>
          </a:prstGeom>
          <a:noFill/>
          <a:ln>
            <a:noFill/>
          </a:ln>
        </p:spPr>
        <p:txBody>
          <a:bodyPr spcFirstLastPara="1" wrap="square" lIns="91425" tIns="45700" rIns="91425" bIns="45700" anchor="ctr" anchorCtr="0">
            <a:spAutoFit/>
          </a:bodyPr>
          <a:lstStyle/>
          <a:p>
            <a:pPr marL="0" lvl="0" indent="0" algn="l" rtl="0">
              <a:lnSpc>
                <a:spcPct val="150000"/>
              </a:lnSpc>
              <a:spcBef>
                <a:spcPts val="1000"/>
              </a:spcBef>
              <a:spcAft>
                <a:spcPts val="0"/>
              </a:spcAft>
              <a:buClr>
                <a:schemeClr val="dk1"/>
              </a:buClr>
              <a:buSzPts val="1600"/>
              <a:buFont typeface="Arial"/>
              <a:buNone/>
            </a:pPr>
            <a:r>
              <a:rPr lang="pl-PL"/>
              <a:t>Karta praw podstawowych UE</a:t>
            </a:r>
            <a:endParaRPr>
              <a:latin typeface="Verdana"/>
              <a:ea typeface="Verdana"/>
              <a:cs typeface="Verdana"/>
              <a:sym typeface="Verdana"/>
            </a:endParaRPr>
          </a:p>
        </p:txBody>
      </p:sp>
      <p:sp>
        <p:nvSpPr>
          <p:cNvPr id="239" name="Google Shape;239;g31491b4fb2c_0_2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42900" algn="l" rtl="0">
              <a:lnSpc>
                <a:spcPct val="150000"/>
              </a:lnSpc>
              <a:spcBef>
                <a:spcPts val="600"/>
              </a:spcBef>
              <a:spcAft>
                <a:spcPts val="0"/>
              </a:spcAft>
              <a:buSzPts val="1800"/>
              <a:buFont typeface="Verdana"/>
              <a:buChar char="►"/>
            </a:pPr>
            <a:r>
              <a:rPr lang="pl-PL" sz="1700" b="1"/>
              <a:t>Karta praw podstawowych Unii Europejskiej (Dz. U. UE. C. z 2007 r. Nr 303, str. 1 z </a:t>
            </a:r>
            <a:r>
              <a:rPr lang="pl-PL" sz="1700" b="1" err="1"/>
              <a:t>późn</a:t>
            </a:r>
            <a:r>
              <a:rPr lang="pl-PL" sz="1700" b="1"/>
              <a:t>. zm.).</a:t>
            </a:r>
            <a:endParaRPr sz="1700" b="1">
              <a:solidFill>
                <a:srgbClr val="333333"/>
              </a:solidFill>
              <a:highlight>
                <a:srgbClr val="FFFFFF"/>
              </a:highlight>
              <a:latin typeface="Arial"/>
              <a:ea typeface="Arial"/>
              <a:cs typeface="Arial"/>
              <a:sym typeface="Arial"/>
            </a:endParaRPr>
          </a:p>
          <a:p>
            <a:pPr marL="457200" marR="0" lvl="0" indent="-342900" algn="l" rtl="0">
              <a:lnSpc>
                <a:spcPct val="150000"/>
              </a:lnSpc>
              <a:spcBef>
                <a:spcPts val="600"/>
              </a:spcBef>
              <a:spcAft>
                <a:spcPts val="0"/>
              </a:spcAft>
              <a:buSzPts val="1800"/>
              <a:buFont typeface="Verdana"/>
              <a:buChar char="►"/>
            </a:pPr>
            <a:r>
              <a:rPr lang="pl-PL" sz="1700" b="1"/>
              <a:t>Godność człowieka – na niej opierają się wszystkie prawa podstawowe</a:t>
            </a:r>
            <a:endParaRPr sz="1700" b="1"/>
          </a:p>
          <a:p>
            <a:pPr marL="457200" marR="0" lvl="0" indent="0" algn="l" rtl="0">
              <a:lnSpc>
                <a:spcPct val="150000"/>
              </a:lnSpc>
              <a:spcBef>
                <a:spcPts val="600"/>
              </a:spcBef>
              <a:spcAft>
                <a:spcPts val="0"/>
              </a:spcAft>
              <a:buSzPts val="1920"/>
              <a:buNone/>
            </a:pPr>
            <a:r>
              <a:rPr lang="pl-PL" sz="1700"/>
              <a:t>Art. 1. Godność człowieka jest nienaruszalna. Musi być szanowana i chroniona.</a:t>
            </a:r>
            <a:endParaRPr sz="1700"/>
          </a:p>
          <a:p>
            <a:pPr marL="457200" marR="0" lvl="0" indent="-342900" algn="l" rtl="0">
              <a:lnSpc>
                <a:spcPct val="150000"/>
              </a:lnSpc>
              <a:spcBef>
                <a:spcPts val="600"/>
              </a:spcBef>
              <a:spcAft>
                <a:spcPts val="0"/>
              </a:spcAft>
              <a:buSzPts val="1800"/>
              <a:buFont typeface="Verdana"/>
              <a:buChar char="►"/>
            </a:pPr>
            <a:r>
              <a:rPr lang="pl-PL" sz="1700" b="1"/>
              <a:t>Równość wobec prawa</a:t>
            </a:r>
            <a:endParaRPr sz="1700" b="1"/>
          </a:p>
          <a:p>
            <a:pPr marL="457200" lvl="0" indent="0" algn="l" rtl="0">
              <a:lnSpc>
                <a:spcPct val="150000"/>
              </a:lnSpc>
              <a:spcBef>
                <a:spcPts val="600"/>
              </a:spcBef>
              <a:spcAft>
                <a:spcPts val="0"/>
              </a:spcAft>
              <a:buSzPts val="1920"/>
              <a:buNone/>
            </a:pPr>
            <a:r>
              <a:rPr lang="pl-PL" sz="1700"/>
              <a:t>Art. 20. Wszyscy są równi wobec prawa.</a:t>
            </a:r>
            <a:endParaRPr sz="1700"/>
          </a:p>
          <a:p>
            <a:pPr marL="457200" lvl="0" indent="-342900" algn="l" rtl="0">
              <a:lnSpc>
                <a:spcPct val="150000"/>
              </a:lnSpc>
              <a:spcBef>
                <a:spcPts val="600"/>
              </a:spcBef>
              <a:spcAft>
                <a:spcPts val="0"/>
              </a:spcAft>
              <a:buSzPts val="1800"/>
              <a:buFont typeface="Verdana"/>
              <a:buChar char="►"/>
            </a:pPr>
            <a:r>
              <a:rPr lang="pl-PL" sz="1700" b="1"/>
              <a:t>Niedyskryminacja</a:t>
            </a:r>
            <a:endParaRPr sz="1700"/>
          </a:p>
          <a:p>
            <a:pPr marL="457200" marR="0" lvl="0" indent="0" algn="l" rtl="0">
              <a:lnSpc>
                <a:spcPct val="150000"/>
              </a:lnSpc>
              <a:spcBef>
                <a:spcPts val="600"/>
              </a:spcBef>
              <a:spcAft>
                <a:spcPts val="0"/>
              </a:spcAft>
              <a:buSzPts val="1920"/>
              <a:buNone/>
            </a:pPr>
            <a:r>
              <a:rPr lang="pl-PL" sz="1700"/>
              <a:t>Art. 21. 1. Zakazana jest wszelka dyskryminacja w szczególności ze względu na płeć, rasę, kolor skóry, pochodzenie etniczne lub społeczne, cechy genetyczne, język, religię lub przekonania, poglądy polityczne lub wszelkie inne poglądy, przynależność do mniejszości narodowej, majątek, urodzenie, niepełnosprawność, wiek lub orientację seksualną.</a:t>
            </a:r>
            <a:endParaRPr sz="1700"/>
          </a:p>
          <a:p>
            <a:pPr marL="457200" marR="0" lvl="0" indent="0" algn="l" rtl="0">
              <a:lnSpc>
                <a:spcPct val="150000"/>
              </a:lnSpc>
              <a:spcBef>
                <a:spcPts val="600"/>
              </a:spcBef>
              <a:spcAft>
                <a:spcPts val="0"/>
              </a:spcAft>
              <a:buSzPts val="1920"/>
              <a:buNone/>
            </a:pPr>
            <a:endParaRPr sz="1700"/>
          </a:p>
          <a:p>
            <a:pPr marL="457200" lvl="0" indent="0" algn="l" rtl="0">
              <a:lnSpc>
                <a:spcPct val="150000"/>
              </a:lnSpc>
              <a:spcBef>
                <a:spcPts val="600"/>
              </a:spcBef>
              <a:spcAft>
                <a:spcPts val="0"/>
              </a:spcAft>
              <a:buSzPts val="1920"/>
              <a:buNone/>
            </a:pPr>
            <a:endParaRPr sz="17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1491b4fb2c_0_3"/>
          <p:cNvSpPr txBox="1">
            <a:spLocks noGrp="1"/>
          </p:cNvSpPr>
          <p:nvPr>
            <p:ph type="title"/>
          </p:nvPr>
        </p:nvSpPr>
        <p:spPr>
          <a:xfrm>
            <a:off x="687725" y="32957"/>
            <a:ext cx="8927700" cy="1532687"/>
          </a:xfrm>
          <a:prstGeom prst="rect">
            <a:avLst/>
          </a:prstGeom>
          <a:noFill/>
          <a:ln>
            <a:noFill/>
          </a:ln>
        </p:spPr>
        <p:txBody>
          <a:bodyPr spcFirstLastPara="1" wrap="square" lIns="91425" tIns="45700" rIns="91425" bIns="45700" anchor="ctr" anchorCtr="0">
            <a:spAutoFit/>
          </a:bodyPr>
          <a:lstStyle/>
          <a:p>
            <a:pPr>
              <a:buClr>
                <a:srgbClr val="EA3C9E"/>
              </a:buClr>
              <a:buSzPts val="990"/>
              <a:buFont typeface="Trebuchet MS"/>
            </a:pPr>
            <a:r>
              <a:rPr lang="pl-PL" b="1">
                <a:latin typeface="Verdana"/>
                <a:ea typeface="Verdana"/>
                <a:cs typeface="Verdana"/>
                <a:sym typeface="Verdana"/>
              </a:rPr>
              <a:t>Konwencja</a:t>
            </a:r>
            <a:br>
              <a:rPr lang="pl-PL"/>
            </a:br>
            <a:r>
              <a:rPr lang="pl-PL"/>
              <a:t>Definicje</a:t>
            </a:r>
          </a:p>
        </p:txBody>
      </p:sp>
      <p:sp>
        <p:nvSpPr>
          <p:cNvPr id="246" name="Google Shape;246;g31491b4fb2c_0_3"/>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68300" algn="l" rtl="0">
              <a:lnSpc>
                <a:spcPct val="150000"/>
              </a:lnSpc>
              <a:spcBef>
                <a:spcPts val="600"/>
              </a:spcBef>
              <a:spcAft>
                <a:spcPts val="0"/>
              </a:spcAft>
              <a:buSzPts val="2200"/>
              <a:buFont typeface="Verdana"/>
              <a:buChar char="►"/>
            </a:pPr>
            <a:r>
              <a:rPr lang="pl-PL" sz="2200">
                <a:latin typeface="Verdana"/>
                <a:ea typeface="Verdana"/>
                <a:cs typeface="Verdana"/>
                <a:sym typeface="Verdana"/>
              </a:rPr>
              <a:t>Regulamin konkursu odsyła </a:t>
            </a:r>
            <a:r>
              <a:rPr lang="pl-PL" sz="2200" b="1"/>
              <a:t>bezpośrednio</a:t>
            </a:r>
            <a:r>
              <a:rPr lang="pl-PL" sz="2200">
                <a:latin typeface="Verdana"/>
                <a:ea typeface="Verdana"/>
                <a:cs typeface="Verdana"/>
                <a:sym typeface="Verdana"/>
              </a:rPr>
              <a:t> do </a:t>
            </a:r>
            <a:r>
              <a:rPr lang="pl-PL" sz="2200" b="1"/>
              <a:t>pojęć i zasad</a:t>
            </a:r>
            <a:r>
              <a:rPr lang="pl-PL" sz="2200">
                <a:latin typeface="Verdana"/>
                <a:ea typeface="Verdana"/>
                <a:cs typeface="Verdana"/>
                <a:sym typeface="Verdana"/>
              </a:rPr>
              <a:t> wynikających z Konwencji o prawach osób z niepełnosprawnościami (sporządzonej w Nowym Jorku dnia 13 grudnia 2006 r. (Konwencja)</a:t>
            </a:r>
            <a:endParaRPr sz="2200"/>
          </a:p>
          <a:p>
            <a:pPr marL="457200" lvl="0" indent="-368300" algn="l" rtl="0">
              <a:lnSpc>
                <a:spcPct val="150000"/>
              </a:lnSpc>
              <a:spcBef>
                <a:spcPts val="600"/>
              </a:spcBef>
              <a:spcAft>
                <a:spcPts val="0"/>
              </a:spcAft>
              <a:buSzPts val="2200"/>
              <a:buFont typeface="Verdana"/>
              <a:buChar char="►"/>
            </a:pPr>
            <a:r>
              <a:rPr lang="pl-PL" sz="2200" b="1">
                <a:latin typeface="Verdana"/>
                <a:ea typeface="Verdana"/>
                <a:cs typeface="Verdana"/>
                <a:sym typeface="Verdana"/>
              </a:rPr>
              <a:t>Artykuł </a:t>
            </a:r>
            <a:r>
              <a:rPr lang="pl-PL" sz="2200" b="1"/>
              <a:t>1 akapit 2</a:t>
            </a:r>
            <a:r>
              <a:rPr lang="pl-PL" sz="2200" b="1">
                <a:latin typeface="Verdana"/>
                <a:ea typeface="Verdana"/>
                <a:cs typeface="Verdana"/>
                <a:sym typeface="Verdana"/>
              </a:rPr>
              <a:t> </a:t>
            </a:r>
            <a:endParaRPr sz="2200" b="1"/>
          </a:p>
          <a:p>
            <a:pPr marL="457200" lvl="0" indent="-368300" algn="l" rtl="0">
              <a:lnSpc>
                <a:spcPct val="150000"/>
              </a:lnSpc>
              <a:spcBef>
                <a:spcPts val="600"/>
              </a:spcBef>
              <a:spcAft>
                <a:spcPts val="0"/>
              </a:spcAft>
              <a:buSzPts val="2200"/>
              <a:buFont typeface="Verdana"/>
              <a:buChar char="►"/>
            </a:pPr>
            <a:r>
              <a:rPr lang="pl-PL" sz="2200"/>
              <a:t>Do </a:t>
            </a:r>
            <a:r>
              <a:rPr lang="pl-PL" sz="2200" b="1"/>
              <a:t>osób z niepełnosprawnościami </a:t>
            </a:r>
            <a:r>
              <a:rPr lang="pl-PL" sz="2200"/>
              <a:t>zalicza się te osoby, które mają </a:t>
            </a:r>
            <a:r>
              <a:rPr lang="pl-PL" sz="2200" b="1"/>
              <a:t>długotrwale naruszoną sprawność</a:t>
            </a:r>
            <a:r>
              <a:rPr lang="pl-PL" sz="2200"/>
              <a:t>: fizyczną, psychiczną, intelektualną lub w zakresie zmysłów, co może, w oddziaływaniu z różnymi </a:t>
            </a:r>
            <a:r>
              <a:rPr lang="pl-PL" sz="2200" b="1"/>
              <a:t>barierami</a:t>
            </a:r>
            <a:r>
              <a:rPr lang="pl-PL" sz="2200"/>
              <a:t>, utrudniać im </a:t>
            </a:r>
            <a:r>
              <a:rPr lang="pl-PL" sz="2200" b="1"/>
              <a:t>pełny i skuteczny udział w</a:t>
            </a:r>
            <a:r>
              <a:rPr lang="pl-PL" sz="2200"/>
              <a:t> </a:t>
            </a:r>
            <a:r>
              <a:rPr lang="pl-PL" sz="2200" b="1"/>
              <a:t>życiu społecznym, na zasadzie równości z innymi osobami</a:t>
            </a:r>
            <a:r>
              <a:rPr lang="pl-PL" sz="2200">
                <a:latin typeface="Verdana"/>
                <a:ea typeface="Verdana"/>
                <a:cs typeface="Verdana"/>
                <a:sym typeface="Verdana"/>
              </a:rPr>
              <a:t> </a:t>
            </a:r>
            <a:endParaRPr sz="2200">
              <a:latin typeface="Verdana"/>
              <a:ea typeface="Verdana"/>
              <a:cs typeface="Verdana"/>
              <a:sym typeface="Verdan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a:extLst>
            <a:ext uri="{FF2B5EF4-FFF2-40B4-BE49-F238E27FC236}">
              <a16:creationId xmlns:a16="http://schemas.microsoft.com/office/drawing/2014/main" id="{E44A8DA7-7898-451B-1490-DFDBDB686660}"/>
            </a:ext>
          </a:extLst>
        </p:cNvPr>
        <p:cNvGrpSpPr/>
        <p:nvPr/>
      </p:nvGrpSpPr>
      <p:grpSpPr>
        <a:xfrm>
          <a:off x="0" y="0"/>
          <a:ext cx="0" cy="0"/>
          <a:chOff x="0" y="0"/>
          <a:chExt cx="0" cy="0"/>
        </a:xfrm>
      </p:grpSpPr>
      <p:sp>
        <p:nvSpPr>
          <p:cNvPr id="245" name="Google Shape;245;g31491b4fb2c_0_3">
            <a:extLst>
              <a:ext uri="{FF2B5EF4-FFF2-40B4-BE49-F238E27FC236}">
                <a16:creationId xmlns:a16="http://schemas.microsoft.com/office/drawing/2014/main" id="{1A88E106-36A5-23BA-6E45-5747BD1E9988}"/>
              </a:ext>
            </a:extLst>
          </p:cNvPr>
          <p:cNvSpPr txBox="1">
            <a:spLocks noGrp="1"/>
          </p:cNvSpPr>
          <p:nvPr>
            <p:ph type="title"/>
          </p:nvPr>
        </p:nvSpPr>
        <p:spPr>
          <a:xfrm>
            <a:off x="687725" y="32957"/>
            <a:ext cx="8927700" cy="1532687"/>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Definicje (2 z 2)</a:t>
            </a:r>
            <a:endParaRPr/>
          </a:p>
        </p:txBody>
      </p:sp>
      <p:sp>
        <p:nvSpPr>
          <p:cNvPr id="246" name="Google Shape;246;g31491b4fb2c_0_3">
            <a:extLst>
              <a:ext uri="{FF2B5EF4-FFF2-40B4-BE49-F238E27FC236}">
                <a16:creationId xmlns:a16="http://schemas.microsoft.com/office/drawing/2014/main" id="{27AFB620-1720-3E85-411A-C3259E423C7C}"/>
              </a:ext>
            </a:extLst>
          </p:cNvPr>
          <p:cNvSpPr txBox="1">
            <a:spLocks noGrp="1"/>
          </p:cNvSpPr>
          <p:nvPr>
            <p:ph type="body" idx="1"/>
          </p:nvPr>
        </p:nvSpPr>
        <p:spPr>
          <a:xfrm>
            <a:off x="677333" y="1436696"/>
            <a:ext cx="10529400" cy="5789051"/>
          </a:xfrm>
          <a:prstGeom prst="rect">
            <a:avLst/>
          </a:prstGeom>
          <a:noFill/>
          <a:ln>
            <a:noFill/>
          </a:ln>
        </p:spPr>
        <p:txBody>
          <a:bodyPr spcFirstLastPara="1" wrap="square" lIns="91425" tIns="45700" rIns="91425" bIns="45700" anchor="t" anchorCtr="0">
            <a:noAutofit/>
          </a:bodyPr>
          <a:lstStyle/>
          <a:p>
            <a:pPr algn="just">
              <a:spcAft>
                <a:spcPts val="750"/>
              </a:spcAft>
            </a:pPr>
            <a:r>
              <a:rPr lang="pl-PL" sz="1700" b="1" i="0">
                <a:solidFill>
                  <a:schemeClr val="tx1"/>
                </a:solidFill>
                <a:effectLst/>
                <a:latin typeface="Verdana" panose="020B0604030504040204" pitchFamily="34" charset="0"/>
                <a:ea typeface="Verdana" panose="020B0604030504040204" pitchFamily="34" charset="0"/>
              </a:rPr>
              <a:t>Dyskryminacja ze względu na niepełnosprawność</a:t>
            </a:r>
            <a:r>
              <a:rPr lang="pl-PL" sz="1700" b="0" i="0">
                <a:solidFill>
                  <a:schemeClr val="tx1"/>
                </a:solidFill>
                <a:effectLst/>
                <a:latin typeface="Verdana" panose="020B0604030504040204" pitchFamily="34" charset="0"/>
                <a:ea typeface="Verdana" panose="020B0604030504040204" pitchFamily="34" charset="0"/>
              </a:rPr>
              <a:t> oznacza </a:t>
            </a:r>
            <a:r>
              <a:rPr lang="pl-PL" sz="1700" b="1" i="0">
                <a:solidFill>
                  <a:schemeClr val="tx1"/>
                </a:solidFill>
                <a:effectLst/>
                <a:latin typeface="Verdana" panose="020B0604030504040204" pitchFamily="34" charset="0"/>
                <a:ea typeface="Verdana" panose="020B0604030504040204" pitchFamily="34" charset="0"/>
              </a:rPr>
              <a:t>jakiekolwiek różnicowanie, wykluczanie lub ograniczanie ze względu na niepełnosprawność</a:t>
            </a:r>
            <a:r>
              <a:rPr lang="pl-PL" sz="1700" b="0" i="0">
                <a:solidFill>
                  <a:schemeClr val="tx1"/>
                </a:solidFill>
                <a:effectLst/>
                <a:latin typeface="Verdana" panose="020B0604030504040204" pitchFamily="34" charset="0"/>
                <a:ea typeface="Verdana" panose="020B0604030504040204" pitchFamily="34" charset="0"/>
              </a:rPr>
              <a:t>, którego </a:t>
            </a:r>
            <a:r>
              <a:rPr lang="pl-PL" sz="1700" b="1" i="0">
                <a:solidFill>
                  <a:schemeClr val="tx1"/>
                </a:solidFill>
                <a:effectLst/>
                <a:latin typeface="Verdana" panose="020B0604030504040204" pitchFamily="34" charset="0"/>
                <a:ea typeface="Verdana" panose="020B0604030504040204" pitchFamily="34" charset="0"/>
              </a:rPr>
              <a:t>celem lub skutkiem</a:t>
            </a:r>
            <a:r>
              <a:rPr lang="pl-PL" sz="1700" b="0" i="0">
                <a:solidFill>
                  <a:schemeClr val="tx1"/>
                </a:solidFill>
                <a:effectLst/>
                <a:latin typeface="Verdana" panose="020B0604030504040204" pitchFamily="34" charset="0"/>
                <a:ea typeface="Verdana" panose="020B0604030504040204" pitchFamily="34" charset="0"/>
              </a:rPr>
              <a:t> jest naruszenie lub zniweczenie uznania, korzystania z lub </a:t>
            </a:r>
            <a:r>
              <a:rPr lang="pl-PL" sz="1700" b="1" i="0">
                <a:solidFill>
                  <a:schemeClr val="tx1"/>
                </a:solidFill>
                <a:effectLst/>
                <a:latin typeface="Verdana" panose="020B0604030504040204" pitchFamily="34" charset="0"/>
                <a:ea typeface="Verdana" panose="020B0604030504040204" pitchFamily="34" charset="0"/>
              </a:rPr>
              <a:t>wykonywania wszelkich praw człowieka i podstawowych, wolności w dziedzinie polityki, gospodarki, społecznej, kulturalnej, obywatelskiej lub w jakiejkolwiek innej</a:t>
            </a:r>
            <a:r>
              <a:rPr lang="pl-PL" sz="1700" b="0" i="0">
                <a:solidFill>
                  <a:schemeClr val="tx1"/>
                </a:solidFill>
                <a:effectLst/>
                <a:latin typeface="Verdana" panose="020B0604030504040204" pitchFamily="34" charset="0"/>
                <a:ea typeface="Verdana" panose="020B0604030504040204" pitchFamily="34" charset="0"/>
              </a:rPr>
              <a:t>, na zasadzie równości z innymi osobami. Obejmuje to wszelkie przejawy dyskryminacji, </a:t>
            </a:r>
            <a:r>
              <a:rPr lang="pl-PL" sz="1700" b="1" i="0">
                <a:solidFill>
                  <a:schemeClr val="tx1"/>
                </a:solidFill>
                <a:effectLst/>
                <a:latin typeface="Verdana" panose="020B0604030504040204" pitchFamily="34" charset="0"/>
                <a:ea typeface="Verdana" panose="020B0604030504040204" pitchFamily="34" charset="0"/>
              </a:rPr>
              <a:t>w tym odmowę racjonalnego usprawnienia</a:t>
            </a:r>
            <a:r>
              <a:rPr lang="pl-PL" sz="1700" b="0" i="0">
                <a:solidFill>
                  <a:schemeClr val="tx1"/>
                </a:solidFill>
                <a:effectLst/>
                <a:latin typeface="Verdana" panose="020B0604030504040204" pitchFamily="34" charset="0"/>
                <a:ea typeface="Verdana" panose="020B0604030504040204" pitchFamily="34" charset="0"/>
              </a:rPr>
              <a:t>,</a:t>
            </a:r>
          </a:p>
          <a:p>
            <a:pPr algn="just">
              <a:spcAft>
                <a:spcPts val="750"/>
              </a:spcAft>
            </a:pPr>
            <a:r>
              <a:rPr lang="pl-PL" sz="1700" b="1" i="0">
                <a:solidFill>
                  <a:schemeClr val="tx1"/>
                </a:solidFill>
                <a:effectLst/>
                <a:latin typeface="Verdana" panose="020B0604030504040204" pitchFamily="34" charset="0"/>
                <a:ea typeface="Verdana" panose="020B0604030504040204" pitchFamily="34" charset="0"/>
              </a:rPr>
              <a:t>Racjonalne usprawnienie </a:t>
            </a:r>
            <a:r>
              <a:rPr lang="pl-PL" sz="1700" b="0" i="0">
                <a:solidFill>
                  <a:schemeClr val="tx1"/>
                </a:solidFill>
                <a:effectLst/>
                <a:latin typeface="Verdana" panose="020B0604030504040204" pitchFamily="34" charset="0"/>
                <a:ea typeface="Verdana" panose="020B0604030504040204" pitchFamily="34" charset="0"/>
              </a:rPr>
              <a:t>oznacza </a:t>
            </a:r>
            <a:r>
              <a:rPr lang="pl-PL" sz="1700" b="1" i="0">
                <a:solidFill>
                  <a:schemeClr val="tx1"/>
                </a:solidFill>
                <a:effectLst/>
                <a:latin typeface="Verdana" panose="020B0604030504040204" pitchFamily="34" charset="0"/>
                <a:ea typeface="Verdana" panose="020B0604030504040204" pitchFamily="34" charset="0"/>
              </a:rPr>
              <a:t>konieczne i odpowiednie zmiany i dostosowania</a:t>
            </a:r>
            <a:r>
              <a:rPr lang="pl-PL" sz="1700" b="0" i="0">
                <a:solidFill>
                  <a:schemeClr val="tx1"/>
                </a:solidFill>
                <a:effectLst/>
                <a:latin typeface="Verdana" panose="020B0604030504040204" pitchFamily="34" charset="0"/>
                <a:ea typeface="Verdana" panose="020B0604030504040204" pitchFamily="34" charset="0"/>
              </a:rPr>
              <a:t>, nie nakładające nieproporcjonalnego lub nadmiernego obciążenia, jeśli jest to </a:t>
            </a:r>
            <a:r>
              <a:rPr lang="pl-PL" sz="1700" b="1" i="0">
                <a:solidFill>
                  <a:schemeClr val="tx1"/>
                </a:solidFill>
                <a:effectLst/>
                <a:latin typeface="Verdana" panose="020B0604030504040204" pitchFamily="34" charset="0"/>
                <a:ea typeface="Verdana" panose="020B0604030504040204" pitchFamily="34" charset="0"/>
              </a:rPr>
              <a:t>potrzebne w konkretnym przypadku, w celu zapewnienia osobom niepełnosprawnym możliwości korzystania z wszelkich praw człowieka i podstawowych wolności oraz ich wykonywania na zasadzie równości z innymi osobami</a:t>
            </a:r>
            <a:r>
              <a:rPr lang="pl-PL" sz="1700" b="0" i="0">
                <a:solidFill>
                  <a:schemeClr val="tx1"/>
                </a:solidFill>
                <a:effectLst/>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3105117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2dc2b4a3054_0_467"/>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Clr>
                <a:srgbClr val="000000"/>
              </a:buClr>
              <a:buSzPts val="891"/>
              <a:buFont typeface="Arial"/>
              <a:buNone/>
            </a:pPr>
            <a:r>
              <a:rPr lang="pl-PL" sz="3640"/>
              <a:t>K</a:t>
            </a:r>
            <a:r>
              <a:rPr lang="pl-PL" sz="3640" b="1">
                <a:latin typeface="Verdana"/>
                <a:ea typeface="Verdana"/>
                <a:cs typeface="Verdana"/>
                <a:sym typeface="Verdana"/>
              </a:rPr>
              <a:t>onwencja</a:t>
            </a:r>
            <a:endParaRPr sz="3640"/>
          </a:p>
          <a:p>
            <a:pPr marL="0" marR="0" lvl="0" indent="0" algn="l" rtl="0">
              <a:lnSpc>
                <a:spcPct val="100000"/>
              </a:lnSpc>
              <a:spcBef>
                <a:spcPts val="0"/>
              </a:spcBef>
              <a:spcAft>
                <a:spcPts val="0"/>
              </a:spcAft>
              <a:buClr>
                <a:srgbClr val="000000"/>
              </a:buClr>
              <a:buSzPts val="891"/>
              <a:buFont typeface="Arial"/>
              <a:buNone/>
            </a:pPr>
            <a:r>
              <a:rPr lang="pl-PL" sz="3640"/>
              <a:t>Zasady</a:t>
            </a:r>
            <a:endParaRPr sz="3640"/>
          </a:p>
        </p:txBody>
      </p:sp>
      <p:sp>
        <p:nvSpPr>
          <p:cNvPr id="253" name="Google Shape;253;g2dc2b4a3054_0_467"/>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Autofit/>
          </a:bodyPr>
          <a:lstStyle/>
          <a:p>
            <a:pPr marL="0" lvl="0" indent="0" algn="l" rtl="0">
              <a:lnSpc>
                <a:spcPct val="160000"/>
              </a:lnSpc>
              <a:spcBef>
                <a:spcPts val="0"/>
              </a:spcBef>
              <a:spcAft>
                <a:spcPts val="0"/>
              </a:spcAft>
              <a:buSzPts val="1440"/>
              <a:buNone/>
            </a:pPr>
            <a:r>
              <a:rPr lang="pl-PL" sz="2800">
                <a:latin typeface="Verdana"/>
                <a:ea typeface="Verdana"/>
                <a:cs typeface="Verdana"/>
                <a:sym typeface="Verdana"/>
              </a:rPr>
              <a:t>Zasady wynikające z Konwencji to przede wszystkim:</a:t>
            </a:r>
            <a:endParaRPr sz="2800">
              <a:latin typeface="Verdana"/>
              <a:ea typeface="Verdana"/>
              <a:cs typeface="Verdana"/>
              <a:sym typeface="Verdana"/>
            </a:endParaRPr>
          </a:p>
          <a:p>
            <a:pPr marL="630000" lvl="0" indent="-447799" algn="l" rtl="0">
              <a:lnSpc>
                <a:spcPct val="150000"/>
              </a:lnSpc>
              <a:spcBef>
                <a:spcPts val="600"/>
              </a:spcBef>
              <a:spcAft>
                <a:spcPts val="0"/>
              </a:spcAft>
              <a:buSzPts val="2800"/>
              <a:buFont typeface="Verdana"/>
              <a:buChar char="►"/>
            </a:pPr>
            <a:r>
              <a:rPr lang="pl-PL" sz="2800">
                <a:latin typeface="Verdana"/>
                <a:ea typeface="Verdana"/>
                <a:cs typeface="Verdana"/>
                <a:sym typeface="Verdana"/>
              </a:rPr>
              <a:t>Poszanowanie przyrodzonej </a:t>
            </a:r>
            <a:r>
              <a:rPr lang="pl-PL" sz="2800" b="1">
                <a:latin typeface="Verdana"/>
                <a:ea typeface="Verdana"/>
                <a:cs typeface="Verdana"/>
                <a:sym typeface="Verdana"/>
              </a:rPr>
              <a:t>godności</a:t>
            </a:r>
            <a:r>
              <a:rPr lang="pl-PL" sz="2800">
                <a:latin typeface="Verdana"/>
                <a:ea typeface="Verdana"/>
                <a:cs typeface="Verdana"/>
                <a:sym typeface="Verdana"/>
              </a:rPr>
              <a:t>, autonomii, </a:t>
            </a:r>
            <a:r>
              <a:rPr lang="pl-PL" sz="2800" b="1">
                <a:latin typeface="Verdana"/>
                <a:ea typeface="Verdana"/>
                <a:cs typeface="Verdana"/>
                <a:sym typeface="Verdana"/>
              </a:rPr>
              <a:t>swobody dokonywania wyborów,</a:t>
            </a:r>
            <a:r>
              <a:rPr lang="pl-PL" sz="2800">
                <a:latin typeface="Verdana"/>
                <a:ea typeface="Verdana"/>
                <a:cs typeface="Verdana"/>
                <a:sym typeface="Verdana"/>
              </a:rPr>
              <a:t> </a:t>
            </a:r>
            <a:r>
              <a:rPr lang="pl-PL" sz="2800" b="1">
                <a:latin typeface="Verdana"/>
                <a:ea typeface="Verdana"/>
                <a:cs typeface="Verdana"/>
                <a:sym typeface="Verdana"/>
              </a:rPr>
              <a:t>niezależności</a:t>
            </a:r>
            <a:endParaRPr sz="2800" b="1">
              <a:latin typeface="Verdana"/>
              <a:ea typeface="Verdana"/>
              <a:cs typeface="Verdana"/>
              <a:sym typeface="Verdana"/>
            </a:endParaRPr>
          </a:p>
          <a:p>
            <a:pPr marL="630000" lvl="0" indent="-447799" algn="l" rtl="0">
              <a:lnSpc>
                <a:spcPct val="150000"/>
              </a:lnSpc>
              <a:spcBef>
                <a:spcPts val="600"/>
              </a:spcBef>
              <a:spcAft>
                <a:spcPts val="0"/>
              </a:spcAft>
              <a:buSzPts val="2800"/>
              <a:buFont typeface="Verdana"/>
              <a:buChar char="►"/>
            </a:pPr>
            <a:r>
              <a:rPr lang="pl-PL" sz="2800" b="1">
                <a:latin typeface="Verdana"/>
                <a:ea typeface="Verdana"/>
                <a:cs typeface="Verdana"/>
                <a:sym typeface="Verdana"/>
              </a:rPr>
              <a:t>Niedyskryminacja </a:t>
            </a:r>
            <a:endParaRPr sz="2800" b="1">
              <a:latin typeface="Verdana"/>
              <a:ea typeface="Verdana"/>
              <a:cs typeface="Verdana"/>
              <a:sym typeface="Verdana"/>
            </a:endParaRPr>
          </a:p>
          <a:p>
            <a:pPr marL="630000" lvl="0" indent="-447799" algn="l" rtl="0">
              <a:lnSpc>
                <a:spcPct val="150000"/>
              </a:lnSpc>
              <a:spcBef>
                <a:spcPts val="600"/>
              </a:spcBef>
              <a:spcAft>
                <a:spcPts val="0"/>
              </a:spcAft>
              <a:buClr>
                <a:srgbClr val="EA3C9E"/>
              </a:buClr>
              <a:buSzPts val="2800"/>
              <a:buFont typeface="Verdana"/>
              <a:buChar char="►"/>
            </a:pPr>
            <a:r>
              <a:rPr lang="pl-PL" sz="2800" b="1">
                <a:solidFill>
                  <a:schemeClr val="accent1">
                    <a:lumMod val="50000"/>
                  </a:schemeClr>
                </a:solidFill>
                <a:latin typeface="Verdana"/>
                <a:ea typeface="Verdana"/>
                <a:cs typeface="Verdana"/>
                <a:sym typeface="Verdana"/>
              </a:rPr>
              <a:t>Dostępność </a:t>
            </a:r>
            <a:r>
              <a:rPr lang="pl-PL" sz="2800" b="1">
                <a:solidFill>
                  <a:schemeClr val="accent1">
                    <a:lumMod val="50000"/>
                  </a:schemeClr>
                </a:solidFill>
              </a:rPr>
              <a:t>= niedyskryminacja</a:t>
            </a:r>
            <a:endParaRPr sz="2800" b="1">
              <a:solidFill>
                <a:schemeClr val="accent1">
                  <a:lumMod val="50000"/>
                </a:schemeClr>
              </a:solidFill>
              <a:latin typeface="Verdana"/>
              <a:ea typeface="Verdana"/>
              <a:cs typeface="Verdana"/>
              <a:sym typeface="Verdana"/>
            </a:endParaRPr>
          </a:p>
          <a:p>
            <a:pPr marL="630000" lvl="0" indent="-447799" algn="l" rtl="0">
              <a:lnSpc>
                <a:spcPct val="150000"/>
              </a:lnSpc>
              <a:spcBef>
                <a:spcPts val="600"/>
              </a:spcBef>
              <a:spcAft>
                <a:spcPts val="0"/>
              </a:spcAft>
              <a:buSzPts val="2800"/>
              <a:buFont typeface="Verdana"/>
              <a:buChar char="►"/>
            </a:pPr>
            <a:r>
              <a:rPr lang="pl-PL" sz="2800" b="1">
                <a:latin typeface="Verdana"/>
                <a:ea typeface="Verdana"/>
                <a:cs typeface="Verdana"/>
                <a:sym typeface="Verdana"/>
              </a:rPr>
              <a:t>Włączanie </a:t>
            </a:r>
            <a:endParaRPr sz="2800" b="1"/>
          </a:p>
          <a:p>
            <a:pPr marL="630000" lvl="0" indent="-447799" algn="l" rtl="0">
              <a:lnSpc>
                <a:spcPct val="150000"/>
              </a:lnSpc>
              <a:spcBef>
                <a:spcPts val="600"/>
              </a:spcBef>
              <a:spcAft>
                <a:spcPts val="0"/>
              </a:spcAft>
              <a:buSzPts val="2800"/>
              <a:buFont typeface="Verdana"/>
              <a:buChar char="►"/>
            </a:pPr>
            <a:r>
              <a:rPr lang="pl-PL" sz="2800" b="1">
                <a:solidFill>
                  <a:schemeClr val="accent1">
                    <a:lumMod val="50000"/>
                  </a:schemeClr>
                </a:solidFill>
              </a:rPr>
              <a:t>R</a:t>
            </a:r>
            <a:r>
              <a:rPr lang="pl-PL" sz="2800" b="1">
                <a:solidFill>
                  <a:schemeClr val="accent1">
                    <a:lumMod val="50000"/>
                  </a:schemeClr>
                </a:solidFill>
                <a:latin typeface="Verdana"/>
                <a:ea typeface="Verdana"/>
                <a:cs typeface="Verdana"/>
                <a:sym typeface="Verdana"/>
              </a:rPr>
              <a:t>ówność szans =wyrównywanie szans</a:t>
            </a:r>
            <a:endParaRPr sz="2800" b="1">
              <a:solidFill>
                <a:schemeClr val="accent1">
                  <a:lumMod val="50000"/>
                </a:schemeClr>
              </a:solidFill>
              <a:latin typeface="Verdana"/>
              <a:ea typeface="Verdana"/>
              <a:cs typeface="Verdana"/>
              <a:sym typeface="Verdan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1491b4fb2c_1_189"/>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Dostępność (1 z 2)</a:t>
            </a:r>
            <a:endParaRPr/>
          </a:p>
        </p:txBody>
      </p:sp>
      <p:sp>
        <p:nvSpPr>
          <p:cNvPr id="260" name="Google Shape;260;g31491b4fb2c_1_189"/>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81000" algn="l" rtl="0">
              <a:lnSpc>
                <a:spcPct val="150000"/>
              </a:lnSpc>
              <a:spcBef>
                <a:spcPts val="600"/>
              </a:spcBef>
              <a:spcAft>
                <a:spcPts val="0"/>
              </a:spcAft>
              <a:buSzPts val="2400"/>
              <a:buFont typeface="Verdana"/>
              <a:buChar char="►"/>
            </a:pPr>
            <a:r>
              <a:rPr lang="pl-PL" b="1">
                <a:latin typeface="Verdana"/>
                <a:ea typeface="Verdana"/>
                <a:cs typeface="Verdana"/>
                <a:sym typeface="Verdana"/>
              </a:rPr>
              <a:t>Art</a:t>
            </a:r>
            <a:r>
              <a:rPr lang="pl-PL" b="1"/>
              <a:t>.</a:t>
            </a:r>
            <a:r>
              <a:rPr lang="pl-PL" b="1">
                <a:latin typeface="Verdana"/>
                <a:ea typeface="Verdana"/>
                <a:cs typeface="Verdana"/>
                <a:sym typeface="Verdana"/>
              </a:rPr>
              <a:t> </a:t>
            </a:r>
            <a:r>
              <a:rPr lang="pl-PL" b="1"/>
              <a:t>9. Dostępność</a:t>
            </a:r>
            <a:endParaRPr/>
          </a:p>
          <a:p>
            <a:pPr marL="457200" lvl="0" indent="-381000" algn="l" rtl="0">
              <a:lnSpc>
                <a:spcPct val="150000"/>
              </a:lnSpc>
              <a:spcBef>
                <a:spcPts val="600"/>
              </a:spcBef>
              <a:spcAft>
                <a:spcPts val="0"/>
              </a:spcAft>
              <a:buSzPts val="2400"/>
              <a:buFont typeface="Verdana"/>
              <a:buChar char="►"/>
            </a:pPr>
            <a:r>
              <a:rPr lang="pl-PL"/>
              <a:t>1. Aby umożliwić osobom z niepełnosprawnościami niezależne życie i pełny udział we wszystkich sferach życia, Państwa Strony podejmą odpowiednie środki w celu zapewnienia im, na zasadzie równości z innymi osobami, dostępu do środowiska fizycznego, środków transportu, informacji i komunikacji, w tym technologii i systemów informacyjno-komunikacyjnych, a także do innych urządzeń i usług, powszechnie dostępnych lub powszechnie zapewnianych,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1491b4fb2c_1_195"/>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Dostępność (2 z 2)</a:t>
            </a:r>
            <a:endParaRPr/>
          </a:p>
        </p:txBody>
      </p:sp>
      <p:sp>
        <p:nvSpPr>
          <p:cNvPr id="267" name="Google Shape;267;g31491b4fb2c_1_195"/>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lvl="0" indent="-422399" algn="l" rtl="0">
              <a:lnSpc>
                <a:spcPct val="150000"/>
              </a:lnSpc>
              <a:spcBef>
                <a:spcPts val="600"/>
              </a:spcBef>
              <a:spcAft>
                <a:spcPts val="0"/>
              </a:spcAft>
              <a:buSzPts val="2400"/>
              <a:buFont typeface="Verdana"/>
              <a:buChar char="►"/>
            </a:pPr>
            <a:r>
              <a:rPr lang="pl-PL" b="1">
                <a:latin typeface="Verdana"/>
                <a:ea typeface="Verdana"/>
                <a:cs typeface="Verdana"/>
                <a:sym typeface="Verdana"/>
              </a:rPr>
              <a:t>Art</a:t>
            </a:r>
            <a:r>
              <a:rPr lang="pl-PL" b="1"/>
              <a:t>.</a:t>
            </a:r>
            <a:r>
              <a:rPr lang="pl-PL" b="1">
                <a:latin typeface="Verdana"/>
                <a:ea typeface="Verdana"/>
                <a:cs typeface="Verdana"/>
                <a:sym typeface="Verdana"/>
              </a:rPr>
              <a:t> </a:t>
            </a:r>
            <a:r>
              <a:rPr lang="pl-PL" b="1"/>
              <a:t>9. Dostępność ust. 1 ciąg dalszy</a:t>
            </a:r>
            <a:endParaRPr/>
          </a:p>
          <a:p>
            <a:pPr marL="630000" lvl="0" indent="-422399" algn="l" rtl="0">
              <a:lnSpc>
                <a:spcPct val="150000"/>
              </a:lnSpc>
              <a:spcBef>
                <a:spcPts val="600"/>
              </a:spcBef>
              <a:spcAft>
                <a:spcPts val="0"/>
              </a:spcAft>
              <a:buSzPts val="2400"/>
              <a:buFont typeface="Verdana"/>
              <a:buChar char="►"/>
            </a:pPr>
            <a:r>
              <a:rPr lang="pl-PL"/>
              <a:t>… zarówno na obszarach miejskich, jak i wiejskich. Środki te, obejmujące rozpoznanie i eliminację przeszkód i barier w zakresie dostępności, stosują się między innymi do:</a:t>
            </a:r>
            <a:endParaRPr/>
          </a:p>
          <a:p>
            <a:pPr marL="1170000" lvl="1" indent="-422400" algn="l" rtl="0">
              <a:lnSpc>
                <a:spcPct val="150000"/>
              </a:lnSpc>
              <a:spcBef>
                <a:spcPts val="600"/>
              </a:spcBef>
              <a:spcAft>
                <a:spcPts val="0"/>
              </a:spcAft>
              <a:buSzPts val="2400"/>
              <a:buChar char="►"/>
            </a:pPr>
            <a:r>
              <a:rPr lang="pl-PL" sz="2400"/>
              <a:t>(a) budynków, dróg, transportu oraz innych urządzeń wewnętrznych i zewnętrznych, w tym szkół, mieszkań, instytucji zapewniających opiekę medyczną i miejsc pracy, </a:t>
            </a:r>
            <a:endParaRPr sz="2400"/>
          </a:p>
          <a:p>
            <a:pPr marL="1170000" lvl="1" indent="-422400" algn="l" rtl="0">
              <a:lnSpc>
                <a:spcPct val="150000"/>
              </a:lnSpc>
              <a:spcBef>
                <a:spcPts val="600"/>
              </a:spcBef>
              <a:spcAft>
                <a:spcPts val="0"/>
              </a:spcAft>
              <a:buSzPts val="2400"/>
              <a:buChar char="►"/>
            </a:pPr>
            <a:r>
              <a:rPr lang="pl-PL" sz="2400"/>
              <a:t>(b) informacji, komunikacji i innych usług, w tym usług elektronicznych i służb ratowniczych.</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31491b4fb2c_1_201"/>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Niezależne życie (1 z 3)</a:t>
            </a:r>
            <a:endParaRPr/>
          </a:p>
        </p:txBody>
      </p:sp>
      <p:sp>
        <p:nvSpPr>
          <p:cNvPr id="274" name="Google Shape;274;g31491b4fb2c_1_201"/>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28650" lvl="0" indent="-414699" algn="l" rtl="0">
              <a:lnSpc>
                <a:spcPct val="150000"/>
              </a:lnSpc>
              <a:spcBef>
                <a:spcPts val="600"/>
              </a:spcBef>
              <a:spcAft>
                <a:spcPts val="0"/>
              </a:spcAft>
              <a:buSzPts val="2300"/>
              <a:buFont typeface="Verdana"/>
              <a:buChar char="►"/>
            </a:pPr>
            <a:r>
              <a:rPr lang="pl-PL" sz="2300" b="1"/>
              <a:t>Art. 19. Niezależne życie i włączenie w lokalną społeczność* (1 z 3)</a:t>
            </a:r>
            <a:endParaRPr sz="2300"/>
          </a:p>
          <a:p>
            <a:pPr marL="630000" lvl="0" indent="-416049" algn="l" rtl="0">
              <a:lnSpc>
                <a:spcPct val="150000"/>
              </a:lnSpc>
              <a:spcBef>
                <a:spcPts val="600"/>
              </a:spcBef>
              <a:spcAft>
                <a:spcPts val="0"/>
              </a:spcAft>
              <a:buSzPts val="2300"/>
              <a:buFont typeface="Verdana"/>
              <a:buChar char="►"/>
            </a:pPr>
            <a:r>
              <a:rPr lang="pl-PL" sz="2300"/>
              <a:t>Państwa Strony niniejszej konwencji uznają równe prawo wszystkich osób z niepełnosprawnościami* do życia w lokalnej społeczności, wraz </a:t>
            </a:r>
            <a:r>
              <a:rPr lang="pl-PL" sz="2300" b="1"/>
              <a:t>z prawem dokonywania wyborów, na równi z innymi osobami</a:t>
            </a:r>
            <a:r>
              <a:rPr lang="pl-PL" sz="2300"/>
              <a:t>, oraz podejmą skuteczne i odpowiednie środki w celu ułatwienia pełnego korzystania przez osoby z niepełnosprawnościami z tego prawa oraz ich </a:t>
            </a:r>
            <a:r>
              <a:rPr lang="pl-PL" sz="2300" b="1"/>
              <a:t>pełnego włączenia i udziału w lokalnej społeczności</a:t>
            </a:r>
            <a:r>
              <a:rPr lang="pl-PL" sz="2300"/>
              <a:t>*, w tym poprzez zapewnienie, że: (…)</a:t>
            </a:r>
            <a:endParaRPr sz="23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1491b4fb2c_1_213"/>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Niezależne życie (2 z 3)</a:t>
            </a:r>
            <a:endParaRPr/>
          </a:p>
        </p:txBody>
      </p:sp>
      <p:sp>
        <p:nvSpPr>
          <p:cNvPr id="281" name="Google Shape;281;g31491b4fb2c_1_213"/>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28650" lvl="0" indent="-433749" algn="l" rtl="0">
              <a:lnSpc>
                <a:spcPct val="150000"/>
              </a:lnSpc>
              <a:spcBef>
                <a:spcPts val="600"/>
              </a:spcBef>
              <a:spcAft>
                <a:spcPts val="0"/>
              </a:spcAft>
              <a:buSzPts val="2600"/>
              <a:buFont typeface="Verdana"/>
              <a:buChar char="►"/>
            </a:pPr>
            <a:r>
              <a:rPr lang="pl-PL" sz="2500" b="1"/>
              <a:t>Art. 19 (2 z 3)</a:t>
            </a:r>
            <a:endParaRPr sz="2500"/>
          </a:p>
          <a:p>
            <a:pPr marL="628650" lvl="0" indent="-433749" algn="l" rtl="0">
              <a:lnSpc>
                <a:spcPct val="150000"/>
              </a:lnSpc>
              <a:spcBef>
                <a:spcPts val="600"/>
              </a:spcBef>
              <a:spcAft>
                <a:spcPts val="0"/>
              </a:spcAft>
              <a:buSzPts val="2600"/>
              <a:buFont typeface="Verdana"/>
              <a:buChar char="►"/>
            </a:pPr>
            <a:r>
              <a:rPr lang="pl-PL" sz="2500"/>
              <a:t>(b) osoby z niepełnosprawnościami będą miały dostęp do szerokiego zakresu usług wspierających świadczonych w domu lub miejscu zamieszkania* oraz do </a:t>
            </a:r>
            <a:r>
              <a:rPr lang="pl-PL" sz="2500" b="1"/>
              <a:t>innych usług wspierających, świadczonych w społeczności lokalnej</a:t>
            </a:r>
            <a:r>
              <a:rPr lang="pl-PL" sz="2500"/>
              <a:t>, w tym do pomocy osobistej niezbędnej do życia i </a:t>
            </a:r>
            <a:r>
              <a:rPr lang="pl-PL" sz="2500" b="1"/>
              <a:t>włączenia w lokalną społeczność* oraz zapobiegającej izolacji i segregacji w lokalnej społeczności*</a:t>
            </a:r>
            <a:r>
              <a:rPr lang="pl-PL" sz="2500"/>
              <a:t>,</a:t>
            </a:r>
            <a:endParaRPr sz="25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31491b4fb2c_1_17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Clr>
                <a:srgbClr val="EA3C9E"/>
              </a:buClr>
              <a:buSzPts val="3400"/>
              <a:buFont typeface="Verdana"/>
              <a:buNone/>
            </a:pPr>
            <a:r>
              <a:rPr lang="pl-PL" sz="3800"/>
              <a:t>Uczelnia dla wszystkich (1 z 2)</a:t>
            </a:r>
            <a:endParaRPr sz="3800"/>
          </a:p>
        </p:txBody>
      </p:sp>
      <p:sp>
        <p:nvSpPr>
          <p:cNvPr id="162" name="Google Shape;162;g31491b4fb2c_1_171"/>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630000" lvl="0" indent="-447799" algn="l" rtl="0">
              <a:lnSpc>
                <a:spcPct val="150000"/>
              </a:lnSpc>
              <a:spcBef>
                <a:spcPts val="600"/>
              </a:spcBef>
              <a:spcAft>
                <a:spcPts val="0"/>
              </a:spcAft>
              <a:buSzPts val="2800"/>
              <a:buChar char="►"/>
            </a:pPr>
            <a:r>
              <a:rPr lang="pl-PL" sz="2800"/>
              <a:t>Uczelnia zapewnia </a:t>
            </a:r>
            <a:r>
              <a:rPr lang="pl-PL" sz="2800" b="1"/>
              <a:t>wszystkim osobom</a:t>
            </a:r>
            <a:r>
              <a:rPr lang="pl-PL" sz="2800"/>
              <a:t> warunki do </a:t>
            </a:r>
            <a:r>
              <a:rPr lang="pl-PL" sz="2800" b="1"/>
              <a:t>pełnego uczestnictwa w życiu Uczelni i społeczności akademickiej</a:t>
            </a:r>
            <a:r>
              <a:rPr lang="pl-PL" sz="2800"/>
              <a:t>, w tym podczas rekrutacji, kształcenia, prowadzenia działalności naukowej, udziału w wydarzeniach kulturalnych i sportowych oraz zatrudnieniu</a:t>
            </a:r>
            <a:endParaRPr sz="2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31491b4fb2c_1_219"/>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Niezależne życie (3 z 3)</a:t>
            </a:r>
            <a:endParaRPr/>
          </a:p>
        </p:txBody>
      </p:sp>
      <p:sp>
        <p:nvSpPr>
          <p:cNvPr id="288" name="Google Shape;288;g31491b4fb2c_1_219"/>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28650" lvl="0" indent="-446449" algn="l" rtl="0">
              <a:lnSpc>
                <a:spcPct val="150000"/>
              </a:lnSpc>
              <a:spcBef>
                <a:spcPts val="600"/>
              </a:spcBef>
              <a:spcAft>
                <a:spcPts val="0"/>
              </a:spcAft>
              <a:buSzPts val="2800"/>
              <a:buFont typeface="Verdana"/>
              <a:buChar char="►"/>
            </a:pPr>
            <a:r>
              <a:rPr lang="pl-PL" sz="2800" b="1"/>
              <a:t>Art. 19 (3 z 3)</a:t>
            </a:r>
            <a:endParaRPr sz="2800"/>
          </a:p>
          <a:p>
            <a:pPr marL="628650" lvl="0" indent="-446449" algn="l" rtl="0">
              <a:lnSpc>
                <a:spcPct val="150000"/>
              </a:lnSpc>
              <a:spcBef>
                <a:spcPts val="600"/>
              </a:spcBef>
              <a:spcAft>
                <a:spcPts val="0"/>
              </a:spcAft>
              <a:buSzPts val="2800"/>
              <a:buFont typeface="Verdana"/>
              <a:buChar char="►"/>
            </a:pPr>
            <a:r>
              <a:rPr lang="pl-PL" sz="2800"/>
              <a:t>(c) </a:t>
            </a:r>
            <a:r>
              <a:rPr lang="pl-PL" sz="2800" b="1"/>
              <a:t>świadczone w społeczności lokalnej usługi i urządzenia dla ogółu ludności będą dostępne</a:t>
            </a:r>
            <a:r>
              <a:rPr lang="pl-PL" sz="2800"/>
              <a:t> dla osób z niepełnosprawnościami, na zasadzie równości z innymi osobami oraz </a:t>
            </a:r>
            <a:r>
              <a:rPr lang="pl-PL" sz="2800" b="1"/>
              <a:t>będą odpowiadać ich potrzebom</a:t>
            </a:r>
            <a:r>
              <a:rPr lang="pl-PL" sz="2800"/>
              <a:t>.</a:t>
            </a:r>
            <a:endParaRPr sz="2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31491b4fb2c_1_225"/>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Edukacja</a:t>
            </a:r>
            <a:endParaRPr/>
          </a:p>
        </p:txBody>
      </p:sp>
      <p:sp>
        <p:nvSpPr>
          <p:cNvPr id="295" name="Google Shape;295;g31491b4fb2c_1_225"/>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28650" lvl="0" indent="-401999" algn="l" rtl="0">
              <a:lnSpc>
                <a:spcPct val="150000"/>
              </a:lnSpc>
              <a:spcBef>
                <a:spcPts val="600"/>
              </a:spcBef>
              <a:spcAft>
                <a:spcPts val="0"/>
              </a:spcAft>
              <a:buSzPts val="2100"/>
              <a:buFont typeface="Verdana"/>
              <a:buChar char="►"/>
            </a:pPr>
            <a:r>
              <a:rPr lang="pl-PL" sz="2000" b="1"/>
              <a:t>Art. 24. Edukacja</a:t>
            </a:r>
            <a:endParaRPr sz="2000"/>
          </a:p>
          <a:p>
            <a:pPr marL="628650" lvl="0" indent="-401999" algn="l" rtl="0">
              <a:lnSpc>
                <a:spcPct val="150000"/>
              </a:lnSpc>
              <a:spcBef>
                <a:spcPts val="600"/>
              </a:spcBef>
              <a:spcAft>
                <a:spcPts val="0"/>
              </a:spcAft>
              <a:buSzPts val="2100"/>
              <a:buFont typeface="Verdana"/>
              <a:buChar char="►"/>
            </a:pPr>
            <a:r>
              <a:rPr lang="pl-PL" sz="2000"/>
              <a:t>1. Państwa Strony uznają </a:t>
            </a:r>
            <a:r>
              <a:rPr lang="pl-PL" sz="2000" b="1"/>
              <a:t>prawo osób z niepełnosprawnościami do edukacji</a:t>
            </a:r>
            <a:r>
              <a:rPr lang="pl-PL" sz="2000"/>
              <a:t>. W celu realizacji tego prawa </a:t>
            </a:r>
            <a:r>
              <a:rPr lang="pl-PL" sz="2000" b="1"/>
              <a:t>bez dyskryminacji i na zasadach równych szans</a:t>
            </a:r>
            <a:r>
              <a:rPr lang="pl-PL" sz="2000"/>
              <a:t>, Państwa Strony zapewnią </a:t>
            </a:r>
            <a:r>
              <a:rPr lang="pl-PL" sz="2000" b="1"/>
              <a:t>włączający system kształcenia</a:t>
            </a:r>
            <a:r>
              <a:rPr lang="pl-PL" sz="2000"/>
              <a:t> umożliwiający integrację </a:t>
            </a:r>
            <a:r>
              <a:rPr lang="pl-PL" sz="2000" b="1"/>
              <a:t>na wszystkich poziomach edukacji i w kształceniu ustawicznym</a:t>
            </a:r>
            <a:r>
              <a:rPr lang="pl-PL" sz="2000"/>
              <a:t> (...)</a:t>
            </a:r>
            <a:endParaRPr sz="2000"/>
          </a:p>
          <a:p>
            <a:pPr marL="628650" lvl="0" indent="-401999" algn="l" rtl="0">
              <a:lnSpc>
                <a:spcPct val="150000"/>
              </a:lnSpc>
              <a:spcBef>
                <a:spcPts val="600"/>
              </a:spcBef>
              <a:spcAft>
                <a:spcPts val="0"/>
              </a:spcAft>
              <a:buSzPts val="2100"/>
              <a:buChar char="►"/>
            </a:pPr>
            <a:r>
              <a:rPr lang="pl-PL" sz="2000"/>
              <a:t>5. Państwa Strony </a:t>
            </a:r>
            <a:r>
              <a:rPr lang="pl-PL" sz="2000" b="1"/>
              <a:t>zapewnią, że osoby z niepełnosprawnościami będą miały dostęp do powszechnego szkolnictwa wyższego, </a:t>
            </a:r>
            <a:r>
              <a:rPr lang="pl-PL" sz="2000"/>
              <a:t>szkolenia zawodowego, kształcenia dorosłych i możliwości uczenia się przez całe życie, </a:t>
            </a:r>
            <a:r>
              <a:rPr lang="pl-PL" sz="2000" b="1"/>
              <a:t>bez</a:t>
            </a:r>
            <a:r>
              <a:rPr lang="pl-PL" sz="2000"/>
              <a:t> </a:t>
            </a:r>
            <a:r>
              <a:rPr lang="pl-PL" sz="2000" b="1"/>
              <a:t>dyskryminacji i na zasadzie równości z innymi osobami.</a:t>
            </a:r>
            <a:endParaRPr sz="2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300"/>
        <p:cNvGrpSpPr/>
        <p:nvPr/>
      </p:nvGrpSpPr>
      <p:grpSpPr>
        <a:xfrm>
          <a:off x="0" y="0"/>
          <a:ext cx="0" cy="0"/>
          <a:chOff x="0" y="0"/>
          <a:chExt cx="0" cy="0"/>
        </a:xfrm>
      </p:grpSpPr>
      <p:sp>
        <p:nvSpPr>
          <p:cNvPr id="301" name="Google Shape;301;g3198557072c_1_0"/>
          <p:cNvSpPr txBox="1">
            <a:spLocks noGrp="1"/>
          </p:cNvSpPr>
          <p:nvPr>
            <p:ph type="title"/>
          </p:nvPr>
        </p:nvSpPr>
        <p:spPr>
          <a:xfrm>
            <a:off x="687725" y="115900"/>
            <a:ext cx="8927700" cy="1366800"/>
          </a:xfrm>
          <a:prstGeom prst="rect">
            <a:avLst/>
          </a:prstGeom>
          <a:noFill/>
          <a:ln>
            <a:noFill/>
          </a:ln>
        </p:spPr>
        <p:txBody>
          <a:bodyPr spcFirstLastPara="1" wrap="square" lIns="91425" tIns="45700" rIns="91425" bIns="45700" anchor="ctr" anchorCtr="0">
            <a:spAutoFit/>
          </a:bodyPr>
          <a:lstStyle/>
          <a:p>
            <a:pPr marL="0" lvl="0" indent="0" algn="l" rtl="0">
              <a:lnSpc>
                <a:spcPct val="130000"/>
              </a:lnSpc>
              <a:spcBef>
                <a:spcPts val="0"/>
              </a:spcBef>
              <a:spcAft>
                <a:spcPts val="0"/>
              </a:spcAft>
              <a:buClr>
                <a:srgbClr val="EA3C9E"/>
              </a:buClr>
              <a:buSzPts val="990"/>
              <a:buFont typeface="Trebuchet MS"/>
              <a:buNone/>
            </a:pPr>
            <a:r>
              <a:rPr lang="pl-PL" b="1">
                <a:latin typeface="Verdana"/>
                <a:ea typeface="Verdana"/>
                <a:cs typeface="Verdana"/>
                <a:sym typeface="Verdana"/>
              </a:rPr>
              <a:t>Konwencja</a:t>
            </a:r>
            <a:br>
              <a:rPr lang="pl-PL"/>
            </a:br>
            <a:r>
              <a:rPr lang="pl-PL"/>
              <a:t>Udział w życiu kulturalnym</a:t>
            </a:r>
            <a:endParaRPr/>
          </a:p>
        </p:txBody>
      </p:sp>
      <p:sp>
        <p:nvSpPr>
          <p:cNvPr id="302" name="Google Shape;302;g3198557072c_1_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81000" algn="l" rtl="0">
              <a:lnSpc>
                <a:spcPct val="150000"/>
              </a:lnSpc>
              <a:spcBef>
                <a:spcPts val="600"/>
              </a:spcBef>
              <a:spcAft>
                <a:spcPts val="0"/>
              </a:spcAft>
              <a:buSzPts val="2400"/>
              <a:buFont typeface="Verdana"/>
              <a:buChar char="►"/>
            </a:pPr>
            <a:r>
              <a:rPr lang="pl-PL" b="1"/>
              <a:t>Art. 30. </a:t>
            </a:r>
            <a:endParaRPr b="1"/>
          </a:p>
          <a:p>
            <a:pPr marL="457200" lvl="0" indent="0" algn="l" rtl="0">
              <a:lnSpc>
                <a:spcPct val="150000"/>
              </a:lnSpc>
              <a:spcBef>
                <a:spcPts val="600"/>
              </a:spcBef>
              <a:spcAft>
                <a:spcPts val="0"/>
              </a:spcAft>
              <a:buSzPts val="1920"/>
              <a:buNone/>
            </a:pPr>
            <a:r>
              <a:rPr lang="pl-PL" b="1"/>
              <a:t>Udział w życiu kulturalnym, rekreacji, wypoczynku i społecznym</a:t>
            </a:r>
            <a:endParaRPr b="1"/>
          </a:p>
          <a:p>
            <a:pPr marL="457200" lvl="0" indent="-381000" algn="l" rtl="0">
              <a:lnSpc>
                <a:spcPct val="150000"/>
              </a:lnSpc>
              <a:spcBef>
                <a:spcPts val="600"/>
              </a:spcBef>
              <a:spcAft>
                <a:spcPts val="0"/>
              </a:spcAft>
              <a:buSzPts val="2400"/>
              <a:buFont typeface="Verdana"/>
              <a:buChar char="►"/>
            </a:pPr>
            <a:r>
              <a:rPr lang="pl-PL"/>
              <a:t>2. Państwa Strony podejmą odpowiednie środki w celu zapewnienia, że </a:t>
            </a:r>
            <a:r>
              <a:rPr lang="pl-PL" b="1"/>
              <a:t>osoby z niepełnosprawnościami</a:t>
            </a:r>
            <a:r>
              <a:rPr lang="pl-PL"/>
              <a:t> będą miały możliwości </a:t>
            </a:r>
            <a:r>
              <a:rPr lang="pl-PL" b="1"/>
              <a:t>rozwoju i wykorzystywania potencjału twórczego, artystycznego i intelektualnego</a:t>
            </a:r>
            <a:r>
              <a:rPr lang="pl-PL"/>
              <a:t>, nie tylko dla własnej korzyści, ale </a:t>
            </a:r>
            <a:r>
              <a:rPr lang="pl-PL" b="1"/>
              <a:t>także dla wzbogacenia społeczeństwa</a:t>
            </a:r>
            <a:r>
              <a:rPr lang="pl-PL"/>
              <a:t>.</a:t>
            </a:r>
            <a:endParaRPr/>
          </a:p>
          <a:p>
            <a:pPr marL="628650" lvl="0" indent="-401999" algn="l" rtl="0">
              <a:lnSpc>
                <a:spcPct val="150000"/>
              </a:lnSpc>
              <a:spcBef>
                <a:spcPts val="600"/>
              </a:spcBef>
              <a:spcAft>
                <a:spcPts val="0"/>
              </a:spcAft>
              <a:buSzPts val="2100"/>
              <a:buChar char="►"/>
            </a:pPr>
            <a:endParaRPr sz="21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2dd7778a15a_1_2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990"/>
              <a:buNone/>
            </a:pPr>
            <a:r>
              <a:rPr lang="pl-PL" sz="4000" b="1">
                <a:latin typeface="Verdana"/>
                <a:ea typeface="Verdana"/>
                <a:cs typeface="Verdana"/>
                <a:sym typeface="Verdana"/>
              </a:rPr>
              <a:t>Konstytucja RP (1 z </a:t>
            </a:r>
            <a:r>
              <a:rPr lang="pl-PL" sz="4000"/>
              <a:t>4</a:t>
            </a:r>
            <a:r>
              <a:rPr lang="pl-PL" sz="4000" b="1">
                <a:latin typeface="Verdana"/>
                <a:ea typeface="Verdana"/>
                <a:cs typeface="Verdana"/>
                <a:sym typeface="Verdana"/>
              </a:rPr>
              <a:t>)</a:t>
            </a:r>
            <a:endParaRPr sz="4000"/>
          </a:p>
        </p:txBody>
      </p:sp>
      <p:sp>
        <p:nvSpPr>
          <p:cNvPr id="309" name="Google Shape;309;g2dd7778a15a_1_20"/>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Autofit/>
          </a:bodyPr>
          <a:lstStyle/>
          <a:p>
            <a:pPr marL="630000" marR="0" lvl="0" indent="-447799" algn="l" rtl="0">
              <a:lnSpc>
                <a:spcPct val="150000"/>
              </a:lnSpc>
              <a:spcBef>
                <a:spcPts val="600"/>
              </a:spcBef>
              <a:spcAft>
                <a:spcPts val="0"/>
              </a:spcAft>
              <a:buSzPts val="2800"/>
              <a:buChar char="►"/>
            </a:pPr>
            <a:r>
              <a:rPr lang="pl-PL" sz="2800" b="1"/>
              <a:t>Art.  9. </a:t>
            </a:r>
            <a:r>
              <a:rPr lang="pl-PL" sz="2800"/>
              <a:t> Rzeczpospolita Polska </a:t>
            </a:r>
            <a:r>
              <a:rPr lang="pl-PL" sz="2800" b="1"/>
              <a:t>przestrzega </a:t>
            </a:r>
            <a:r>
              <a:rPr lang="pl-PL" sz="2800"/>
              <a:t>wiążącego ją </a:t>
            </a:r>
            <a:r>
              <a:rPr lang="pl-PL" sz="2800" b="1"/>
              <a:t>prawa międzynarodowego</a:t>
            </a:r>
            <a:r>
              <a:rPr lang="pl-PL" sz="2800"/>
              <a:t>.</a:t>
            </a:r>
            <a:endParaRPr sz="2800" b="1"/>
          </a:p>
          <a:p>
            <a:pPr marL="630000" lvl="0" indent="-447799" algn="l" rtl="0">
              <a:lnSpc>
                <a:spcPct val="150000"/>
              </a:lnSpc>
              <a:spcBef>
                <a:spcPts val="600"/>
              </a:spcBef>
              <a:spcAft>
                <a:spcPts val="0"/>
              </a:spcAft>
              <a:buSzPts val="2800"/>
              <a:buChar char="►"/>
            </a:pPr>
            <a:r>
              <a:rPr lang="pl-PL" sz="2800" b="1">
                <a:latin typeface="Verdana"/>
                <a:ea typeface="Verdana"/>
                <a:cs typeface="Verdana"/>
                <a:sym typeface="Verdana"/>
              </a:rPr>
              <a:t>Art. 30.</a:t>
            </a:r>
            <a:r>
              <a:rPr lang="pl-PL" sz="2800">
                <a:latin typeface="Verdana"/>
                <a:ea typeface="Verdana"/>
                <a:cs typeface="Verdana"/>
                <a:sym typeface="Verdana"/>
              </a:rPr>
              <a:t> Przyrodzona i niezbywalna </a:t>
            </a:r>
            <a:r>
              <a:rPr lang="pl-PL" sz="2800" b="1">
                <a:latin typeface="Verdana"/>
                <a:ea typeface="Verdana"/>
                <a:cs typeface="Verdana"/>
                <a:sym typeface="Verdana"/>
              </a:rPr>
              <a:t>godność</a:t>
            </a:r>
            <a:r>
              <a:rPr lang="pl-PL" sz="2800">
                <a:latin typeface="Verdana"/>
                <a:ea typeface="Verdana"/>
                <a:cs typeface="Verdana"/>
                <a:sym typeface="Verdana"/>
              </a:rPr>
              <a:t> człowieka stanowi źródło wolności i praw człowieka i obywatela. Jest ona nienaruszalna, a jej poszanowanie i ochrona jest obowiązkiem władz publicznych.</a:t>
            </a:r>
            <a:endParaRPr sz="2800">
              <a:latin typeface="Verdana"/>
              <a:ea typeface="Verdana"/>
              <a:cs typeface="Verdana"/>
              <a:sym typeface="Verdana"/>
            </a:endParaRPr>
          </a:p>
          <a:p>
            <a:pPr marL="457200" lvl="0" indent="0" algn="l" rtl="0">
              <a:lnSpc>
                <a:spcPct val="150000"/>
              </a:lnSpc>
              <a:spcBef>
                <a:spcPts val="600"/>
              </a:spcBef>
              <a:spcAft>
                <a:spcPts val="0"/>
              </a:spcAft>
              <a:buSzPts val="1440"/>
              <a:buNone/>
            </a:pPr>
            <a:endParaRPr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dd7778a15a_1_26"/>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b="1">
                <a:latin typeface="Verdana"/>
                <a:ea typeface="Verdana"/>
                <a:cs typeface="Verdana"/>
                <a:sym typeface="Verdana"/>
              </a:rPr>
              <a:t>Konstytucja RP (2</a:t>
            </a:r>
            <a:r>
              <a:rPr lang="pl-PL" sz="4000"/>
              <a:t> z 4)</a:t>
            </a:r>
            <a:endParaRPr sz="4000" b="1">
              <a:latin typeface="Verdana"/>
              <a:ea typeface="Verdana"/>
              <a:cs typeface="Verdana"/>
              <a:sym typeface="Verdana"/>
            </a:endParaRPr>
          </a:p>
        </p:txBody>
      </p:sp>
      <p:sp>
        <p:nvSpPr>
          <p:cNvPr id="316" name="Google Shape;316;g2dd7778a15a_1_26"/>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Autofit/>
          </a:bodyPr>
          <a:lstStyle/>
          <a:p>
            <a:pPr marL="630000" lvl="0" indent="-422399" algn="l" rtl="0">
              <a:lnSpc>
                <a:spcPct val="150000"/>
              </a:lnSpc>
              <a:spcBef>
                <a:spcPts val="600"/>
              </a:spcBef>
              <a:spcAft>
                <a:spcPts val="0"/>
              </a:spcAft>
              <a:buSzPts val="2400"/>
              <a:buChar char="►"/>
            </a:pPr>
            <a:r>
              <a:rPr lang="pl-PL" b="1">
                <a:latin typeface="Verdana"/>
                <a:ea typeface="Verdana"/>
                <a:cs typeface="Verdana"/>
                <a:sym typeface="Verdana"/>
              </a:rPr>
              <a:t>Art. 32.</a:t>
            </a:r>
            <a:r>
              <a:rPr lang="pl-PL">
                <a:latin typeface="Verdana"/>
                <a:ea typeface="Verdana"/>
                <a:cs typeface="Verdana"/>
                <a:sym typeface="Verdana"/>
              </a:rPr>
              <a:t> 1. </a:t>
            </a:r>
            <a:r>
              <a:rPr lang="pl-PL" b="1">
                <a:latin typeface="Verdana"/>
                <a:ea typeface="Verdana"/>
                <a:cs typeface="Verdana"/>
                <a:sym typeface="Verdana"/>
              </a:rPr>
              <a:t>Wszyscy są wobec prawa równi.</a:t>
            </a:r>
            <a:r>
              <a:rPr lang="pl-PL">
                <a:latin typeface="Verdana"/>
                <a:ea typeface="Verdana"/>
                <a:cs typeface="Verdana"/>
                <a:sym typeface="Verdana"/>
              </a:rPr>
              <a:t> Wszyscy mają </a:t>
            </a:r>
            <a:r>
              <a:rPr lang="pl-PL"/>
              <a:t>prawo</a:t>
            </a:r>
            <a:r>
              <a:rPr lang="pl-PL">
                <a:latin typeface="Verdana"/>
                <a:ea typeface="Verdana"/>
                <a:cs typeface="Verdana"/>
                <a:sym typeface="Verdana"/>
              </a:rPr>
              <a:t> do równego traktowania przez władze publiczne.</a:t>
            </a:r>
            <a:endParaRPr/>
          </a:p>
          <a:p>
            <a:pPr marL="630000" lvl="0" indent="-422399" algn="l" rtl="0">
              <a:lnSpc>
                <a:spcPct val="150000"/>
              </a:lnSpc>
              <a:spcBef>
                <a:spcPts val="600"/>
              </a:spcBef>
              <a:spcAft>
                <a:spcPts val="0"/>
              </a:spcAft>
              <a:buSzPts val="2400"/>
              <a:buFont typeface="Verdana"/>
              <a:buChar char="►"/>
            </a:pPr>
            <a:r>
              <a:rPr lang="pl-PL"/>
              <a:t>2. Nikt </a:t>
            </a:r>
            <a:r>
              <a:rPr lang="pl-PL" b="1"/>
              <a:t>nie może być dyskryminowany </a:t>
            </a:r>
            <a:r>
              <a:rPr lang="pl-PL"/>
              <a:t>w życiu politycznym, społecznym lub gospodarczym z jakiejkolwiek przyczyny.</a:t>
            </a:r>
            <a:endParaRPr/>
          </a:p>
          <a:p>
            <a:pPr marL="628650" lvl="0" indent="1350" algn="l" rtl="0">
              <a:lnSpc>
                <a:spcPct val="150000"/>
              </a:lnSpc>
              <a:spcBef>
                <a:spcPts val="1200"/>
              </a:spcBef>
              <a:spcAft>
                <a:spcPts val="0"/>
              </a:spcAft>
              <a:buSzPts val="1920"/>
              <a:buNone/>
            </a:pPr>
            <a:r>
              <a:rPr lang="pl-PL"/>
              <a:t>(Przepis zmarginalizowany przez orzecznictwo polskich sądów, głównie z powodu niskich sankcji – nie wolno ograniczać odpowiedzialności przepisami krajowymi względem przepisów UE!)</a:t>
            </a:r>
            <a:endParaRPr/>
          </a:p>
          <a:p>
            <a:pPr marL="457200" lvl="0" indent="0" algn="l" rtl="0">
              <a:lnSpc>
                <a:spcPct val="150000"/>
              </a:lnSpc>
              <a:spcBef>
                <a:spcPts val="600"/>
              </a:spcBef>
              <a:spcAft>
                <a:spcPts val="0"/>
              </a:spcAft>
              <a:buSzPts val="1440"/>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31491b4fb2c_0_3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b="1">
                <a:latin typeface="Verdana"/>
                <a:ea typeface="Verdana"/>
                <a:cs typeface="Verdana"/>
                <a:sym typeface="Verdana"/>
              </a:rPr>
              <a:t>Konstytucja RP (</a:t>
            </a:r>
            <a:r>
              <a:rPr lang="pl-PL" sz="4000"/>
              <a:t>3 z 4)</a:t>
            </a:r>
            <a:endParaRPr sz="4000" b="1">
              <a:latin typeface="Verdana"/>
              <a:ea typeface="Verdana"/>
              <a:cs typeface="Verdana"/>
              <a:sym typeface="Verdana"/>
            </a:endParaRPr>
          </a:p>
        </p:txBody>
      </p:sp>
      <p:sp>
        <p:nvSpPr>
          <p:cNvPr id="323" name="Google Shape;323;g31491b4fb2c_0_3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630000" lvl="0" indent="-447799" algn="l" rtl="0">
              <a:lnSpc>
                <a:spcPct val="150000"/>
              </a:lnSpc>
              <a:spcBef>
                <a:spcPts val="600"/>
              </a:spcBef>
              <a:spcAft>
                <a:spcPts val="0"/>
              </a:spcAft>
              <a:buSzPts val="2800"/>
              <a:buFont typeface="Verdana"/>
              <a:buChar char="►"/>
            </a:pPr>
            <a:r>
              <a:rPr lang="pl-PL" sz="2800" b="1"/>
              <a:t>Art. 47.</a:t>
            </a:r>
            <a:endParaRPr sz="2800" b="1"/>
          </a:p>
          <a:p>
            <a:pPr marL="630000" lvl="0" indent="-447799" algn="l" rtl="0">
              <a:lnSpc>
                <a:spcPct val="150000"/>
              </a:lnSpc>
              <a:spcBef>
                <a:spcPts val="600"/>
              </a:spcBef>
              <a:spcAft>
                <a:spcPts val="0"/>
              </a:spcAft>
              <a:buSzPts val="2800"/>
              <a:buChar char="►"/>
            </a:pPr>
            <a:r>
              <a:rPr lang="pl-PL" sz="2800"/>
              <a:t>Każdy ma prawo do ochrony prawnej życia prywatnego, rodzinnego, czci i dobrego imienia oraz do </a:t>
            </a:r>
            <a:r>
              <a:rPr lang="pl-PL" sz="2800" b="1"/>
              <a:t>decydowania o swoim życiu osobistym</a:t>
            </a:r>
            <a:r>
              <a:rPr lang="pl-PL" sz="2800"/>
              <a:t>.</a:t>
            </a:r>
            <a:endParaRPr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1491b4fb2c_1_232"/>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b="1">
                <a:latin typeface="Verdana"/>
                <a:ea typeface="Verdana"/>
                <a:cs typeface="Verdana"/>
                <a:sym typeface="Verdana"/>
              </a:rPr>
              <a:t>Konstytucja RP (</a:t>
            </a:r>
            <a:r>
              <a:rPr lang="pl-PL" sz="4000"/>
              <a:t>4 z 4)</a:t>
            </a:r>
            <a:endParaRPr sz="4000" b="1">
              <a:latin typeface="Verdana"/>
              <a:ea typeface="Verdana"/>
              <a:cs typeface="Verdana"/>
              <a:sym typeface="Verdana"/>
            </a:endParaRPr>
          </a:p>
        </p:txBody>
      </p:sp>
      <p:sp>
        <p:nvSpPr>
          <p:cNvPr id="330" name="Google Shape;330;g31491b4fb2c_1_232"/>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630000" lvl="0" indent="-447799" algn="l" rtl="0">
              <a:lnSpc>
                <a:spcPct val="150000"/>
              </a:lnSpc>
              <a:spcBef>
                <a:spcPts val="600"/>
              </a:spcBef>
              <a:spcAft>
                <a:spcPts val="0"/>
              </a:spcAft>
              <a:buSzPts val="2800"/>
              <a:buChar char="►"/>
            </a:pPr>
            <a:r>
              <a:rPr lang="pl-PL" sz="2800" b="1">
                <a:latin typeface="Verdana"/>
                <a:ea typeface="Verdana"/>
                <a:cs typeface="Verdana"/>
                <a:sym typeface="Verdana"/>
              </a:rPr>
              <a:t>Art. </a:t>
            </a:r>
            <a:r>
              <a:rPr lang="pl-PL" sz="2800" b="1"/>
              <a:t>70.</a:t>
            </a:r>
            <a:endParaRPr sz="2800"/>
          </a:p>
          <a:p>
            <a:pPr marL="630000" lvl="0" indent="-447799" algn="l" rtl="0">
              <a:lnSpc>
                <a:spcPct val="150000"/>
              </a:lnSpc>
              <a:spcBef>
                <a:spcPts val="600"/>
              </a:spcBef>
              <a:spcAft>
                <a:spcPts val="0"/>
              </a:spcAft>
              <a:buSzPts val="2800"/>
              <a:buChar char="►"/>
            </a:pPr>
            <a:r>
              <a:rPr lang="pl-PL" sz="2800"/>
              <a:t>1. </a:t>
            </a:r>
            <a:r>
              <a:rPr lang="pl-PL" sz="2800" b="1"/>
              <a:t>Każdy ma prawo do nauki.</a:t>
            </a:r>
            <a:r>
              <a:rPr lang="pl-PL" sz="2800"/>
              <a:t> (...)</a:t>
            </a:r>
            <a:endParaRPr sz="2800"/>
          </a:p>
          <a:p>
            <a:pPr marL="630000" lvl="0" indent="-447799" algn="l" rtl="0">
              <a:lnSpc>
                <a:spcPct val="150000"/>
              </a:lnSpc>
              <a:spcBef>
                <a:spcPts val="600"/>
              </a:spcBef>
              <a:spcAft>
                <a:spcPts val="0"/>
              </a:spcAft>
              <a:buSzPts val="2800"/>
              <a:buChar char="►"/>
            </a:pPr>
            <a:r>
              <a:rPr lang="pl-PL" sz="2800"/>
              <a:t>4. Władze publiczne zapewniają obywatelom powszechny i </a:t>
            </a:r>
            <a:r>
              <a:rPr lang="pl-PL" sz="2800" b="1"/>
              <a:t>równy dostęp do wykształcenia</a:t>
            </a:r>
            <a:r>
              <a:rPr lang="pl-PL" sz="2800"/>
              <a:t>. (…)</a:t>
            </a:r>
            <a:endParaRPr sz="2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31491b4fb2c_0_37"/>
          <p:cNvSpPr txBox="1">
            <a:spLocks noGrp="1"/>
          </p:cNvSpPr>
          <p:nvPr>
            <p:ph type="title"/>
          </p:nvPr>
        </p:nvSpPr>
        <p:spPr>
          <a:xfrm>
            <a:off x="687725" y="115900"/>
            <a:ext cx="94776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3900"/>
              <a:t>Ustawa o równym traktowaniu</a:t>
            </a:r>
            <a:endParaRPr sz="3900" b="1">
              <a:latin typeface="Verdana"/>
              <a:ea typeface="Verdana"/>
              <a:cs typeface="Verdana"/>
              <a:sym typeface="Verdana"/>
            </a:endParaRPr>
          </a:p>
        </p:txBody>
      </p:sp>
      <p:sp>
        <p:nvSpPr>
          <p:cNvPr id="337" name="Google Shape;337;g31491b4fb2c_0_37"/>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55600" algn="l" rtl="0">
              <a:lnSpc>
                <a:spcPct val="150000"/>
              </a:lnSpc>
              <a:spcBef>
                <a:spcPts val="600"/>
              </a:spcBef>
              <a:spcAft>
                <a:spcPts val="0"/>
              </a:spcAft>
              <a:buSzPts val="2000"/>
              <a:buFont typeface="Verdana"/>
              <a:buChar char="►"/>
            </a:pPr>
            <a:r>
              <a:rPr lang="pl-PL" sz="2000" b="1"/>
              <a:t>Ustawa z dnia 3 grudnia 2010 r. o wdrożeniu niektórych przepisów Unii Europejskiej w zakresie równego traktowania (</a:t>
            </a:r>
            <a:r>
              <a:rPr lang="pl-PL" sz="2000" b="1" err="1"/>
              <a:t>t.j</a:t>
            </a:r>
            <a:r>
              <a:rPr lang="pl-PL" sz="2000" b="1"/>
              <a:t>. Dz. U. z 2024 r. poz. 1175)</a:t>
            </a:r>
            <a:endParaRPr sz="2000" b="1"/>
          </a:p>
          <a:p>
            <a:pPr marL="457200" lvl="0" indent="-355600" algn="l" rtl="0">
              <a:lnSpc>
                <a:spcPct val="150000"/>
              </a:lnSpc>
              <a:spcBef>
                <a:spcPts val="600"/>
              </a:spcBef>
              <a:spcAft>
                <a:spcPts val="0"/>
              </a:spcAft>
              <a:buSzPts val="2000"/>
              <a:buFont typeface="Verdana"/>
              <a:buChar char="►"/>
            </a:pPr>
            <a:r>
              <a:rPr lang="pl-PL" sz="2000" b="1">
                <a:solidFill>
                  <a:srgbClr val="333333"/>
                </a:solidFill>
                <a:highlight>
                  <a:srgbClr val="FFFFFF"/>
                </a:highlight>
              </a:rPr>
              <a:t>Art. 1. </a:t>
            </a:r>
            <a:r>
              <a:rPr lang="pl-PL" sz="2000">
                <a:solidFill>
                  <a:srgbClr val="333333"/>
                </a:solidFill>
                <a:highlight>
                  <a:srgbClr val="FFFFFF"/>
                </a:highlight>
              </a:rPr>
              <a:t>1. Ustawa określa obszary i sposoby </a:t>
            </a:r>
            <a:r>
              <a:rPr lang="pl-PL" sz="2000" b="1">
                <a:solidFill>
                  <a:srgbClr val="333333"/>
                </a:solidFill>
                <a:highlight>
                  <a:srgbClr val="FFFFFF"/>
                </a:highlight>
              </a:rPr>
              <a:t>przeciwdziałania naruszeniom zasady równego traktowania</a:t>
            </a:r>
            <a:r>
              <a:rPr lang="pl-PL" sz="2000">
                <a:solidFill>
                  <a:srgbClr val="333333"/>
                </a:solidFill>
                <a:highlight>
                  <a:srgbClr val="FFFFFF"/>
                </a:highlight>
              </a:rPr>
              <a:t> ze względu na płeć, rasę, pochodzenie etniczne, narodowość, religię, wyznanie, światopogląd, </a:t>
            </a:r>
            <a:r>
              <a:rPr lang="pl-PL" sz="2000" b="1">
                <a:solidFill>
                  <a:srgbClr val="333333"/>
                </a:solidFill>
                <a:highlight>
                  <a:srgbClr val="FFFFFF"/>
                </a:highlight>
              </a:rPr>
              <a:t>niepełnosprawność</a:t>
            </a:r>
            <a:r>
              <a:rPr lang="pl-PL" sz="2000">
                <a:solidFill>
                  <a:srgbClr val="333333"/>
                </a:solidFill>
                <a:highlight>
                  <a:srgbClr val="FFFFFF"/>
                </a:highlight>
              </a:rPr>
              <a:t>, wiek lub</a:t>
            </a:r>
            <a:r>
              <a:rPr lang="pl-PL" sz="2000"/>
              <a:t> </a:t>
            </a:r>
            <a:r>
              <a:rPr lang="pl-PL" sz="2000">
                <a:solidFill>
                  <a:srgbClr val="333333"/>
                </a:solidFill>
                <a:highlight>
                  <a:srgbClr val="FFFFFF"/>
                </a:highlight>
              </a:rPr>
              <a:t>orientację seksualną oraz organy właściwe w tym zakresie.</a:t>
            </a:r>
            <a:endParaRPr sz="2000">
              <a:solidFill>
                <a:srgbClr val="333333"/>
              </a:solidFill>
              <a:highlight>
                <a:srgbClr val="FFFFFF"/>
              </a:highlight>
            </a:endParaRPr>
          </a:p>
          <a:p>
            <a:pPr marL="457200" marR="0" lvl="0" indent="-355600" algn="l" rtl="0">
              <a:lnSpc>
                <a:spcPct val="150000"/>
              </a:lnSpc>
              <a:spcBef>
                <a:spcPts val="600"/>
              </a:spcBef>
              <a:spcAft>
                <a:spcPts val="0"/>
              </a:spcAft>
              <a:buSzPts val="2000"/>
              <a:buFont typeface="Verdana"/>
              <a:buChar char="►"/>
            </a:pPr>
            <a:r>
              <a:rPr lang="pl-PL" sz="2000" b="1">
                <a:solidFill>
                  <a:srgbClr val="333333"/>
                </a:solidFill>
                <a:highlight>
                  <a:srgbClr val="FFFFFF"/>
                </a:highlight>
              </a:rPr>
              <a:t>Art</a:t>
            </a:r>
            <a:r>
              <a:rPr lang="pl-PL" sz="2000" b="1"/>
              <a:t>. 4 </a:t>
            </a:r>
            <a:endParaRPr sz="2000" b="1"/>
          </a:p>
          <a:p>
            <a:pPr marL="450000" lvl="0" indent="0" algn="l" rtl="0">
              <a:lnSpc>
                <a:spcPct val="150000"/>
              </a:lnSpc>
              <a:spcBef>
                <a:spcPts val="600"/>
              </a:spcBef>
              <a:spcAft>
                <a:spcPts val="0"/>
              </a:spcAft>
              <a:buSzPts val="1920"/>
              <a:buNone/>
            </a:pPr>
            <a:r>
              <a:rPr lang="pl-PL" sz="2000"/>
              <a:t>ustawę stosuje się w zakresie:</a:t>
            </a:r>
            <a:endParaRPr sz="2000"/>
          </a:p>
          <a:p>
            <a:pPr marL="450000" marR="76200" lvl="0" indent="0" algn="l" rtl="0">
              <a:lnSpc>
                <a:spcPct val="150000"/>
              </a:lnSpc>
              <a:spcBef>
                <a:spcPts val="0"/>
              </a:spcBef>
              <a:spcAft>
                <a:spcPts val="0"/>
              </a:spcAft>
              <a:buSzPts val="1920"/>
              <a:buNone/>
            </a:pPr>
            <a:r>
              <a:rPr lang="pl-PL" sz="2000">
                <a:solidFill>
                  <a:srgbClr val="333333"/>
                </a:solidFill>
                <a:highlight>
                  <a:srgbClr val="FFFFFF"/>
                </a:highlight>
              </a:rPr>
              <a:t>d) oświaty i </a:t>
            </a:r>
            <a:r>
              <a:rPr lang="pl-PL" sz="2000" b="1">
                <a:solidFill>
                  <a:srgbClr val="333333"/>
                </a:solidFill>
                <a:highlight>
                  <a:srgbClr val="FFFFFF"/>
                </a:highlight>
              </a:rPr>
              <a:t>szkolnictwa wyższego</a:t>
            </a:r>
            <a:endParaRPr sz="2000">
              <a:solidFill>
                <a:srgbClr val="333333"/>
              </a:solidFill>
              <a:highlight>
                <a:srgbClr val="FFFFFF"/>
              </a:highlight>
            </a:endParaRPr>
          </a:p>
          <a:p>
            <a:pPr marL="0" lvl="0" indent="0" algn="l" rtl="0">
              <a:lnSpc>
                <a:spcPct val="150000"/>
              </a:lnSpc>
              <a:spcBef>
                <a:spcPts val="600"/>
              </a:spcBef>
              <a:spcAft>
                <a:spcPts val="0"/>
              </a:spcAft>
              <a:buSzPts val="1920"/>
              <a:buNone/>
            </a:pPr>
            <a:endParaRPr sz="2000" b="1" u="sng"/>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1491b4fb2c_0_47"/>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a:t>Polski Akt Dostępności – PAD </a:t>
            </a:r>
            <a:br>
              <a:rPr lang="pl-PL"/>
            </a:br>
            <a:r>
              <a:rPr lang="pl-PL"/>
              <a:t>(1 z 4)</a:t>
            </a:r>
            <a:endParaRPr b="1">
              <a:latin typeface="Verdana"/>
              <a:ea typeface="Verdana"/>
              <a:cs typeface="Verdana"/>
              <a:sym typeface="Verdana"/>
            </a:endParaRPr>
          </a:p>
        </p:txBody>
      </p:sp>
      <p:sp>
        <p:nvSpPr>
          <p:cNvPr id="344" name="Google Shape;344;g31491b4fb2c_0_47"/>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fontScale="92500"/>
          </a:bodyPr>
          <a:lstStyle/>
          <a:p>
            <a:pPr marL="457200" marR="0" lvl="0" indent="-334327" algn="l" rtl="0">
              <a:lnSpc>
                <a:spcPct val="150000"/>
              </a:lnSpc>
              <a:spcBef>
                <a:spcPts val="600"/>
              </a:spcBef>
              <a:spcAft>
                <a:spcPts val="0"/>
              </a:spcAft>
              <a:buSzPct val="69230"/>
              <a:buFont typeface="Verdana"/>
              <a:buChar char="►"/>
            </a:pPr>
            <a:r>
              <a:rPr lang="pl-PL" sz="2600" b="1"/>
              <a:t>Ustawa z dnia 26 kwietnia 2024 r. o zapewnianiu spełniania wymagań dostępności niektórych produktów i usług przez podmioty gospodarcze (Dz. U. poz. 731)</a:t>
            </a:r>
            <a:endParaRPr sz="2600" b="1"/>
          </a:p>
          <a:p>
            <a:pPr marL="457200" lvl="0" indent="-334327" algn="l" rtl="0">
              <a:lnSpc>
                <a:spcPct val="150000"/>
              </a:lnSpc>
              <a:spcBef>
                <a:spcPts val="600"/>
              </a:spcBef>
              <a:spcAft>
                <a:spcPts val="0"/>
              </a:spcAft>
              <a:buSzPct val="69230"/>
              <a:buFont typeface="Verdana"/>
              <a:buChar char="►"/>
            </a:pPr>
            <a:r>
              <a:rPr lang="pl-PL" sz="2600" b="1"/>
              <a:t>Podmiot gospodarczy </a:t>
            </a:r>
            <a:r>
              <a:rPr lang="pl-PL" sz="2600"/>
              <a:t>– producent, upoważniony przedstawiciel, importer, dystrybutor lub usługodawca podlegających obowiązkom określonym w ustawie </a:t>
            </a:r>
            <a:endParaRPr sz="2600"/>
          </a:p>
          <a:p>
            <a:pPr marL="457200" lvl="0" indent="-334327" algn="l" rtl="0">
              <a:lnSpc>
                <a:spcPct val="150000"/>
              </a:lnSpc>
              <a:spcBef>
                <a:spcPts val="600"/>
              </a:spcBef>
              <a:spcAft>
                <a:spcPts val="0"/>
              </a:spcAft>
              <a:buSzPct val="69230"/>
              <a:buFont typeface="Verdana"/>
              <a:buChar char="►"/>
            </a:pPr>
            <a:r>
              <a:rPr lang="pl-PL" sz="2600" b="1"/>
              <a:t>Nie ma znaczenia, czy w sektorze publicznym czy</a:t>
            </a:r>
            <a:r>
              <a:rPr lang="pl-PL" sz="2600"/>
              <a:t> </a:t>
            </a:r>
            <a:r>
              <a:rPr lang="pl-PL" sz="2600" b="1"/>
              <a:t>prywatnym</a:t>
            </a:r>
            <a:endParaRPr sz="2600" b="1"/>
          </a:p>
          <a:p>
            <a:pPr marL="457200" lvl="0" indent="-334327" algn="l" rtl="0">
              <a:lnSpc>
                <a:spcPct val="150000"/>
              </a:lnSpc>
              <a:spcBef>
                <a:spcPts val="600"/>
              </a:spcBef>
              <a:spcAft>
                <a:spcPts val="0"/>
              </a:spcAft>
              <a:buSzPct val="69230"/>
              <a:buFont typeface="Verdana"/>
              <a:buChar char="►"/>
            </a:pPr>
            <a:r>
              <a:rPr lang="pl-PL" sz="2600" b="1"/>
              <a:t>Uczelnie też są podmiotami gospodarczymi</a:t>
            </a:r>
            <a:endParaRPr sz="2600" b="1"/>
          </a:p>
          <a:p>
            <a:pPr marL="450000" marR="76200" lvl="0" indent="0" algn="l" rtl="0">
              <a:lnSpc>
                <a:spcPct val="115000"/>
              </a:lnSpc>
              <a:spcBef>
                <a:spcPts val="0"/>
              </a:spcBef>
              <a:spcAft>
                <a:spcPts val="0"/>
              </a:spcAft>
              <a:buSzPct val="115315"/>
              <a:buNone/>
            </a:pPr>
            <a:endParaRPr sz="1800" b="1">
              <a:solidFill>
                <a:srgbClr val="333333"/>
              </a:solidFill>
              <a:highlight>
                <a:srgbClr val="FFFFFF"/>
              </a:highlight>
            </a:endParaRPr>
          </a:p>
          <a:p>
            <a:pPr marL="0" lvl="0" indent="0" algn="l" rtl="0">
              <a:lnSpc>
                <a:spcPct val="150000"/>
              </a:lnSpc>
              <a:spcBef>
                <a:spcPts val="600"/>
              </a:spcBef>
              <a:spcAft>
                <a:spcPts val="0"/>
              </a:spcAft>
              <a:buSzPct val="74131"/>
              <a:buNone/>
            </a:pPr>
            <a:endParaRPr sz="2800" b="1" u="sng"/>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31491b4fb2c_0_5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a:t>Polski Akt Dostępności (2 z 4)</a:t>
            </a:r>
            <a:endParaRPr sz="4000"/>
          </a:p>
        </p:txBody>
      </p:sp>
      <p:sp>
        <p:nvSpPr>
          <p:cNvPr id="351" name="Google Shape;351;g31491b4fb2c_0_5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457200" lvl="0" indent="-342900" algn="l" rtl="0">
              <a:lnSpc>
                <a:spcPct val="150000"/>
              </a:lnSpc>
              <a:spcBef>
                <a:spcPts val="600"/>
              </a:spcBef>
              <a:spcAft>
                <a:spcPts val="0"/>
              </a:spcAft>
              <a:buSzPts val="1800"/>
              <a:buFont typeface="Verdana"/>
              <a:buChar char="►"/>
            </a:pPr>
            <a:r>
              <a:rPr lang="pl-PL" sz="2800" b="1"/>
              <a:t>Konsument</a:t>
            </a:r>
            <a:r>
              <a:rPr lang="pl-PL" sz="2800"/>
              <a:t> – </a:t>
            </a:r>
            <a:r>
              <a:rPr lang="pl-PL" sz="2800" b="1"/>
              <a:t>osoba studiująca, osoba kształcąca się w Szkole doktorskiej, osoba fizyczna spoza uczelni</a:t>
            </a:r>
            <a:r>
              <a:rPr lang="pl-PL" sz="2800"/>
              <a:t>, która kupuje dany produkt lub korzysta z</a:t>
            </a:r>
            <a:r>
              <a:rPr lang="pl-PL" sz="2800" b="1"/>
              <a:t> </a:t>
            </a:r>
            <a:r>
              <a:rPr lang="pl-PL" sz="2800"/>
              <a:t>danej usługi świadczonej przez Uczelnię – w celach niezwiązanych z jej działalnością handlową, gospodarczą, rzemieślniczą lub z wykonywaniem wolnego zawodu</a:t>
            </a:r>
            <a:endParaRPr sz="2800" b="1" u="sng"/>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31491b4fb2c_1_15"/>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3400"/>
              <a:buFont typeface="Verdana"/>
              <a:buNone/>
            </a:pPr>
            <a:r>
              <a:rPr lang="pl-PL" sz="3800">
                <a:latin typeface="Verdana"/>
                <a:ea typeface="Verdana"/>
                <a:cs typeface="Verdana"/>
                <a:sym typeface="Verdana"/>
              </a:rPr>
              <a:t>Uczelnia dla wszystkich (2 z 2)</a:t>
            </a:r>
            <a:endParaRPr sz="3800"/>
          </a:p>
        </p:txBody>
      </p:sp>
      <p:sp>
        <p:nvSpPr>
          <p:cNvPr id="169" name="Google Shape;169;g31491b4fb2c_1_15"/>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marR="0" lvl="0" indent="-441449" algn="l" rtl="0">
              <a:lnSpc>
                <a:spcPct val="150000"/>
              </a:lnSpc>
              <a:spcBef>
                <a:spcPts val="1000"/>
              </a:spcBef>
              <a:spcAft>
                <a:spcPts val="0"/>
              </a:spcAft>
              <a:buSzPts val="2700"/>
              <a:buChar char="►"/>
            </a:pPr>
            <a:r>
              <a:rPr lang="pl-PL" sz="2500"/>
              <a:t>Każdy</a:t>
            </a:r>
            <a:r>
              <a:rPr lang="pl-PL" sz="2500">
                <a:solidFill>
                  <a:srgbClr val="000000"/>
                </a:solidFill>
                <a:latin typeface="Verdana"/>
                <a:ea typeface="Verdana"/>
                <a:cs typeface="Verdana"/>
                <a:sym typeface="Verdana"/>
              </a:rPr>
              <a:t> ma prawo do </a:t>
            </a:r>
            <a:r>
              <a:rPr lang="pl-PL" sz="2500" b="1">
                <a:solidFill>
                  <a:srgbClr val="000000"/>
                </a:solidFill>
              </a:rPr>
              <a:t>nauki</a:t>
            </a:r>
            <a:endParaRPr sz="2500" b="1"/>
          </a:p>
          <a:p>
            <a:pPr marL="630000" lvl="0" indent="-441449" algn="l" rtl="0">
              <a:lnSpc>
                <a:spcPct val="150000"/>
              </a:lnSpc>
              <a:spcBef>
                <a:spcPts val="1000"/>
              </a:spcBef>
              <a:spcAft>
                <a:spcPts val="0"/>
              </a:spcAft>
              <a:buSzPts val="2700"/>
              <a:buChar char="►"/>
            </a:pPr>
            <a:r>
              <a:rPr lang="pl-PL" sz="2500"/>
              <a:t>Każdy ma prawo do prowadzenia </a:t>
            </a:r>
            <a:r>
              <a:rPr lang="pl-PL" sz="2500" b="1"/>
              <a:t>działalności naukowej i artystycznej</a:t>
            </a:r>
            <a:endParaRPr sz="2500" b="1"/>
          </a:p>
          <a:p>
            <a:pPr marL="630000" marR="0" lvl="0" indent="-441449" algn="l" rtl="0">
              <a:lnSpc>
                <a:spcPct val="150000"/>
              </a:lnSpc>
              <a:spcBef>
                <a:spcPts val="1000"/>
              </a:spcBef>
              <a:spcAft>
                <a:spcPts val="0"/>
              </a:spcAft>
              <a:buSzPts val="2700"/>
              <a:buChar char="►"/>
            </a:pPr>
            <a:r>
              <a:rPr lang="pl-PL" sz="2500"/>
              <a:t>Każdy ma prawo </a:t>
            </a:r>
            <a:r>
              <a:rPr lang="pl-PL" sz="2500" b="1"/>
              <a:t>uczestniczyć w działaniach Uczelni</a:t>
            </a:r>
            <a:endParaRPr sz="2500" b="1"/>
          </a:p>
          <a:p>
            <a:pPr marL="630000" marR="0" lvl="0" indent="-441449" algn="l" rtl="0">
              <a:lnSpc>
                <a:spcPct val="150000"/>
              </a:lnSpc>
              <a:spcBef>
                <a:spcPts val="1000"/>
              </a:spcBef>
              <a:spcAft>
                <a:spcPts val="0"/>
              </a:spcAft>
              <a:buSzPts val="2700"/>
              <a:buChar char="►"/>
            </a:pPr>
            <a:r>
              <a:rPr lang="pl-PL" sz="2500"/>
              <a:t>Działalność uczelni powinna – co do zasady – uwzględniać </a:t>
            </a:r>
            <a:r>
              <a:rPr lang="pl-PL" sz="2500" b="1"/>
              <a:t>potrzeby całego społeczeństwa</a:t>
            </a:r>
            <a:endParaRPr sz="2500" b="1"/>
          </a:p>
          <a:p>
            <a:pPr marL="630000" marR="0" lvl="0" indent="-441449" algn="l" rtl="0">
              <a:lnSpc>
                <a:spcPct val="150000"/>
              </a:lnSpc>
              <a:spcBef>
                <a:spcPts val="1000"/>
              </a:spcBef>
              <a:spcAft>
                <a:spcPts val="0"/>
              </a:spcAft>
              <a:buSzPts val="2700"/>
              <a:buChar char="►"/>
            </a:pPr>
            <a:r>
              <a:rPr lang="pl-PL" sz="2500"/>
              <a:t>Każdy ma prawo korzystać z efektów działań Uczelni </a:t>
            </a:r>
            <a:br>
              <a:rPr lang="pl-PL" sz="2500"/>
            </a:br>
            <a:r>
              <a:rPr lang="pl-PL" sz="2500"/>
              <a:t>– </a:t>
            </a:r>
            <a:r>
              <a:rPr lang="pl-PL" sz="2500" b="1"/>
              <a:t>kultury, projektów, badań, zamówień</a:t>
            </a:r>
            <a:r>
              <a:rPr lang="pl-PL" sz="2500"/>
              <a:t> itp.</a:t>
            </a:r>
            <a:endParaRPr sz="2500"/>
          </a:p>
        </p:txBody>
      </p:sp>
    </p:spTree>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1491b4fb2c_0_6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a:t>Polski Akt Dostępności (3 z 4)</a:t>
            </a:r>
            <a:endParaRPr sz="4000"/>
          </a:p>
        </p:txBody>
      </p:sp>
      <p:sp>
        <p:nvSpPr>
          <p:cNvPr id="358" name="Google Shape;358;g31491b4fb2c_0_6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50000"/>
              </a:lnSpc>
              <a:spcBef>
                <a:spcPts val="600"/>
              </a:spcBef>
              <a:spcAft>
                <a:spcPts val="0"/>
              </a:spcAft>
              <a:buSzPts val="1920"/>
              <a:buNone/>
            </a:pPr>
            <a:r>
              <a:rPr lang="pl-PL" sz="2800" b="1"/>
              <a:t>Uczelnie</a:t>
            </a:r>
            <a:r>
              <a:rPr lang="pl-PL" sz="2800"/>
              <a:t> będą musiały stosować PAD </a:t>
            </a:r>
            <a:r>
              <a:rPr lang="pl-PL" sz="2800" b="1"/>
              <a:t>co najmniej w zakresie</a:t>
            </a:r>
            <a:r>
              <a:rPr lang="pl-PL" sz="2800"/>
              <a:t> (1 z 2):</a:t>
            </a:r>
            <a:endParaRPr sz="2800"/>
          </a:p>
          <a:p>
            <a:pPr marL="457200" marR="0" lvl="0" indent="-350520" algn="l" rtl="0">
              <a:lnSpc>
                <a:spcPct val="150000"/>
              </a:lnSpc>
              <a:spcBef>
                <a:spcPts val="600"/>
              </a:spcBef>
              <a:spcAft>
                <a:spcPts val="0"/>
              </a:spcAft>
              <a:buSzPts val="1920"/>
              <a:buChar char="►"/>
            </a:pPr>
            <a:r>
              <a:rPr lang="pl-PL" b="1"/>
              <a:t>Rekrutacji</a:t>
            </a:r>
            <a:r>
              <a:rPr lang="pl-PL"/>
              <a:t> na odpłatne formy kształenia (studia zaoczne, studia podyplomowe, inne formy kształcenia)</a:t>
            </a:r>
            <a:endParaRPr/>
          </a:p>
          <a:p>
            <a:pPr marL="457200" marR="0" lvl="0" indent="-342900" algn="l" rtl="0">
              <a:lnSpc>
                <a:spcPct val="150000"/>
              </a:lnSpc>
              <a:spcBef>
                <a:spcPts val="600"/>
              </a:spcBef>
              <a:spcAft>
                <a:spcPts val="0"/>
              </a:spcAft>
              <a:buSzPts val="1800"/>
              <a:buFont typeface="Verdana"/>
              <a:buChar char="►"/>
            </a:pPr>
            <a:r>
              <a:rPr lang="pl-PL" b="1">
                <a:highlight>
                  <a:schemeClr val="lt1"/>
                </a:highlight>
              </a:rPr>
              <a:t>Usług świadczonych drogą elektroniczną </a:t>
            </a:r>
            <a:r>
              <a:rPr lang="pl-PL">
                <a:highlight>
                  <a:schemeClr val="lt1"/>
                </a:highlight>
              </a:rPr>
              <a:t>(bez jednoczesnej obecności stron), na przykład: kursy on-line, e-Learning, udostępnianie nagrań zajęć, webinarów, filmów itp.</a:t>
            </a:r>
            <a:endParaRPr>
              <a:solidFill>
                <a:srgbClr val="323232"/>
              </a:solidFill>
              <a:highlight>
                <a:schemeClr val="lt1"/>
              </a:highlight>
            </a:endParaRPr>
          </a:p>
          <a:p>
            <a:pPr marL="457200" marR="0" lvl="0" indent="-342900" algn="l" rtl="0">
              <a:lnSpc>
                <a:spcPct val="150000"/>
              </a:lnSpc>
              <a:spcBef>
                <a:spcPts val="600"/>
              </a:spcBef>
              <a:spcAft>
                <a:spcPts val="0"/>
              </a:spcAft>
              <a:buSzPts val="1800"/>
              <a:buFont typeface="Verdana"/>
              <a:buChar char="►"/>
            </a:pPr>
            <a:r>
              <a:rPr lang="pl-PL"/>
              <a:t>Przy każdej </a:t>
            </a:r>
            <a:r>
              <a:rPr lang="pl-PL" b="1"/>
              <a:t>sprzedaży on-line</a:t>
            </a:r>
            <a:r>
              <a:rPr lang="pl-PL"/>
              <a:t> obsługa „sklepu internetowego” musi być dostępna</a:t>
            </a:r>
            <a:endParaRPr/>
          </a:p>
        </p:txBody>
      </p:sp>
      <p:pic>
        <p:nvPicPr>
          <p:cNvPr id="2" name="Grafika 2" descr="Pomoc z wypełnieniem pełnym">
            <a:extLst>
              <a:ext uri="{FF2B5EF4-FFF2-40B4-BE49-F238E27FC236}">
                <a16:creationId xmlns:a16="http://schemas.microsoft.com/office/drawing/2014/main" id="{DA35CE0A-7B29-A5A6-E9AC-57762425DA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91251" y="4286864"/>
            <a:ext cx="1184787" cy="113562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31491b4fb2c_0_66"/>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pl-PL" sz="4000"/>
              <a:t>Polski Akt Dostępności (4 z 4)</a:t>
            </a:r>
            <a:endParaRPr sz="4000"/>
          </a:p>
        </p:txBody>
      </p:sp>
      <p:sp>
        <p:nvSpPr>
          <p:cNvPr id="365" name="Google Shape;365;g31491b4fb2c_0_66"/>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0" marR="0" lvl="0" indent="0" algn="l" rtl="0">
              <a:lnSpc>
                <a:spcPct val="150000"/>
              </a:lnSpc>
              <a:spcBef>
                <a:spcPts val="600"/>
              </a:spcBef>
              <a:spcAft>
                <a:spcPts val="0"/>
              </a:spcAft>
              <a:buSzPts val="1920"/>
              <a:buNone/>
            </a:pPr>
            <a:r>
              <a:rPr lang="pl-PL" sz="2800" b="1"/>
              <a:t>Uczelnie</a:t>
            </a:r>
            <a:r>
              <a:rPr lang="pl-PL" sz="2800"/>
              <a:t> będą musiały stosować PAD </a:t>
            </a:r>
            <a:r>
              <a:rPr lang="pl-PL" sz="2800" b="1"/>
              <a:t>co najmniej w zakresie</a:t>
            </a:r>
            <a:r>
              <a:rPr lang="pl-PL" sz="2800"/>
              <a:t> (2 z 2):</a:t>
            </a:r>
            <a:endParaRPr sz="2800"/>
          </a:p>
          <a:p>
            <a:pPr marL="457200" lvl="0" indent="-342900" algn="l" rtl="0">
              <a:lnSpc>
                <a:spcPct val="150000"/>
              </a:lnSpc>
              <a:spcBef>
                <a:spcPts val="600"/>
              </a:spcBef>
              <a:spcAft>
                <a:spcPts val="0"/>
              </a:spcAft>
              <a:buSzPts val="1800"/>
              <a:buFont typeface="Verdana"/>
              <a:buChar char="►"/>
            </a:pPr>
            <a:r>
              <a:rPr lang="pl-PL"/>
              <a:t>Tworzenia i rozpowszechniania </a:t>
            </a:r>
            <a:r>
              <a:rPr lang="pl-PL" b="1"/>
              <a:t>książek elektronicznych</a:t>
            </a:r>
            <a:endParaRPr>
              <a:highlight>
                <a:schemeClr val="lt1"/>
              </a:highlight>
            </a:endParaRPr>
          </a:p>
          <a:p>
            <a:pPr indent="-342900">
              <a:buSzPts val="1800"/>
              <a:buFont typeface="Verdana"/>
              <a:buChar char="►"/>
            </a:pPr>
            <a:r>
              <a:rPr lang="pl-PL">
                <a:highlight>
                  <a:schemeClr val="lt1"/>
                </a:highlight>
              </a:rPr>
              <a:t>Dostępu do audiowizualnych usług medialnych: </a:t>
            </a:r>
            <a:r>
              <a:rPr lang="pl-PL" b="1">
                <a:highlight>
                  <a:schemeClr val="lt1"/>
                </a:highlight>
              </a:rPr>
              <a:t>transmisje wydarzeń, filmy edukacyjne, warsztaty i szkolenia –</a:t>
            </a:r>
            <a:r>
              <a:rPr lang="pl-PL" b="1"/>
              <a:t> przy wykorzystaniu platform udostępniania wideo:  </a:t>
            </a:r>
            <a:r>
              <a:rPr lang="pl-PL" b="1" err="1">
                <a:highlight>
                  <a:schemeClr val="lt1"/>
                </a:highlight>
              </a:rPr>
              <a:t>Youtube</a:t>
            </a:r>
            <a:r>
              <a:rPr lang="pl-PL" b="1">
                <a:highlight>
                  <a:schemeClr val="lt1"/>
                </a:highlight>
              </a:rPr>
              <a:t>, Facebook</a:t>
            </a:r>
            <a:r>
              <a:rPr lang="pl-PL">
                <a:highlight>
                  <a:schemeClr val="lt1"/>
                </a:highlight>
              </a:rPr>
              <a:t> itp.</a:t>
            </a:r>
            <a:endParaRPr>
              <a:highlight>
                <a:schemeClr val="lt1"/>
              </a:highlight>
            </a:endParaRPr>
          </a:p>
          <a:p>
            <a:pPr marL="457200" marR="0" lvl="0" indent="-342900" algn="l" rtl="0">
              <a:lnSpc>
                <a:spcPct val="150000"/>
              </a:lnSpc>
              <a:spcBef>
                <a:spcPts val="600"/>
              </a:spcBef>
              <a:spcAft>
                <a:spcPts val="0"/>
              </a:spcAft>
              <a:buSzPts val="1800"/>
              <a:buFont typeface="Verdana"/>
              <a:buChar char="►"/>
            </a:pPr>
            <a:r>
              <a:rPr lang="pl-PL">
                <a:highlight>
                  <a:schemeClr val="lt1"/>
                </a:highlight>
              </a:rPr>
              <a:t>Dokonywania </a:t>
            </a:r>
            <a:r>
              <a:rPr lang="pl-PL" b="1">
                <a:highlight>
                  <a:schemeClr val="lt1"/>
                </a:highlight>
              </a:rPr>
              <a:t>płatności</a:t>
            </a:r>
            <a:r>
              <a:rPr lang="pl-PL">
                <a:highlight>
                  <a:schemeClr val="lt1"/>
                </a:highlight>
              </a:rPr>
              <a:t> za wymienione wyżej usługi</a:t>
            </a:r>
            <a:endParaRPr/>
          </a:p>
          <a:p>
            <a:pPr marL="449580" marR="76200" lvl="0" indent="0" algn="l" rtl="0">
              <a:lnSpc>
                <a:spcPct val="115000"/>
              </a:lnSpc>
              <a:spcBef>
                <a:spcPts val="0"/>
              </a:spcBef>
              <a:spcAft>
                <a:spcPts val="0"/>
              </a:spcAft>
              <a:buSzPts val="1920"/>
              <a:buNone/>
            </a:pPr>
            <a:endParaRPr sz="1800" b="1">
              <a:solidFill>
                <a:srgbClr val="333333"/>
              </a:solidFill>
              <a:highlight>
                <a:srgbClr val="FFFFFF"/>
              </a:highlight>
            </a:endParaRPr>
          </a:p>
          <a:p>
            <a:pPr marL="0" lvl="0" indent="0" algn="l" rtl="0">
              <a:lnSpc>
                <a:spcPct val="150000"/>
              </a:lnSpc>
              <a:spcBef>
                <a:spcPts val="600"/>
              </a:spcBef>
              <a:spcAft>
                <a:spcPts val="0"/>
              </a:spcAft>
              <a:buSzPts val="1920"/>
              <a:buNone/>
            </a:pPr>
            <a:endParaRPr sz="2800" b="1" u="sng"/>
          </a:p>
        </p:txBody>
      </p:sp>
      <p:pic>
        <p:nvPicPr>
          <p:cNvPr id="3" name="Grafika 2" descr="Pomoc z wypełnieniem pełnym">
            <a:extLst>
              <a:ext uri="{FF2B5EF4-FFF2-40B4-BE49-F238E27FC236}">
                <a16:creationId xmlns:a16="http://schemas.microsoft.com/office/drawing/2014/main" id="{C8694603-56A2-EE9F-175E-FD6672B20B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14154" y="4286864"/>
            <a:ext cx="1061884" cy="109875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1491b4fb2c_1_23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400"/>
              <a:t>Ustawa o zapewnianiu dostępności</a:t>
            </a:r>
            <a:endParaRPr sz="3400"/>
          </a:p>
          <a:p>
            <a:pPr marL="0" lvl="0" indent="0" algn="l" rtl="0">
              <a:lnSpc>
                <a:spcPct val="130000"/>
              </a:lnSpc>
              <a:spcBef>
                <a:spcPts val="0"/>
              </a:spcBef>
              <a:spcAft>
                <a:spcPts val="0"/>
              </a:spcAft>
              <a:buSzPts val="4000"/>
              <a:buNone/>
            </a:pPr>
            <a:r>
              <a:rPr lang="pl-PL" sz="3400"/>
              <a:t>Definicje (1 z 2)</a:t>
            </a:r>
            <a:endParaRPr sz="3400"/>
          </a:p>
        </p:txBody>
      </p:sp>
      <p:sp>
        <p:nvSpPr>
          <p:cNvPr id="372" name="Google Shape;372;g31491b4fb2c_1_238"/>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lnSpcReduction="10000"/>
          </a:bodyPr>
          <a:lstStyle/>
          <a:p>
            <a:pPr marL="630000" marR="0" lvl="0" indent="-435099" algn="l" rtl="0">
              <a:lnSpc>
                <a:spcPct val="150000"/>
              </a:lnSpc>
              <a:spcBef>
                <a:spcPts val="0"/>
              </a:spcBef>
              <a:spcAft>
                <a:spcPts val="0"/>
              </a:spcAft>
              <a:buSzPts val="2600"/>
              <a:buChar char="►"/>
            </a:pPr>
            <a:r>
              <a:rPr lang="pl-PL" sz="2600">
                <a:highlight>
                  <a:srgbClr val="FFFFFF"/>
                </a:highlight>
              </a:rPr>
              <a:t>Regulamin</a:t>
            </a:r>
            <a:r>
              <a:rPr lang="pl-PL" sz="2600"/>
              <a:t> konkursu odsyła </a:t>
            </a:r>
            <a:r>
              <a:rPr lang="pl-PL" sz="2600" b="1"/>
              <a:t>bezpośrednio</a:t>
            </a:r>
            <a:r>
              <a:rPr lang="pl-PL" sz="2600"/>
              <a:t> do </a:t>
            </a:r>
            <a:r>
              <a:rPr lang="pl-PL" sz="2600" b="1"/>
              <a:t>pojęć i zasad</a:t>
            </a:r>
            <a:r>
              <a:rPr lang="pl-PL" sz="2600"/>
              <a:t> wynikających Ustawy z dnia 19 lipca 2019 r. o zapewnianiu dostępności osobom ze szczególnymi potrzebami (</a:t>
            </a:r>
            <a:r>
              <a:rPr lang="pl-PL" sz="2600" err="1"/>
              <a:t>t.j</a:t>
            </a:r>
            <a:r>
              <a:rPr lang="pl-PL" sz="2600"/>
              <a:t>. Dz. U. z 2024 r. poz. 1411) – (</a:t>
            </a:r>
            <a:r>
              <a:rPr lang="pl-PL" sz="2600" b="1"/>
              <a:t>UZD</a:t>
            </a:r>
            <a:r>
              <a:rPr lang="pl-PL" sz="2600"/>
              <a:t>)</a:t>
            </a:r>
            <a:endParaRPr sz="2600"/>
          </a:p>
          <a:p>
            <a:pPr marL="630000" marR="0" lvl="0" indent="-435099" algn="l" rtl="0">
              <a:lnSpc>
                <a:spcPct val="150000"/>
              </a:lnSpc>
              <a:spcBef>
                <a:spcPts val="0"/>
              </a:spcBef>
              <a:spcAft>
                <a:spcPts val="0"/>
              </a:spcAft>
              <a:buSzPts val="2600"/>
              <a:buChar char="►"/>
            </a:pPr>
            <a:r>
              <a:rPr lang="pl-PL" sz="2600" b="1"/>
              <a:t>Bariera:</a:t>
            </a:r>
            <a:r>
              <a:rPr lang="pl-PL" sz="2600">
                <a:highlight>
                  <a:srgbClr val="FFFFFF"/>
                </a:highlight>
              </a:rPr>
              <a:t> </a:t>
            </a:r>
            <a:r>
              <a:rPr lang="pl-PL" sz="2600"/>
              <a:t>przeszkoda</a:t>
            </a:r>
            <a:r>
              <a:rPr lang="pl-PL" sz="2600">
                <a:highlight>
                  <a:srgbClr val="FFFFFF"/>
                </a:highlight>
              </a:rPr>
              <a:t> lub ograniczenie architektoniczne, cyfrowe lub informacyjno-komunikacyjne, które uniemożliwia lub utrudnia osobom ze szczególnymi potrzebami udział w różnych sferach życia na zasadzie równości z innymi osobami</a:t>
            </a:r>
            <a:endParaRPr sz="2600" b="1" u="sng"/>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g31491b4fb2c_0_72"/>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400"/>
              <a:t>Ustawa o zapewnianiu dostępności</a:t>
            </a:r>
            <a:endParaRPr sz="3400"/>
          </a:p>
          <a:p>
            <a:pPr marL="0" lvl="0" indent="0" algn="l" rtl="0">
              <a:lnSpc>
                <a:spcPct val="130000"/>
              </a:lnSpc>
              <a:spcBef>
                <a:spcPts val="0"/>
              </a:spcBef>
              <a:spcAft>
                <a:spcPts val="0"/>
              </a:spcAft>
              <a:buSzPts val="4000"/>
              <a:buNone/>
            </a:pPr>
            <a:r>
              <a:rPr lang="pl-PL" sz="3400"/>
              <a:t>Definicje (2 z 3)</a:t>
            </a:r>
            <a:endParaRPr sz="3400"/>
          </a:p>
        </p:txBody>
      </p:sp>
      <p:sp>
        <p:nvSpPr>
          <p:cNvPr id="379" name="Google Shape;379;g31491b4fb2c_0_72"/>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marR="0" lvl="0" indent="-435099" algn="l" rtl="0">
              <a:lnSpc>
                <a:spcPct val="150000"/>
              </a:lnSpc>
              <a:spcBef>
                <a:spcPts val="0"/>
              </a:spcBef>
              <a:spcAft>
                <a:spcPts val="0"/>
              </a:spcAft>
              <a:buSzPts val="2600"/>
              <a:buChar char="►"/>
            </a:pPr>
            <a:r>
              <a:rPr lang="pl-PL" sz="2800" b="1"/>
              <a:t>Dostępność:</a:t>
            </a:r>
            <a:r>
              <a:rPr lang="pl-PL" sz="2800">
                <a:highlight>
                  <a:srgbClr val="FFFFFF"/>
                </a:highlight>
              </a:rPr>
              <a:t> dostępność architektoniczną, cyfrową </a:t>
            </a:r>
            <a:r>
              <a:rPr lang="pl-PL" sz="2600"/>
              <a:t>oraz informacyjno</a:t>
            </a:r>
            <a:r>
              <a:rPr lang="pl-PL" sz="2800">
                <a:highlight>
                  <a:srgbClr val="FFFFFF"/>
                </a:highlight>
              </a:rPr>
              <a:t>-komunikacyjną, co najmniej w zakresie określonym przez minimalne wymagania, o</a:t>
            </a:r>
            <a:r>
              <a:rPr lang="pl-PL" sz="2800">
                <a:highlight>
                  <a:schemeClr val="lt1"/>
                </a:highlight>
              </a:rPr>
              <a:t> </a:t>
            </a:r>
            <a:r>
              <a:rPr lang="pl-PL" sz="2800">
                <a:highlight>
                  <a:srgbClr val="FFFFFF"/>
                </a:highlight>
              </a:rPr>
              <a:t>których mowa w art. 6, będącą wynikiem uwzględnienia uniwersalnego projektowania albo</a:t>
            </a:r>
            <a:r>
              <a:rPr lang="pl-PL" sz="2800">
                <a:highlight>
                  <a:schemeClr val="lt1"/>
                </a:highlight>
              </a:rPr>
              <a:t> </a:t>
            </a:r>
            <a:r>
              <a:rPr lang="pl-PL" sz="2800">
                <a:highlight>
                  <a:srgbClr val="FFFFFF"/>
                </a:highlight>
              </a:rPr>
              <a:t>zastosowania racjonalnego usprawnienia</a:t>
            </a:r>
            <a:endParaRPr sz="2800">
              <a:highlight>
                <a:srgbClr val="FFFFFF"/>
              </a:highligh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1491b4fb2c_1_262"/>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400"/>
              <a:t>Ustawa o zapewnianiu dostępności</a:t>
            </a:r>
            <a:endParaRPr sz="3400"/>
          </a:p>
          <a:p>
            <a:pPr marL="0" lvl="0" indent="0" algn="l" rtl="0">
              <a:lnSpc>
                <a:spcPct val="130000"/>
              </a:lnSpc>
              <a:spcBef>
                <a:spcPts val="0"/>
              </a:spcBef>
              <a:spcAft>
                <a:spcPts val="0"/>
              </a:spcAft>
              <a:buSzPts val="4000"/>
              <a:buNone/>
            </a:pPr>
            <a:r>
              <a:rPr lang="pl-PL" sz="3400"/>
              <a:t>Definicje (3 z 3)</a:t>
            </a:r>
            <a:endParaRPr sz="3400"/>
          </a:p>
        </p:txBody>
      </p:sp>
      <p:sp>
        <p:nvSpPr>
          <p:cNvPr id="386" name="Google Shape;386;g31491b4fb2c_1_262"/>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marR="0" lvl="0" indent="-435099" algn="l" rtl="0">
              <a:lnSpc>
                <a:spcPct val="150000"/>
              </a:lnSpc>
              <a:spcBef>
                <a:spcPts val="0"/>
              </a:spcBef>
              <a:spcAft>
                <a:spcPts val="0"/>
              </a:spcAft>
              <a:buSzPts val="2600"/>
              <a:buChar char="►"/>
            </a:pPr>
            <a:r>
              <a:rPr lang="pl-PL" sz="2800" b="1"/>
              <a:t>Osoba ze szczególnymi potrzebami:</a:t>
            </a:r>
            <a:br>
              <a:rPr lang="pl-PL" sz="2800" b="1"/>
            </a:br>
            <a:r>
              <a:rPr lang="pl-PL" sz="2800"/>
              <a:t>osoba, która ze względu na swoje cechy zewnętrzne </a:t>
            </a:r>
            <a:r>
              <a:rPr lang="pl-PL" sz="2600"/>
              <a:t>lub wewnętrzne</a:t>
            </a:r>
            <a:r>
              <a:rPr lang="pl-PL" sz="2800"/>
              <a:t>, albo ze względu na okoliczności, w</a:t>
            </a:r>
            <a:r>
              <a:rPr lang="pl-PL" sz="2800">
                <a:highlight>
                  <a:schemeClr val="lt1"/>
                </a:highlight>
              </a:rPr>
              <a:t> </a:t>
            </a:r>
            <a:r>
              <a:rPr lang="pl-PL" sz="2800"/>
              <a:t>których się znajduje, musi podjąć dodatkowe działania lub zastosować dodatkowe środki w celu przezwyciężenia bariery, aby uczestniczyć w różnych sferach życia na zasadzie równości z innymi osobami</a:t>
            </a:r>
            <a:endParaRPr sz="2800" b="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31491b4fb2c_1_280"/>
          <p:cNvSpPr txBox="1">
            <a:spLocks noGrp="1"/>
          </p:cNvSpPr>
          <p:nvPr>
            <p:ph type="title"/>
          </p:nvPr>
        </p:nvSpPr>
        <p:spPr>
          <a:xfrm>
            <a:off x="687725" y="-365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Clr>
                <a:srgbClr val="EA3C9E"/>
              </a:buClr>
              <a:buSzPts val="4000"/>
              <a:buFont typeface="Trebuchet MS"/>
              <a:buNone/>
            </a:pPr>
            <a:r>
              <a:rPr lang="pl-PL" sz="4000"/>
              <a:t>Uniwersalne projektowanie</a:t>
            </a:r>
            <a:endParaRPr/>
          </a:p>
        </p:txBody>
      </p:sp>
      <p:sp>
        <p:nvSpPr>
          <p:cNvPr id="393" name="Google Shape;393;g31491b4fb2c_1_280"/>
          <p:cNvSpPr txBox="1"/>
          <p:nvPr/>
        </p:nvSpPr>
        <p:spPr>
          <a:xfrm>
            <a:off x="1499343" y="6494935"/>
            <a:ext cx="7812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pl-PL" sz="1800" b="0" i="0" u="none" strike="noStrike" cap="none">
                <a:solidFill>
                  <a:schemeClr val="dk1"/>
                </a:solidFill>
                <a:latin typeface="Trebuchet MS"/>
                <a:ea typeface="Trebuchet MS"/>
                <a:cs typeface="Trebuchet MS"/>
                <a:sym typeface="Trebuchet MS"/>
              </a:rPr>
              <a:t>Schody przy Robson Square w Vancouver. Fot. Gillrivers, dreamstime.com</a:t>
            </a:r>
            <a:endParaRPr sz="1800" b="0" i="0" u="none" strike="noStrike" cap="none">
              <a:solidFill>
                <a:schemeClr val="dk1"/>
              </a:solidFill>
              <a:latin typeface="Trebuchet MS"/>
              <a:ea typeface="Trebuchet MS"/>
              <a:cs typeface="Trebuchet MS"/>
              <a:sym typeface="Trebuchet MS"/>
            </a:endParaRPr>
          </a:p>
        </p:txBody>
      </p:sp>
      <p:pic>
        <p:nvPicPr>
          <p:cNvPr id="394" name="Google Shape;394;g31491b4fb2c_1_280" descr="Zdjęcie przedstawia schody przy Robson Square w Vancouver. Schody są przecięte zygzakiem pochylni dla osób poruszających się na wózkach lub z wózkami dziecięcymi. Schody są przecięte 4 biegami pochylni. Na schodach nieliczni ludzie, idący lub siedzący. Na schody pada słońce, ludzie są lekko ubrani. Na lewo i prawo od schodów wyższe betonowe konstrukcje ponasadzane drzewami i zielenią. Powyżej schodów widać wysokie budynki, z betonowymi lub szklanymi elewacjami." title="Dostępność. Schody przy Robson Square w Vancouver."/>
          <p:cNvPicPr preferRelativeResize="0"/>
          <p:nvPr/>
        </p:nvPicPr>
        <p:blipFill rotWithShape="1">
          <a:blip r:embed="rId3">
            <a:alphaModFix/>
          </a:blip>
          <a:srcRect/>
          <a:stretch/>
        </p:blipFill>
        <p:spPr>
          <a:xfrm>
            <a:off x="548813" y="1122911"/>
            <a:ext cx="9620250" cy="5410200"/>
          </a:xfrm>
          <a:prstGeom prst="rect">
            <a:avLst/>
          </a:prstGeom>
          <a:noFill/>
          <a:ln>
            <a:noFill/>
          </a:ln>
        </p:spPr>
      </p:pic>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31491b4fb2c_1_28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30000"/>
              </a:lnSpc>
              <a:spcBef>
                <a:spcPts val="0"/>
              </a:spcBef>
              <a:spcAft>
                <a:spcPts val="0"/>
              </a:spcAft>
              <a:buClr>
                <a:srgbClr val="EA3C9E"/>
              </a:buClr>
              <a:buSzPct val="100000"/>
              <a:buFont typeface="Trebuchet MS"/>
              <a:buNone/>
            </a:pPr>
            <a:r>
              <a:rPr lang="pl-PL" sz="4000"/>
              <a:t>Uniwersalne projektowanie</a:t>
            </a:r>
            <a:br>
              <a:rPr lang="pl-PL" sz="4000"/>
            </a:br>
            <a:r>
              <a:rPr lang="pl-PL" sz="4000"/>
              <a:t>Definicja</a:t>
            </a:r>
            <a:endParaRPr/>
          </a:p>
        </p:txBody>
      </p:sp>
      <p:sp>
        <p:nvSpPr>
          <p:cNvPr id="401" name="Google Shape;401;g31491b4fb2c_1_288"/>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lvl="0" indent="-435099" algn="l" rtl="0">
              <a:lnSpc>
                <a:spcPct val="150000"/>
              </a:lnSpc>
              <a:spcBef>
                <a:spcPts val="0"/>
              </a:spcBef>
              <a:spcAft>
                <a:spcPts val="0"/>
              </a:spcAft>
              <a:buSzPts val="2600"/>
              <a:buChar char="►"/>
            </a:pPr>
            <a:r>
              <a:rPr lang="pl-PL" sz="2500">
                <a:solidFill>
                  <a:schemeClr val="dk1"/>
                </a:solidFill>
              </a:rPr>
              <a:t>Odwołanie do Konwencji (art. 2 Konwencji):</a:t>
            </a:r>
            <a:endParaRPr sz="2500"/>
          </a:p>
          <a:p>
            <a:pPr marL="630000" lvl="0" indent="-435099" algn="l" rtl="0">
              <a:lnSpc>
                <a:spcPct val="150000"/>
              </a:lnSpc>
              <a:spcBef>
                <a:spcPts val="600"/>
              </a:spcBef>
              <a:spcAft>
                <a:spcPts val="0"/>
              </a:spcAft>
              <a:buSzPts val="2600"/>
              <a:buChar char="►"/>
            </a:pPr>
            <a:r>
              <a:rPr lang="pl-PL" sz="2500">
                <a:solidFill>
                  <a:schemeClr val="dk1"/>
                </a:solidFill>
              </a:rPr>
              <a:t>„</a:t>
            </a:r>
            <a:r>
              <a:rPr lang="pl-PL" sz="2500" b="1">
                <a:solidFill>
                  <a:schemeClr val="dk1"/>
                </a:solidFill>
              </a:rPr>
              <a:t>Uniwersalne projektowanie</a:t>
            </a:r>
            <a:r>
              <a:rPr lang="pl-PL" sz="2500">
                <a:solidFill>
                  <a:schemeClr val="dk1"/>
                </a:solidFill>
              </a:rPr>
              <a:t>” oznacza projektowanie produktów, środowiska, programów i usług w taki sposób, </a:t>
            </a:r>
            <a:r>
              <a:rPr lang="pl-PL" sz="2500" b="1">
                <a:solidFill>
                  <a:schemeClr val="dk1"/>
                </a:solidFill>
              </a:rPr>
              <a:t>by</a:t>
            </a:r>
            <a:r>
              <a:rPr lang="pl-PL" sz="2500" b="1"/>
              <a:t> </a:t>
            </a:r>
            <a:r>
              <a:rPr lang="pl-PL" sz="2500" b="1">
                <a:solidFill>
                  <a:schemeClr val="dk1"/>
                </a:solidFill>
              </a:rPr>
              <a:t>były użyteczne dla</a:t>
            </a:r>
            <a:r>
              <a:rPr lang="pl-PL" sz="2500" b="1"/>
              <a:t> </a:t>
            </a:r>
            <a:r>
              <a:rPr lang="pl-PL" sz="2500" b="1">
                <a:solidFill>
                  <a:schemeClr val="dk1"/>
                </a:solidFill>
              </a:rPr>
              <a:t>wszystkich</a:t>
            </a:r>
            <a:r>
              <a:rPr lang="pl-PL" sz="2500">
                <a:solidFill>
                  <a:schemeClr val="dk1"/>
                </a:solidFill>
              </a:rPr>
              <a:t>, w możliwie największym stopniu, bez potrzeby adaptacji lub</a:t>
            </a:r>
            <a:r>
              <a:rPr lang="pl-PL" sz="2500"/>
              <a:t> </a:t>
            </a:r>
            <a:r>
              <a:rPr lang="pl-PL" sz="2500">
                <a:solidFill>
                  <a:schemeClr val="dk1"/>
                </a:solidFill>
              </a:rPr>
              <a:t>specjalistycznego projektowania. „Uniwersalne projektowanie” nie wyklucza </a:t>
            </a:r>
            <a:r>
              <a:rPr lang="pl-PL" sz="2500" b="1">
                <a:solidFill>
                  <a:schemeClr val="dk1"/>
                </a:solidFill>
              </a:rPr>
              <a:t>pomocy technicznych dla</a:t>
            </a:r>
            <a:r>
              <a:rPr lang="pl-PL" sz="2500" b="1"/>
              <a:t> </a:t>
            </a:r>
            <a:r>
              <a:rPr lang="pl-PL" sz="2500" b="1">
                <a:solidFill>
                  <a:schemeClr val="dk1"/>
                </a:solidFill>
              </a:rPr>
              <a:t>szczególnych grup osób z</a:t>
            </a:r>
            <a:r>
              <a:rPr lang="pl-PL" sz="2500" b="1"/>
              <a:t> </a:t>
            </a:r>
            <a:r>
              <a:rPr lang="pl-PL" sz="2500" b="1">
                <a:solidFill>
                  <a:schemeClr val="dk1"/>
                </a:solidFill>
              </a:rPr>
              <a:t>niepełnosprawnościami</a:t>
            </a:r>
            <a:r>
              <a:rPr lang="pl-PL" sz="2500">
                <a:solidFill>
                  <a:schemeClr val="dk1"/>
                </a:solidFill>
              </a:rPr>
              <a:t>, jeżeli jest to potrzebne.</a:t>
            </a:r>
            <a:endParaRPr sz="2500"/>
          </a:p>
        </p:txBody>
      </p:sp>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31491b4fb2c_1_44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3600"/>
              <a:buFont typeface="Trebuchet MS"/>
              <a:buNone/>
            </a:pPr>
            <a:r>
              <a:rPr lang="pl-PL"/>
              <a:t>Racjonalne usprawnienie</a:t>
            </a:r>
            <a:br>
              <a:rPr lang="pl-PL"/>
            </a:br>
            <a:r>
              <a:rPr lang="pl-PL"/>
              <a:t>Definicja</a:t>
            </a:r>
            <a:endParaRPr/>
          </a:p>
        </p:txBody>
      </p:sp>
      <p:sp>
        <p:nvSpPr>
          <p:cNvPr id="408" name="Google Shape;408;g31491b4fb2c_1_44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630000" lvl="0" indent="-402079" algn="l" rtl="0">
              <a:lnSpc>
                <a:spcPct val="150000"/>
              </a:lnSpc>
              <a:spcBef>
                <a:spcPts val="0"/>
              </a:spcBef>
              <a:spcAft>
                <a:spcPts val="0"/>
              </a:spcAft>
              <a:buSzPts val="2080"/>
              <a:buChar char="►"/>
            </a:pPr>
            <a:r>
              <a:rPr lang="pl-PL" sz="2500">
                <a:solidFill>
                  <a:schemeClr val="dk1"/>
                </a:solidFill>
              </a:rPr>
              <a:t>Odwołanie do Konwencji (art. 2 Konwencji):</a:t>
            </a:r>
            <a:endParaRPr sz="2500"/>
          </a:p>
          <a:p>
            <a:pPr marL="630000" lvl="0" indent="-402079" algn="l" rtl="0">
              <a:lnSpc>
                <a:spcPct val="150000"/>
              </a:lnSpc>
              <a:spcBef>
                <a:spcPts val="600"/>
              </a:spcBef>
              <a:spcAft>
                <a:spcPts val="0"/>
              </a:spcAft>
              <a:buSzPts val="2080"/>
              <a:buChar char="►"/>
            </a:pPr>
            <a:r>
              <a:rPr lang="pl-PL" sz="2500">
                <a:solidFill>
                  <a:schemeClr val="dk1"/>
                </a:solidFill>
              </a:rPr>
              <a:t>„</a:t>
            </a:r>
            <a:r>
              <a:rPr lang="pl-PL" sz="2500" b="1">
                <a:solidFill>
                  <a:schemeClr val="dk1"/>
                </a:solidFill>
              </a:rPr>
              <a:t>Racjonalne usprawnienie</a:t>
            </a:r>
            <a:r>
              <a:rPr lang="pl-PL" sz="2500">
                <a:solidFill>
                  <a:schemeClr val="dk1"/>
                </a:solidFill>
              </a:rPr>
              <a:t>” oznacza konieczne i</a:t>
            </a:r>
            <a:r>
              <a:rPr lang="pl-PL" sz="2500"/>
              <a:t> </a:t>
            </a:r>
            <a:r>
              <a:rPr lang="pl-PL" sz="2500">
                <a:solidFill>
                  <a:schemeClr val="dk1"/>
                </a:solidFill>
              </a:rPr>
              <a:t>odpowiednie zmiany i</a:t>
            </a:r>
            <a:r>
              <a:rPr lang="pl-PL" sz="2500"/>
              <a:t> </a:t>
            </a:r>
            <a:r>
              <a:rPr lang="pl-PL" sz="2500">
                <a:solidFill>
                  <a:schemeClr val="dk1"/>
                </a:solidFill>
              </a:rPr>
              <a:t>dostosowania, nie nakładające nieproporcjonalnego lub</a:t>
            </a:r>
            <a:r>
              <a:rPr lang="pl-PL" sz="2500"/>
              <a:t> </a:t>
            </a:r>
            <a:r>
              <a:rPr lang="pl-PL" sz="2500">
                <a:solidFill>
                  <a:schemeClr val="dk1"/>
                </a:solidFill>
              </a:rPr>
              <a:t>nadmiernego obciążenia, jeśli jest to potrzebne w</a:t>
            </a:r>
            <a:r>
              <a:rPr lang="pl-PL" sz="2500"/>
              <a:t> </a:t>
            </a:r>
            <a:r>
              <a:rPr lang="pl-PL" sz="2500">
                <a:solidFill>
                  <a:schemeClr val="dk1"/>
                </a:solidFill>
              </a:rPr>
              <a:t>konkretnym przypadku, w celu zapewnienia osobom z</a:t>
            </a:r>
            <a:r>
              <a:rPr lang="pl-PL" sz="2500"/>
              <a:t> </a:t>
            </a:r>
            <a:r>
              <a:rPr lang="pl-PL" sz="2500">
                <a:solidFill>
                  <a:schemeClr val="dk1"/>
                </a:solidFill>
              </a:rPr>
              <a:t>niepełnosprawnościami możliwości korzystania z</a:t>
            </a:r>
            <a:r>
              <a:rPr lang="pl-PL" sz="2500"/>
              <a:t> </a:t>
            </a:r>
            <a:r>
              <a:rPr lang="pl-PL" sz="2500">
                <a:solidFill>
                  <a:schemeClr val="dk1"/>
                </a:solidFill>
              </a:rPr>
              <a:t>wszelkich praw człowieka i podstawowych wolności oraz</a:t>
            </a:r>
            <a:r>
              <a:rPr lang="pl-PL" sz="2500"/>
              <a:t> </a:t>
            </a:r>
            <a:r>
              <a:rPr lang="pl-PL" sz="2500">
                <a:solidFill>
                  <a:schemeClr val="dk1"/>
                </a:solidFill>
              </a:rPr>
              <a:t>ich wykonywania na zasadzie równości z</a:t>
            </a:r>
            <a:r>
              <a:rPr lang="pl-PL" sz="2500"/>
              <a:t> </a:t>
            </a:r>
            <a:r>
              <a:rPr lang="pl-PL" sz="2500">
                <a:solidFill>
                  <a:schemeClr val="dk1"/>
                </a:solidFill>
              </a:rPr>
              <a:t>innymi osobami</a:t>
            </a:r>
          </a:p>
        </p:txBody>
      </p:sp>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31491b4fb2c_1_45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3030"/>
              <a:buFont typeface="Trebuchet MS"/>
              <a:buNone/>
            </a:pPr>
            <a:r>
              <a:rPr lang="pl-PL"/>
              <a:t>Uniwersalne projektowanie a racjonalne usprawnienie</a:t>
            </a:r>
            <a:endParaRPr/>
          </a:p>
        </p:txBody>
      </p:sp>
      <p:sp>
        <p:nvSpPr>
          <p:cNvPr id="415" name="Google Shape;415;g31491b4fb2c_1_450"/>
          <p:cNvSpPr txBox="1"/>
          <p:nvPr/>
        </p:nvSpPr>
        <p:spPr>
          <a:xfrm>
            <a:off x="687725" y="5966175"/>
            <a:ext cx="9816900" cy="8310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pl-PL" sz="2000" b="0" i="0" u="none" strike="noStrike" cap="none">
                <a:solidFill>
                  <a:schemeClr val="dk1"/>
                </a:solidFill>
                <a:latin typeface="Verdana"/>
                <a:ea typeface="Verdana"/>
                <a:cs typeface="Verdana"/>
                <a:sym typeface="Verdana"/>
              </a:rPr>
              <a:t>Uniwersalne projektowanie i racjonalne usprawnienie</a:t>
            </a:r>
            <a:br>
              <a:rPr lang="pl-PL" sz="2000" b="0" i="0" u="none" strike="noStrike" cap="none">
                <a:solidFill>
                  <a:schemeClr val="dk1"/>
                </a:solidFill>
                <a:latin typeface="Verdana"/>
                <a:ea typeface="Verdana"/>
                <a:cs typeface="Verdana"/>
                <a:sym typeface="Verdana"/>
              </a:rPr>
            </a:br>
            <a:r>
              <a:rPr lang="pl-PL" sz="1800" b="0" i="0" u="none" strike="noStrike" cap="none">
                <a:solidFill>
                  <a:schemeClr val="dk1"/>
                </a:solidFill>
                <a:latin typeface="Verdana"/>
                <a:ea typeface="Verdana"/>
                <a:cs typeface="Verdana"/>
                <a:sym typeface="Verdana"/>
              </a:rPr>
              <a:t>Źródło: projekt „Bliżej dostępności” na zlecenie MFiPR, POWER 2.19</a:t>
            </a:r>
            <a:endParaRPr sz="1400" b="0" i="0" u="none" strike="noStrike" cap="none">
              <a:solidFill>
                <a:srgbClr val="000000"/>
              </a:solidFill>
              <a:latin typeface="Verdana"/>
              <a:ea typeface="Verdana"/>
              <a:cs typeface="Verdana"/>
              <a:sym typeface="Verdana"/>
            </a:endParaRPr>
          </a:p>
        </p:txBody>
      </p:sp>
      <p:grpSp>
        <p:nvGrpSpPr>
          <p:cNvPr id="416" name="Google Shape;416;g31491b4fb2c_1_450" descr="Zdjęcie po lewej stronie przedstawia przykład uniwersalnego projektowania. Zdjęcie po prawej stronie przedstawia przykład racjonalnego usprawnienia. Opisy alternatywne poszczególnych rozwiązań znajdują się w zdjęciach grafik."/>
          <p:cNvGrpSpPr/>
          <p:nvPr/>
        </p:nvGrpSpPr>
        <p:grpSpPr>
          <a:xfrm>
            <a:off x="833204" y="1331058"/>
            <a:ext cx="8927294" cy="4634581"/>
            <a:chOff x="452175" y="1527349"/>
            <a:chExt cx="8802301" cy="4438829"/>
          </a:xfrm>
        </p:grpSpPr>
        <p:sp>
          <p:nvSpPr>
            <p:cNvPr id="417" name="Google Shape;417;g31491b4fb2c_1_450" descr="Zdjęcie po lewej stronie przedstawia przykład uniwersalnego projektowania. Zdjęcie po prawej stronie przedstawia przykład racjonalnego usprawnienia. Opisy alternatywne poszczególnych rozwiązań znajdują się w zdjęciach grafik."/>
            <p:cNvSpPr/>
            <p:nvPr/>
          </p:nvSpPr>
          <p:spPr>
            <a:xfrm>
              <a:off x="452176" y="1527349"/>
              <a:ext cx="8802300" cy="4438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Trebuchet MS"/>
                <a:ea typeface="Trebuchet MS"/>
                <a:cs typeface="Trebuchet MS"/>
                <a:sym typeface="Trebuchet MS"/>
              </a:endParaRPr>
            </a:p>
          </p:txBody>
        </p:sp>
        <p:pic>
          <p:nvPicPr>
            <p:cNvPr id="418" name="Google Shape;418;g31491b4fb2c_1_450" descr="Uniwersalne projektowanie&#10;&#10;Zdjęcie przedstawia wejście do budynku. Płaskie wejście (bez stopni i progów) z drzwiami rozsuwanymi automatycznie. Drzwi są przezroczyste, ale na środku mają niebieski pas. Całość (drzwi, elewacja, korytarz za drzwiami) w stylu nowoczesnym."/>
            <p:cNvPicPr preferRelativeResize="0"/>
            <p:nvPr/>
          </p:nvPicPr>
          <p:blipFill rotWithShape="1">
            <a:blip r:embed="rId3">
              <a:alphaModFix/>
            </a:blip>
            <a:srcRect/>
            <a:stretch/>
          </p:blipFill>
          <p:spPr>
            <a:xfrm>
              <a:off x="452175" y="1687978"/>
              <a:ext cx="3685125" cy="4278200"/>
            </a:xfrm>
            <a:prstGeom prst="rect">
              <a:avLst/>
            </a:prstGeom>
            <a:noFill/>
            <a:ln>
              <a:noFill/>
            </a:ln>
          </p:spPr>
        </p:pic>
        <p:pic>
          <p:nvPicPr>
            <p:cNvPr id="419" name="Google Shape;419;g31491b4fb2c_1_450" descr="Racjonalne usprawnienie&#10;&#10;Zdjęcie przedstawia wejście do zabytkowego budynku. Wejście po kamiennych schodach. Najpierw 2 stopnie o kształcie prostokątnym, mały podest i 3 stopnie o kształcie zaokrąglonym. Całość zaokrąglonych schodów widziana z góry tworzy część koła odciętego cięciwą. Po obu stronach drzwi poręcze idące w poprzek schodów. Na lewo od schodów podjazd wykonany po łuku, wyłożony płaską, betonową kostką. Po obu stronach podjazdu poręcze."/>
            <p:cNvPicPr preferRelativeResize="0"/>
            <p:nvPr/>
          </p:nvPicPr>
          <p:blipFill rotWithShape="1">
            <a:blip r:embed="rId4">
              <a:alphaModFix/>
            </a:blip>
            <a:srcRect/>
            <a:stretch/>
          </p:blipFill>
          <p:spPr>
            <a:xfrm>
              <a:off x="4229993" y="1687978"/>
              <a:ext cx="4889371" cy="4278198"/>
            </a:xfrm>
            <a:prstGeom prst="rect">
              <a:avLst/>
            </a:prstGeom>
            <a:noFill/>
            <a:ln>
              <a:noFill/>
            </a:ln>
          </p:spPr>
        </p:pic>
      </p:gr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31491b4fb2c_1_26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br>
              <a:rPr lang="pl-PL"/>
            </a:br>
            <a:r>
              <a:rPr lang="pl-PL"/>
              <a:t>Racjonalne usprawnienie</a:t>
            </a:r>
            <a:br>
              <a:rPr lang="pl-PL"/>
            </a:br>
            <a:r>
              <a:rPr lang="pl-PL"/>
              <a:t>a dyskryminacja</a:t>
            </a:r>
            <a:endParaRPr lang="pl-PL" b="0">
              <a:solidFill>
                <a:srgbClr val="000000"/>
              </a:solidFill>
            </a:endParaRPr>
          </a:p>
          <a:p>
            <a:pPr marL="0" lvl="0" indent="0" algn="l">
              <a:lnSpc>
                <a:spcPct val="130000"/>
              </a:lnSpc>
              <a:spcBef>
                <a:spcPts val="0"/>
              </a:spcBef>
              <a:spcAft>
                <a:spcPts val="0"/>
              </a:spcAft>
              <a:buNone/>
            </a:pPr>
            <a:endParaRPr lang="pl-PL" sz="3400"/>
          </a:p>
        </p:txBody>
      </p:sp>
      <p:sp>
        <p:nvSpPr>
          <p:cNvPr id="426" name="Google Shape;426;g31491b4fb2c_1_268"/>
          <p:cNvSpPr txBox="1">
            <a:spLocks noGrp="1"/>
          </p:cNvSpPr>
          <p:nvPr>
            <p:ph type="body" idx="1"/>
          </p:nvPr>
        </p:nvSpPr>
        <p:spPr>
          <a:xfrm>
            <a:off x="689623" y="1436697"/>
            <a:ext cx="10517110" cy="5728558"/>
          </a:xfrm>
          <a:prstGeom prst="rect">
            <a:avLst/>
          </a:prstGeom>
          <a:noFill/>
          <a:ln>
            <a:noFill/>
          </a:ln>
        </p:spPr>
        <p:txBody>
          <a:bodyPr spcFirstLastPara="1" wrap="square" lIns="91425" tIns="45700" rIns="91425" bIns="45700" anchor="t" anchorCtr="0">
            <a:noAutofit/>
          </a:bodyPr>
          <a:lstStyle/>
          <a:p>
            <a:pPr indent="-368300">
              <a:spcBef>
                <a:spcPts val="0"/>
              </a:spcBef>
              <a:buSzPts val="2200"/>
            </a:pPr>
            <a:r>
              <a:rPr lang="pl-PL" sz="2300" b="1">
                <a:solidFill>
                  <a:srgbClr val="333333"/>
                </a:solidFill>
                <a:ea typeface="Open Sans"/>
                <a:cs typeface="Open Sans"/>
              </a:rPr>
              <a:t>"Dyskryminacja ze względu na niepełnosprawność" (art. 2 Konwencji) </a:t>
            </a:r>
            <a:r>
              <a:rPr lang="pl-PL" sz="2300">
                <a:solidFill>
                  <a:srgbClr val="333333"/>
                </a:solidFill>
                <a:ea typeface="Open Sans"/>
                <a:cs typeface="Open Sans"/>
              </a:rPr>
              <a:t>oznacza jakiekolwiek </a:t>
            </a:r>
            <a:r>
              <a:rPr lang="pl-PL" sz="2300" b="1">
                <a:solidFill>
                  <a:srgbClr val="333333"/>
                </a:solidFill>
                <a:ea typeface="Open Sans"/>
                <a:cs typeface="Open Sans"/>
              </a:rPr>
              <a:t>różnicowanie</a:t>
            </a:r>
            <a:r>
              <a:rPr lang="pl-PL" sz="2300">
                <a:solidFill>
                  <a:srgbClr val="333333"/>
                </a:solidFill>
                <a:ea typeface="Open Sans"/>
                <a:cs typeface="Open Sans"/>
              </a:rPr>
              <a:t>, </a:t>
            </a:r>
            <a:r>
              <a:rPr lang="pl-PL" sz="2300" b="1">
                <a:solidFill>
                  <a:srgbClr val="333333"/>
                </a:solidFill>
                <a:ea typeface="Open Sans"/>
                <a:cs typeface="Open Sans"/>
              </a:rPr>
              <a:t>wykluczanie</a:t>
            </a:r>
            <a:r>
              <a:rPr lang="pl-PL" sz="2300">
                <a:solidFill>
                  <a:srgbClr val="333333"/>
                </a:solidFill>
                <a:ea typeface="Open Sans"/>
                <a:cs typeface="Open Sans"/>
              </a:rPr>
              <a:t> lub </a:t>
            </a:r>
            <a:r>
              <a:rPr lang="pl-PL" sz="2300" b="1">
                <a:solidFill>
                  <a:srgbClr val="333333"/>
                </a:solidFill>
                <a:ea typeface="Open Sans"/>
                <a:cs typeface="Open Sans"/>
              </a:rPr>
              <a:t>ograniczanie ze względu na niepełnosprawność</a:t>
            </a:r>
            <a:r>
              <a:rPr lang="pl-PL" sz="2300">
                <a:solidFill>
                  <a:srgbClr val="333333"/>
                </a:solidFill>
                <a:ea typeface="Open Sans"/>
                <a:cs typeface="Open Sans"/>
              </a:rPr>
              <a:t>, którego celem lub skutkiem jest naruszenie lub zniweczenie uznania, korzystania z lub wykonywania wszelkich </a:t>
            </a:r>
            <a:r>
              <a:rPr lang="pl-PL" sz="2300" b="1">
                <a:solidFill>
                  <a:srgbClr val="333333"/>
                </a:solidFill>
                <a:ea typeface="Open Sans"/>
                <a:cs typeface="Open Sans"/>
              </a:rPr>
              <a:t>praw człowieka</a:t>
            </a:r>
            <a:r>
              <a:rPr lang="pl-PL" sz="2300">
                <a:solidFill>
                  <a:srgbClr val="333333"/>
                </a:solidFill>
                <a:ea typeface="Open Sans"/>
                <a:cs typeface="Open Sans"/>
              </a:rPr>
              <a:t> i </a:t>
            </a:r>
            <a:r>
              <a:rPr lang="pl-PL" sz="2300" b="1">
                <a:solidFill>
                  <a:srgbClr val="333333"/>
                </a:solidFill>
                <a:ea typeface="Open Sans"/>
                <a:cs typeface="Open Sans"/>
              </a:rPr>
              <a:t>podstawowych wolności</a:t>
            </a:r>
            <a:r>
              <a:rPr lang="pl-PL" sz="2300">
                <a:solidFill>
                  <a:srgbClr val="333333"/>
                </a:solidFill>
                <a:ea typeface="Open Sans"/>
                <a:cs typeface="Open Sans"/>
              </a:rPr>
              <a:t> w dziedzinie polityki, gospodarki, społecznej, kulturalnej, obywatelskiej lub w jakiejkolwiek innej, na zasadzie równości z innymi osobami. </a:t>
            </a:r>
            <a:r>
              <a:rPr lang="pl-PL" sz="2300" b="1">
                <a:solidFill>
                  <a:srgbClr val="333333"/>
                </a:solidFill>
                <a:ea typeface="Open Sans"/>
                <a:cs typeface="Open Sans"/>
              </a:rPr>
              <a:t>Obejmuje to wszelkie przejawy dyskryminacji, w tym odmowę racjonalnego usprawnienia,</a:t>
            </a:r>
            <a:endParaRPr lang="pl-PL" sz="2300" b="1"/>
          </a:p>
        </p:txBody>
      </p:sp>
    </p:spTree>
    <p:extLst>
      <p:ext uri="{BB962C8B-B14F-4D97-AF65-F5344CB8AC3E}">
        <p14:creationId xmlns:p14="http://schemas.microsoft.com/office/powerpoint/2010/main" val="2555214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1">
          <a:extLst>
            <a:ext uri="{FF2B5EF4-FFF2-40B4-BE49-F238E27FC236}">
              <a16:creationId xmlns:a16="http://schemas.microsoft.com/office/drawing/2014/main" id="{935001F0-5ECB-6DF2-B734-C715BDA78575}"/>
            </a:ext>
          </a:extLst>
        </p:cNvPr>
        <p:cNvGrpSpPr/>
        <p:nvPr/>
      </p:nvGrpSpPr>
      <p:grpSpPr>
        <a:xfrm>
          <a:off x="0" y="0"/>
          <a:ext cx="0" cy="0"/>
          <a:chOff x="0" y="0"/>
          <a:chExt cx="0" cy="0"/>
        </a:xfrm>
      </p:grpSpPr>
      <p:sp>
        <p:nvSpPr>
          <p:cNvPr id="182" name="Google Shape;182;g2dd7778a15a_1_0">
            <a:extLst>
              <a:ext uri="{FF2B5EF4-FFF2-40B4-BE49-F238E27FC236}">
                <a16:creationId xmlns:a16="http://schemas.microsoft.com/office/drawing/2014/main" id="{A3B7E3EB-811E-88B5-8C1C-8BFC4C6F40B4}"/>
              </a:ext>
            </a:extLst>
          </p:cNvPr>
          <p:cNvSpPr txBox="1">
            <a:spLocks noGrp="1"/>
          </p:cNvSpPr>
          <p:nvPr>
            <p:ph type="title"/>
          </p:nvPr>
        </p:nvSpPr>
        <p:spPr>
          <a:xfrm>
            <a:off x="687725" y="115897"/>
            <a:ext cx="10265620" cy="1320900"/>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140000"/>
              </a:lnSpc>
              <a:spcBef>
                <a:spcPts val="0"/>
              </a:spcBef>
              <a:spcAft>
                <a:spcPts val="0"/>
              </a:spcAft>
              <a:buClr>
                <a:srgbClr val="000000"/>
              </a:buClr>
              <a:buSzPct val="33003"/>
              <a:buFont typeface="Arial"/>
              <a:buNone/>
            </a:pPr>
            <a:r>
              <a:rPr lang="pl-PL" sz="3600"/>
              <a:t>Czy te osoby mogłyby studiować lub pracować w Uczelni?</a:t>
            </a:r>
            <a:endParaRPr/>
          </a:p>
        </p:txBody>
      </p:sp>
      <p:sp>
        <p:nvSpPr>
          <p:cNvPr id="183" name="Google Shape;183;g2dd7778a15a_1_0">
            <a:extLst>
              <a:ext uri="{FF2B5EF4-FFF2-40B4-BE49-F238E27FC236}">
                <a16:creationId xmlns:a16="http://schemas.microsoft.com/office/drawing/2014/main" id="{2222E4E0-863D-37E4-FB37-1455B678E48D}"/>
              </a:ext>
            </a:extLst>
          </p:cNvPr>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93700" algn="l" rtl="0">
              <a:lnSpc>
                <a:spcPct val="150000"/>
              </a:lnSpc>
              <a:spcBef>
                <a:spcPts val="600"/>
              </a:spcBef>
              <a:spcAft>
                <a:spcPts val="0"/>
              </a:spcAft>
              <a:buSzPts val="2600"/>
              <a:buFont typeface="Verdana"/>
              <a:buChar char="►"/>
            </a:pPr>
            <a:r>
              <a:rPr lang="pl-PL" sz="2800"/>
              <a:t>Albert Einstein, Steven Hawking, John </a:t>
            </a:r>
            <a:r>
              <a:rPr lang="pl-PL" sz="2800" err="1"/>
              <a:t>Nash</a:t>
            </a:r>
            <a:endParaRPr lang="pl-PL" sz="2800"/>
          </a:p>
          <a:p>
            <a:pPr marL="457200" lvl="0" indent="-393700" algn="l" rtl="0">
              <a:lnSpc>
                <a:spcPct val="150000"/>
              </a:lnSpc>
              <a:spcBef>
                <a:spcPts val="600"/>
              </a:spcBef>
              <a:spcAft>
                <a:spcPts val="0"/>
              </a:spcAft>
              <a:buSzPts val="2600"/>
              <a:buFont typeface="Verdana"/>
              <a:buChar char="►"/>
            </a:pPr>
            <a:r>
              <a:rPr lang="pl-PL" sz="2800"/>
              <a:t>Franklin Delano Roosevelt, Janina Ochojska, Jan Filip Libicki, Sławomir Piechota, Marek Plura</a:t>
            </a:r>
          </a:p>
          <a:p>
            <a:pPr marL="457200" lvl="0" indent="-393700" algn="l" rtl="0">
              <a:lnSpc>
                <a:spcPct val="150000"/>
              </a:lnSpc>
              <a:spcBef>
                <a:spcPts val="600"/>
              </a:spcBef>
              <a:spcAft>
                <a:spcPts val="0"/>
              </a:spcAft>
              <a:buSzPts val="2600"/>
              <a:buFont typeface="Verdana"/>
              <a:buChar char="►"/>
            </a:pPr>
            <a:r>
              <a:rPr lang="pl-PL" sz="2800"/>
              <a:t>Fryderyk Chopin, Ludwig van Beethoven, Elton John</a:t>
            </a:r>
          </a:p>
          <a:p>
            <a:pPr marL="457200" lvl="0" indent="-393700" algn="l" rtl="0">
              <a:lnSpc>
                <a:spcPct val="150000"/>
              </a:lnSpc>
              <a:spcBef>
                <a:spcPts val="600"/>
              </a:spcBef>
              <a:spcAft>
                <a:spcPts val="0"/>
              </a:spcAft>
              <a:buSzPts val="2600"/>
              <a:buFont typeface="Verdana"/>
              <a:buChar char="►"/>
            </a:pPr>
            <a:r>
              <a:rPr lang="pl-PL" sz="2800"/>
              <a:t>Robin Williams, Tom </a:t>
            </a:r>
            <a:r>
              <a:rPr lang="pl-PL" sz="2800" err="1"/>
              <a:t>Cruize</a:t>
            </a:r>
            <a:r>
              <a:rPr lang="pl-PL" sz="2800"/>
              <a:t>, Sylvester </a:t>
            </a:r>
            <a:r>
              <a:rPr lang="pl-PL" sz="2800" err="1"/>
              <a:t>Stallone</a:t>
            </a:r>
            <a:endParaRPr lang="pl-PL" sz="2800"/>
          </a:p>
          <a:p>
            <a:pPr marL="457200" lvl="0" indent="-393700" algn="l" rtl="0">
              <a:lnSpc>
                <a:spcPct val="150000"/>
              </a:lnSpc>
              <a:spcBef>
                <a:spcPts val="600"/>
              </a:spcBef>
              <a:spcAft>
                <a:spcPts val="0"/>
              </a:spcAft>
              <a:buSzPts val="2600"/>
              <a:buFont typeface="Verdana"/>
              <a:buChar char="►"/>
            </a:pPr>
            <a:r>
              <a:rPr lang="pl-PL" sz="2800"/>
              <a:t>Nick </a:t>
            </a:r>
            <a:r>
              <a:rPr lang="pl-PL" sz="2800" err="1"/>
              <a:t>Vujicic</a:t>
            </a:r>
            <a:r>
              <a:rPr lang="pl-PL" sz="2800"/>
              <a:t>, Wojciech Sawicki</a:t>
            </a:r>
          </a:p>
        </p:txBody>
      </p:sp>
    </p:spTree>
    <p:extLst>
      <p:ext uri="{BB962C8B-B14F-4D97-AF65-F5344CB8AC3E}">
        <p14:creationId xmlns:p14="http://schemas.microsoft.com/office/powerpoint/2010/main" val="17890879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31491b4fb2c_1_26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400"/>
              <a:t>Ustawa o zapewnianiu dostępności</a:t>
            </a:r>
            <a:endParaRPr sz="3400"/>
          </a:p>
          <a:p>
            <a:pPr marL="0" lvl="0" indent="0" algn="l" rtl="0">
              <a:lnSpc>
                <a:spcPct val="130000"/>
              </a:lnSpc>
              <a:spcBef>
                <a:spcPts val="0"/>
              </a:spcBef>
              <a:spcAft>
                <a:spcPts val="0"/>
              </a:spcAft>
              <a:buSzPts val="4000"/>
              <a:buNone/>
            </a:pPr>
            <a:r>
              <a:rPr lang="pl-PL" sz="3400"/>
              <a:t>Zapewnianie dostępności</a:t>
            </a:r>
            <a:endParaRPr sz="3400"/>
          </a:p>
        </p:txBody>
      </p:sp>
      <p:sp>
        <p:nvSpPr>
          <p:cNvPr id="426" name="Google Shape;426;g31491b4fb2c_1_268"/>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150000"/>
              </a:lnSpc>
              <a:spcBef>
                <a:spcPts val="0"/>
              </a:spcBef>
              <a:spcAft>
                <a:spcPts val="0"/>
              </a:spcAft>
              <a:buSzPts val="2200"/>
              <a:buChar char="►"/>
            </a:pPr>
            <a:r>
              <a:rPr lang="pl-PL" sz="2200" b="1"/>
              <a:t>Art. 4</a:t>
            </a:r>
            <a:endParaRPr sz="2200"/>
          </a:p>
          <a:p>
            <a:pPr marL="457200" marR="0" lvl="0" indent="-368300" algn="l" rtl="0">
              <a:lnSpc>
                <a:spcPct val="150000"/>
              </a:lnSpc>
              <a:spcBef>
                <a:spcPts val="0"/>
              </a:spcBef>
              <a:spcAft>
                <a:spcPts val="0"/>
              </a:spcAft>
              <a:buSzPts val="2200"/>
              <a:buChar char="►"/>
            </a:pPr>
            <a:r>
              <a:rPr lang="pl-PL" sz="2200"/>
              <a:t>1. Podmiot publiczny </a:t>
            </a:r>
            <a:r>
              <a:rPr lang="pl-PL" sz="2200" b="1"/>
              <a:t>zapewnia dostępność</a:t>
            </a:r>
            <a:r>
              <a:rPr lang="pl-PL" sz="2200"/>
              <a:t> osobom ze szczególnymi potrzebami przez stosowanie </a:t>
            </a:r>
            <a:r>
              <a:rPr lang="pl-PL" sz="2200" b="1"/>
              <a:t>uniwersalnego projektowania </a:t>
            </a:r>
            <a:r>
              <a:rPr lang="pl-PL" sz="2200"/>
              <a:t>lub </a:t>
            </a:r>
            <a:r>
              <a:rPr lang="pl-PL" sz="2200" b="1"/>
              <a:t>racjonalnych usprawnień</a:t>
            </a:r>
            <a:r>
              <a:rPr lang="pl-PL" sz="2200"/>
              <a:t>.</a:t>
            </a:r>
            <a:endParaRPr sz="2200" b="1"/>
          </a:p>
          <a:p>
            <a:pPr marL="457200" marR="0" lvl="0" indent="-368300" algn="l" rtl="0">
              <a:lnSpc>
                <a:spcPct val="150000"/>
              </a:lnSpc>
              <a:spcBef>
                <a:spcPts val="0"/>
              </a:spcBef>
              <a:spcAft>
                <a:spcPts val="0"/>
              </a:spcAft>
              <a:buSzPts val="2200"/>
              <a:buChar char="►"/>
            </a:pPr>
            <a:r>
              <a:rPr lang="pl-PL" sz="2200"/>
              <a:t>2. Podmiot publiczny </a:t>
            </a:r>
            <a:r>
              <a:rPr lang="pl-PL" sz="2200" b="1"/>
              <a:t>w ramach zapewniania dostępności </a:t>
            </a:r>
            <a:r>
              <a:rPr lang="pl-PL" sz="2200"/>
              <a:t>osobom ze szczególnymi potrzebami podejmuje także działania mające na celu:</a:t>
            </a:r>
            <a:endParaRPr sz="2200"/>
          </a:p>
          <a:p>
            <a:pPr marL="809999" lvl="0" indent="-359999" algn="l" rtl="0">
              <a:lnSpc>
                <a:spcPct val="130000"/>
              </a:lnSpc>
              <a:spcBef>
                <a:spcPts val="600"/>
              </a:spcBef>
              <a:spcAft>
                <a:spcPts val="0"/>
              </a:spcAft>
              <a:buSzPts val="1920"/>
              <a:buNone/>
            </a:pPr>
            <a:r>
              <a:rPr lang="pl-PL" sz="2200"/>
              <a:t>1) uwzględnianie ich potrzeb </a:t>
            </a:r>
            <a:r>
              <a:rPr lang="pl-PL" sz="2200" b="1"/>
              <a:t>w planowanej i prowadzonej przez ten podmiot działalności</a:t>
            </a:r>
            <a:r>
              <a:rPr lang="pl-PL" sz="2200"/>
              <a:t>;</a:t>
            </a:r>
            <a:endParaRPr sz="2200"/>
          </a:p>
          <a:p>
            <a:pPr marL="809999" lvl="0" indent="-359999" algn="l" rtl="0">
              <a:lnSpc>
                <a:spcPct val="130000"/>
              </a:lnSpc>
              <a:spcBef>
                <a:spcPts val="600"/>
              </a:spcBef>
              <a:spcAft>
                <a:spcPts val="0"/>
              </a:spcAft>
              <a:buSzPts val="1920"/>
              <a:buNone/>
            </a:pPr>
            <a:r>
              <a:rPr lang="pl-PL" sz="2200"/>
              <a:t>2) </a:t>
            </a:r>
            <a:r>
              <a:rPr lang="pl-PL" sz="2200" b="1"/>
              <a:t>usuwanie barier</a:t>
            </a:r>
            <a:r>
              <a:rPr lang="pl-PL" sz="2200"/>
              <a:t>, a także </a:t>
            </a:r>
            <a:r>
              <a:rPr lang="pl-PL" sz="2200" b="1"/>
              <a:t>zapobieganie ich powstawaniu</a:t>
            </a:r>
            <a:r>
              <a:rPr lang="pl-PL" sz="2200"/>
              <a:t>.</a:t>
            </a:r>
            <a:endParaRPr sz="2200"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g31491b4fb2c_1_27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400"/>
              <a:t>Ustawa o zapewnianiu dostępności</a:t>
            </a:r>
            <a:endParaRPr sz="3400"/>
          </a:p>
          <a:p>
            <a:pPr marL="0" lvl="0" indent="0" algn="l" rtl="0">
              <a:lnSpc>
                <a:spcPct val="130000"/>
              </a:lnSpc>
              <a:spcBef>
                <a:spcPts val="0"/>
              </a:spcBef>
              <a:spcAft>
                <a:spcPts val="0"/>
              </a:spcAft>
              <a:buSzPts val="4000"/>
              <a:buNone/>
            </a:pPr>
            <a:r>
              <a:rPr lang="pl-PL" sz="3200"/>
              <a:t>Dysponowanie środkami publicznymi</a:t>
            </a:r>
            <a:endParaRPr sz="3200"/>
          </a:p>
        </p:txBody>
      </p:sp>
      <p:sp>
        <p:nvSpPr>
          <p:cNvPr id="433" name="Google Shape;433;g31491b4fb2c_1_27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540000" marR="0" lvl="0" indent="-357799" algn="l" rtl="0">
              <a:lnSpc>
                <a:spcPct val="150000"/>
              </a:lnSpc>
              <a:spcBef>
                <a:spcPts val="0"/>
              </a:spcBef>
              <a:spcAft>
                <a:spcPts val="0"/>
              </a:spcAft>
              <a:buSzPts val="2800"/>
              <a:buChar char="►"/>
            </a:pPr>
            <a:r>
              <a:rPr lang="pl-PL" sz="2800" b="1"/>
              <a:t>Art. 4</a:t>
            </a:r>
            <a:endParaRPr sz="2800"/>
          </a:p>
          <a:p>
            <a:pPr marL="540000" marR="0" lvl="0" indent="-357799" algn="l" rtl="0">
              <a:lnSpc>
                <a:spcPct val="150000"/>
              </a:lnSpc>
              <a:spcBef>
                <a:spcPts val="0"/>
              </a:spcBef>
              <a:spcAft>
                <a:spcPts val="0"/>
              </a:spcAft>
              <a:buSzPts val="2800"/>
              <a:buChar char="►"/>
            </a:pPr>
            <a:r>
              <a:rPr lang="pl-PL" sz="2800"/>
              <a:t>3. W przypadku [...] udzielania zamówień publicznych podmiotom innym niż podmioty publiczne, podmiot publiczny jest obowiązany do określenia </a:t>
            </a:r>
            <a:r>
              <a:rPr lang="pl-PL" sz="2800" b="1"/>
              <a:t>w treści umowy warunków służących zapewnieniu dostępności osobom ze szczególnymi potrzebami</a:t>
            </a:r>
            <a:r>
              <a:rPr lang="pl-PL" sz="2800"/>
              <a:t> w zakresie  tych [...]  zamówień publicznych [...].</a:t>
            </a:r>
            <a:endParaRPr sz="2800" b="1"/>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g3198557072c_1_6"/>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200"/>
              <a:t>Ustawa o zapewnianiu dostępności</a:t>
            </a:r>
            <a:endParaRPr sz="3200"/>
          </a:p>
          <a:p>
            <a:pPr marL="0" lvl="0" indent="0" algn="l" rtl="0">
              <a:lnSpc>
                <a:spcPct val="130000"/>
              </a:lnSpc>
              <a:spcBef>
                <a:spcPts val="0"/>
              </a:spcBef>
              <a:spcAft>
                <a:spcPts val="0"/>
              </a:spcAft>
              <a:buSzPts val="4000"/>
              <a:buNone/>
            </a:pPr>
            <a:r>
              <a:rPr lang="pl-PL" sz="3000"/>
              <a:t>Postępowanie skargowe, sankcje (1 z 2)</a:t>
            </a:r>
            <a:endParaRPr sz="3000"/>
          </a:p>
        </p:txBody>
      </p:sp>
      <p:sp>
        <p:nvSpPr>
          <p:cNvPr id="440" name="Google Shape;440;g3198557072c_1_6"/>
          <p:cNvSpPr txBox="1">
            <a:spLocks noGrp="1"/>
          </p:cNvSpPr>
          <p:nvPr>
            <p:ph type="body" idx="1"/>
          </p:nvPr>
        </p:nvSpPr>
        <p:spPr>
          <a:xfrm>
            <a:off x="406633" y="1244947"/>
            <a:ext cx="10529400" cy="54213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SzPts val="1920"/>
              <a:buNone/>
            </a:pPr>
            <a:endParaRPr sz="2800"/>
          </a:p>
          <a:p>
            <a:pPr marL="540000" marR="0" lvl="0" indent="-357799" algn="l" rtl="0">
              <a:lnSpc>
                <a:spcPct val="150000"/>
              </a:lnSpc>
              <a:spcBef>
                <a:spcPts val="0"/>
              </a:spcBef>
              <a:spcAft>
                <a:spcPts val="0"/>
              </a:spcAft>
              <a:buSzPts val="2800"/>
              <a:buChar char="►"/>
            </a:pPr>
            <a:r>
              <a:rPr lang="pl-PL" sz="2800" b="1"/>
              <a:t>Wniosek o zapewnienie dostępności</a:t>
            </a:r>
            <a:r>
              <a:rPr lang="pl-PL" sz="2800"/>
              <a:t> architektonicznej  lub informacyjno-komunikacyjnej (art. 30)</a:t>
            </a:r>
            <a:endParaRPr sz="2800"/>
          </a:p>
          <a:p>
            <a:pPr marL="540000" marR="0" lvl="0" indent="-357799" algn="l" rtl="0">
              <a:lnSpc>
                <a:spcPct val="150000"/>
              </a:lnSpc>
              <a:spcBef>
                <a:spcPts val="0"/>
              </a:spcBef>
              <a:spcAft>
                <a:spcPts val="0"/>
              </a:spcAft>
              <a:buSzPts val="2800"/>
              <a:buChar char="►"/>
            </a:pPr>
            <a:r>
              <a:rPr lang="pl-PL" sz="2800" b="1"/>
              <a:t>Skarga na brak dostępności</a:t>
            </a:r>
            <a:r>
              <a:rPr lang="pl-PL" sz="2800"/>
              <a:t> - Prezes </a:t>
            </a:r>
            <a:r>
              <a:rPr lang="pl-PL" sz="2800" err="1"/>
              <a:t>Pfron</a:t>
            </a:r>
            <a:r>
              <a:rPr lang="pl-PL" sz="2800"/>
              <a:t> (art. 32)</a:t>
            </a:r>
            <a:endParaRPr sz="2800"/>
          </a:p>
          <a:p>
            <a:pPr marL="540000" marR="0" lvl="0" indent="-357799" algn="l" rtl="0">
              <a:lnSpc>
                <a:spcPct val="150000"/>
              </a:lnSpc>
              <a:spcBef>
                <a:spcPts val="0"/>
              </a:spcBef>
              <a:spcAft>
                <a:spcPts val="0"/>
              </a:spcAft>
              <a:buSzPts val="2800"/>
              <a:buChar char="►"/>
            </a:pPr>
            <a:r>
              <a:rPr lang="pl-PL" sz="2800" b="1"/>
              <a:t>Grzywna</a:t>
            </a:r>
            <a:r>
              <a:rPr lang="pl-PL" sz="2800"/>
              <a:t> w celu przymuszenia - (art. 34)</a:t>
            </a:r>
            <a:endParaRPr sz="2800"/>
          </a:p>
          <a:p>
            <a:pPr marL="457200" marR="0" lvl="0" indent="0" algn="l" rtl="0">
              <a:lnSpc>
                <a:spcPct val="150000"/>
              </a:lnSpc>
              <a:spcBef>
                <a:spcPts val="0"/>
              </a:spcBef>
              <a:spcAft>
                <a:spcPts val="0"/>
              </a:spcAft>
              <a:buSzPts val="1920"/>
              <a:buNone/>
            </a:pPr>
            <a:endParaRPr sz="28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3198557072c_1_1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200"/>
              <a:t>Ustawa o zapewnianiu dostępności</a:t>
            </a:r>
            <a:endParaRPr sz="3200"/>
          </a:p>
          <a:p>
            <a:pPr marL="0" lvl="0" indent="0" algn="l" rtl="0">
              <a:lnSpc>
                <a:spcPct val="130000"/>
              </a:lnSpc>
              <a:spcBef>
                <a:spcPts val="0"/>
              </a:spcBef>
              <a:spcAft>
                <a:spcPts val="0"/>
              </a:spcAft>
              <a:buSzPts val="4000"/>
              <a:buNone/>
            </a:pPr>
            <a:r>
              <a:rPr lang="pl-PL" sz="3000"/>
              <a:t>Postępowanie skargowe, sankcje (2 z 2)</a:t>
            </a:r>
            <a:endParaRPr sz="3000"/>
          </a:p>
        </p:txBody>
      </p:sp>
      <p:sp>
        <p:nvSpPr>
          <p:cNvPr id="447" name="Google Shape;447;g3198557072c_1_18"/>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540000" marR="0" lvl="0" indent="-357799" algn="l" rtl="0">
              <a:lnSpc>
                <a:spcPct val="150000"/>
              </a:lnSpc>
              <a:spcBef>
                <a:spcPts val="0"/>
              </a:spcBef>
              <a:spcAft>
                <a:spcPts val="0"/>
              </a:spcAft>
              <a:buSzPts val="2800"/>
              <a:buChar char="►"/>
            </a:pPr>
            <a:r>
              <a:rPr lang="pl-PL" sz="2800"/>
              <a:t>Nakładane na osoby fizyczne: do 10 000 zł, wielokrotnie do 50 000 zł</a:t>
            </a:r>
            <a:endParaRPr sz="2800"/>
          </a:p>
          <a:p>
            <a:pPr marL="540000" marR="0" lvl="0" indent="-357799" algn="l" rtl="0">
              <a:lnSpc>
                <a:spcPct val="150000"/>
              </a:lnSpc>
              <a:spcBef>
                <a:spcPts val="0"/>
              </a:spcBef>
              <a:spcAft>
                <a:spcPts val="0"/>
              </a:spcAft>
              <a:buSzPts val="2800"/>
              <a:buChar char="►"/>
            </a:pPr>
            <a:r>
              <a:rPr lang="pl-PL" sz="2800"/>
              <a:t>Nakładane na osoby prawne i jednostki organizacyjne nieposiadające osobowości prawnej: do 50 000 zł, wielokrotnie do 200 000 zł </a:t>
            </a:r>
            <a:endParaRPr sz="2800"/>
          </a:p>
          <a:p>
            <a:pPr marL="540000" marR="0" lvl="0" indent="-332399" algn="l" rtl="0">
              <a:lnSpc>
                <a:spcPct val="150000"/>
              </a:lnSpc>
              <a:spcBef>
                <a:spcPts val="0"/>
              </a:spcBef>
              <a:spcAft>
                <a:spcPts val="0"/>
              </a:spcAft>
              <a:buSzPts val="2400"/>
              <a:buChar char="►"/>
            </a:pPr>
            <a:r>
              <a:rPr lang="pl-PL" sz="2800"/>
              <a:t>(art. 120 i 121 § 2 Ustawy z dnia 17 czerwca 1966 r. o postępowaniu egzekucyjnym w administracji (</a:t>
            </a:r>
            <a:r>
              <a:rPr lang="pl-PL" sz="2800" err="1"/>
              <a:t>t.j</a:t>
            </a:r>
            <a:r>
              <a:rPr lang="pl-PL" sz="2800"/>
              <a:t>. Dz. U. z 2023 r. poz. 2505 z </a:t>
            </a:r>
            <a:r>
              <a:rPr lang="pl-PL" sz="2800" err="1"/>
              <a:t>późn</a:t>
            </a:r>
            <a:r>
              <a:rPr lang="pl-PL" sz="2800"/>
              <a:t>. zm.).)</a:t>
            </a:r>
            <a:endParaRPr sz="2800"/>
          </a:p>
          <a:p>
            <a:pPr marL="457200" marR="0" lvl="0" indent="0" algn="l" rtl="0">
              <a:lnSpc>
                <a:spcPct val="150000"/>
              </a:lnSpc>
              <a:spcBef>
                <a:spcPts val="0"/>
              </a:spcBef>
              <a:spcAft>
                <a:spcPts val="0"/>
              </a:spcAft>
              <a:buSzPts val="1920"/>
              <a:buNone/>
            </a:pPr>
            <a:endParaRPr sz="28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g3170b2921e2_0_24"/>
          <p:cNvSpPr txBox="1">
            <a:spLocks noGrp="1"/>
          </p:cNvSpPr>
          <p:nvPr>
            <p:ph type="title"/>
          </p:nvPr>
        </p:nvSpPr>
        <p:spPr>
          <a:xfrm>
            <a:off x="687725" y="115900"/>
            <a:ext cx="104574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200"/>
              <a:t>Ustawa o dostępności cyfrowej stron internetowych i aplikacji mobilnych (1 z 2)</a:t>
            </a:r>
            <a:endParaRPr sz="3000"/>
          </a:p>
        </p:txBody>
      </p:sp>
      <p:sp>
        <p:nvSpPr>
          <p:cNvPr id="454" name="Google Shape;454;g3170b2921e2_0_2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540000" marR="0" lvl="0" indent="-332399" algn="l" rtl="0">
              <a:lnSpc>
                <a:spcPct val="150000"/>
              </a:lnSpc>
              <a:spcBef>
                <a:spcPts val="0"/>
              </a:spcBef>
              <a:spcAft>
                <a:spcPts val="0"/>
              </a:spcAft>
              <a:buSzPts val="2400"/>
              <a:buChar char="►"/>
            </a:pPr>
            <a:r>
              <a:rPr lang="pl-PL"/>
              <a:t>Ustawa z dnia 4 kwietnia 2019 r. o dostępności cyfrowej stron internetowych i aplikacji mobilnych podmiotów publicznych (</a:t>
            </a:r>
            <a:r>
              <a:rPr lang="pl-PL" err="1"/>
              <a:t>t.j</a:t>
            </a:r>
            <a:r>
              <a:rPr lang="pl-PL"/>
              <a:t>. Dz. U. z 2023 r. poz. 1440).</a:t>
            </a:r>
            <a:endParaRPr/>
          </a:p>
          <a:p>
            <a:pPr marL="540000" marR="0" lvl="0" indent="-332399" algn="l" rtl="0">
              <a:lnSpc>
                <a:spcPct val="150000"/>
              </a:lnSpc>
              <a:spcBef>
                <a:spcPts val="0"/>
              </a:spcBef>
              <a:spcAft>
                <a:spcPts val="0"/>
              </a:spcAft>
              <a:buSzPts val="2400"/>
              <a:buChar char="►"/>
            </a:pPr>
            <a:r>
              <a:rPr lang="pl-PL"/>
              <a:t>Wszystkie podmioty zobowiązane (w tym podmioty publiczne) mają obowiązek zapewnienia dostępności swoich stron internetowych i aplikacji mobilnych, w tym:</a:t>
            </a:r>
            <a:endParaRPr/>
          </a:p>
          <a:p>
            <a:pPr marL="914400" marR="0" lvl="1" indent="-330200" algn="l" rtl="0">
              <a:lnSpc>
                <a:spcPct val="150000"/>
              </a:lnSpc>
              <a:spcBef>
                <a:spcPts val="0"/>
              </a:spcBef>
              <a:spcAft>
                <a:spcPts val="0"/>
              </a:spcAft>
              <a:buSzPts val="1600"/>
              <a:buChar char="►"/>
            </a:pPr>
            <a:r>
              <a:rPr lang="pl-PL"/>
              <a:t>„Zwykłych” stron i aplikacji mobilnych</a:t>
            </a:r>
            <a:endParaRPr/>
          </a:p>
          <a:p>
            <a:pPr marL="914400" marR="0" lvl="1" indent="-330200" algn="l" rtl="0">
              <a:lnSpc>
                <a:spcPct val="150000"/>
              </a:lnSpc>
              <a:spcBef>
                <a:spcPts val="0"/>
              </a:spcBef>
              <a:spcAft>
                <a:spcPts val="0"/>
              </a:spcAft>
              <a:buSzPts val="1600"/>
              <a:buChar char="►"/>
            </a:pPr>
            <a:r>
              <a:rPr lang="pl-PL"/>
              <a:t>Aplikacji uruchamianych z przeglądarki</a:t>
            </a:r>
            <a:endParaRPr/>
          </a:p>
          <a:p>
            <a:pPr marL="914400" marR="0" lvl="1" indent="-330200" algn="l" rtl="0">
              <a:lnSpc>
                <a:spcPct val="150000"/>
              </a:lnSpc>
              <a:spcBef>
                <a:spcPts val="0"/>
              </a:spcBef>
              <a:spcAft>
                <a:spcPts val="0"/>
              </a:spcAft>
              <a:buSzPts val="1600"/>
              <a:buChar char="►"/>
            </a:pPr>
            <a:r>
              <a:rPr lang="pl-PL"/>
              <a:t>E-learningu, bibliotek cyfrowych</a:t>
            </a:r>
            <a:endParaRPr/>
          </a:p>
          <a:p>
            <a:pPr marL="914400" marR="0" lvl="1" indent="-330200" algn="l" rtl="0">
              <a:lnSpc>
                <a:spcPct val="150000"/>
              </a:lnSpc>
              <a:spcBef>
                <a:spcPts val="0"/>
              </a:spcBef>
              <a:spcAft>
                <a:spcPts val="0"/>
              </a:spcAft>
              <a:buSzPts val="1600"/>
              <a:buChar char="►"/>
            </a:pPr>
            <a:r>
              <a:rPr lang="pl-PL"/>
              <a:t>Dokumentów elektronicznych zamieszczonych na stronach</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3170b2921e2_0_84"/>
          <p:cNvSpPr txBox="1">
            <a:spLocks noGrp="1"/>
          </p:cNvSpPr>
          <p:nvPr>
            <p:ph type="title"/>
          </p:nvPr>
        </p:nvSpPr>
        <p:spPr>
          <a:xfrm>
            <a:off x="687725" y="115900"/>
            <a:ext cx="104349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500"/>
              <a:t>Ustawa o dostępności cyfrowej … </a:t>
            </a:r>
            <a:br>
              <a:rPr lang="pl-PL" sz="3500"/>
            </a:br>
            <a:r>
              <a:rPr lang="pl-PL" sz="3500"/>
              <a:t>(2 z 2)</a:t>
            </a:r>
            <a:endParaRPr sz="3500"/>
          </a:p>
        </p:txBody>
      </p:sp>
      <p:sp>
        <p:nvSpPr>
          <p:cNvPr id="461" name="Google Shape;461;g3170b2921e2_0_8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marR="0" lvl="0" indent="0" algn="l" rtl="0">
              <a:lnSpc>
                <a:spcPct val="150000"/>
              </a:lnSpc>
              <a:spcBef>
                <a:spcPts val="0"/>
              </a:spcBef>
              <a:spcAft>
                <a:spcPts val="0"/>
              </a:spcAft>
              <a:buSzPts val="1920"/>
              <a:buNone/>
            </a:pPr>
            <a:endParaRPr sz="2700"/>
          </a:p>
          <a:p>
            <a:pPr marL="540000" marR="0" lvl="0" indent="-351449" algn="l" rtl="0">
              <a:lnSpc>
                <a:spcPct val="150000"/>
              </a:lnSpc>
              <a:spcBef>
                <a:spcPts val="0"/>
              </a:spcBef>
              <a:spcAft>
                <a:spcPts val="0"/>
              </a:spcAft>
              <a:buSzPts val="2700"/>
              <a:buChar char="►"/>
            </a:pPr>
            <a:r>
              <a:rPr lang="pl-PL" sz="2700"/>
              <a:t>Każda osoba powinna mieć dostęp do wszystkich treści, w tym informacji, zamieszczonych na stronie internetowej i w aplikacji mobilnej</a:t>
            </a:r>
            <a:endParaRPr sz="2700"/>
          </a:p>
          <a:p>
            <a:pPr marL="457200" marR="0" lvl="0" indent="0" algn="l" rtl="0">
              <a:lnSpc>
                <a:spcPct val="150000"/>
              </a:lnSpc>
              <a:spcBef>
                <a:spcPts val="0"/>
              </a:spcBef>
              <a:spcAft>
                <a:spcPts val="0"/>
              </a:spcAft>
              <a:buSzPts val="1920"/>
              <a:buNone/>
            </a:pPr>
            <a:endParaRPr sz="2700"/>
          </a:p>
          <a:p>
            <a:pPr marL="540000" marR="0" lvl="0" indent="-351449" algn="l" rtl="0">
              <a:lnSpc>
                <a:spcPct val="150000"/>
              </a:lnSpc>
              <a:spcBef>
                <a:spcPts val="0"/>
              </a:spcBef>
              <a:spcAft>
                <a:spcPts val="0"/>
              </a:spcAft>
              <a:buSzPts val="2700"/>
              <a:buChar char="►"/>
            </a:pPr>
            <a:r>
              <a:rPr lang="pl-PL" sz="2700"/>
              <a:t>Często podmioty pamiętają o stronie www głównej a pomijają treści zamieszczone na podstronach - chociaż to na nich znajdują się treści merytoryczne</a:t>
            </a:r>
            <a:endParaRPr sz="2700"/>
          </a:p>
          <a:p>
            <a:pPr marL="457200" marR="0" lvl="0" indent="0" algn="l" rtl="0">
              <a:lnSpc>
                <a:spcPct val="150000"/>
              </a:lnSpc>
              <a:spcBef>
                <a:spcPts val="0"/>
              </a:spcBef>
              <a:spcAft>
                <a:spcPts val="0"/>
              </a:spcAft>
              <a:buSzPts val="1920"/>
              <a:buNone/>
            </a:pPr>
            <a:endParaRPr sz="27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3198557072c_1_1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4000"/>
              <a:buNone/>
            </a:pPr>
            <a:r>
              <a:rPr lang="pl-PL" sz="3500"/>
              <a:t>Ustawa o dostępności cyfrowej …</a:t>
            </a:r>
            <a:endParaRPr sz="3500"/>
          </a:p>
          <a:p>
            <a:pPr marL="0" lvl="0" indent="0" algn="l" rtl="0">
              <a:lnSpc>
                <a:spcPct val="130000"/>
              </a:lnSpc>
              <a:spcBef>
                <a:spcPts val="0"/>
              </a:spcBef>
              <a:spcAft>
                <a:spcPts val="0"/>
              </a:spcAft>
              <a:buSzPts val="4000"/>
              <a:buNone/>
            </a:pPr>
            <a:r>
              <a:rPr lang="pl-PL" sz="3500"/>
              <a:t>Postępowanie skargowe, sankcje</a:t>
            </a:r>
            <a:endParaRPr sz="3500"/>
          </a:p>
        </p:txBody>
      </p:sp>
      <p:sp>
        <p:nvSpPr>
          <p:cNvPr id="468" name="Google Shape;468;g3198557072c_1_1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540000" marR="0" lvl="0" indent="-332399" algn="l" rtl="0">
              <a:lnSpc>
                <a:spcPct val="150000"/>
              </a:lnSpc>
              <a:spcBef>
                <a:spcPts val="0"/>
              </a:spcBef>
              <a:spcAft>
                <a:spcPts val="0"/>
              </a:spcAft>
              <a:buSzPts val="2400"/>
              <a:buFont typeface="Verdana"/>
              <a:buChar char="►"/>
            </a:pPr>
            <a:r>
              <a:rPr lang="pl-PL" b="1">
                <a:solidFill>
                  <a:srgbClr val="333333"/>
                </a:solidFill>
                <a:highlight>
                  <a:srgbClr val="FFFFFF"/>
                </a:highlight>
              </a:rPr>
              <a:t>Żądanie zapewnienia dostępności cyfrowej </a:t>
            </a:r>
            <a:r>
              <a:rPr lang="pl-PL">
                <a:solidFill>
                  <a:srgbClr val="333333"/>
                </a:solidFill>
                <a:highlight>
                  <a:srgbClr val="FFFFFF"/>
                </a:highlight>
              </a:rPr>
              <a:t>(art. 18 ust. 1)</a:t>
            </a:r>
            <a:endParaRPr>
              <a:solidFill>
                <a:srgbClr val="333333"/>
              </a:solidFill>
              <a:highlight>
                <a:srgbClr val="FFFFFF"/>
              </a:highlight>
            </a:endParaRPr>
          </a:p>
          <a:p>
            <a:pPr marL="540000" marR="0" lvl="0" indent="-332399" algn="l" rtl="0">
              <a:lnSpc>
                <a:spcPct val="150000"/>
              </a:lnSpc>
              <a:spcBef>
                <a:spcPts val="0"/>
              </a:spcBef>
              <a:spcAft>
                <a:spcPts val="0"/>
              </a:spcAft>
              <a:buSzPts val="2400"/>
              <a:buFont typeface="Verdana"/>
              <a:buChar char="►"/>
            </a:pPr>
            <a:r>
              <a:rPr lang="pl-PL" b="1">
                <a:solidFill>
                  <a:srgbClr val="333333"/>
                </a:solidFill>
                <a:highlight>
                  <a:srgbClr val="FFFFFF"/>
                </a:highlight>
              </a:rPr>
              <a:t>Skarga w sprawie zapewnienia dostępności cyfrowej</a:t>
            </a:r>
            <a:r>
              <a:rPr lang="pl-PL">
                <a:solidFill>
                  <a:srgbClr val="333333"/>
                </a:solidFill>
                <a:highlight>
                  <a:srgbClr val="FFFFFF"/>
                </a:highlight>
              </a:rPr>
              <a:t> (art.</a:t>
            </a:r>
            <a:r>
              <a:rPr lang="pl-PL">
                <a:solidFill>
                  <a:schemeClr val="tx1"/>
                </a:solidFill>
                <a:latin typeface="Verdana" panose="020B0604030504040204" pitchFamily="34" charset="0"/>
                <a:ea typeface="Verdana" panose="020B0604030504040204" pitchFamily="34" charset="0"/>
              </a:rPr>
              <a:t> </a:t>
            </a:r>
            <a:r>
              <a:rPr lang="pl-PL">
                <a:solidFill>
                  <a:srgbClr val="333333"/>
                </a:solidFill>
                <a:highlight>
                  <a:srgbClr val="FFFFFF"/>
                </a:highlight>
              </a:rPr>
              <a:t>18 ust. 7)</a:t>
            </a:r>
            <a:endParaRPr>
              <a:solidFill>
                <a:srgbClr val="333333"/>
              </a:solidFill>
              <a:highlight>
                <a:srgbClr val="FFFFFF"/>
              </a:highlight>
            </a:endParaRPr>
          </a:p>
          <a:p>
            <a:pPr marL="540000" marR="0" lvl="0" indent="-332399" algn="l" rtl="0">
              <a:lnSpc>
                <a:spcPct val="150000"/>
              </a:lnSpc>
              <a:spcBef>
                <a:spcPts val="0"/>
              </a:spcBef>
              <a:spcAft>
                <a:spcPts val="0"/>
              </a:spcAft>
              <a:buSzPts val="2400"/>
              <a:buFont typeface="Verdana"/>
              <a:buChar char="►"/>
            </a:pPr>
            <a:r>
              <a:rPr lang="pl-PL" b="1"/>
              <a:t>Kara pieniężna</a:t>
            </a:r>
            <a:r>
              <a:rPr lang="pl-PL"/>
              <a:t> nakładana </a:t>
            </a:r>
            <a:r>
              <a:rPr lang="pl-PL" b="1"/>
              <a:t>na podmiot publiczny</a:t>
            </a:r>
            <a:r>
              <a:rPr lang="pl-PL"/>
              <a:t>:</a:t>
            </a:r>
            <a:endParaRPr/>
          </a:p>
          <a:p>
            <a:pPr marL="914400" marR="0" lvl="1" indent="-381000" algn="l" rtl="0">
              <a:lnSpc>
                <a:spcPct val="150000"/>
              </a:lnSpc>
              <a:spcBef>
                <a:spcPts val="0"/>
              </a:spcBef>
              <a:spcAft>
                <a:spcPts val="0"/>
              </a:spcAft>
              <a:buSzPts val="2400"/>
              <a:buFont typeface="Verdana"/>
              <a:buChar char="►"/>
            </a:pPr>
            <a:r>
              <a:rPr lang="pl-PL" sz="2400"/>
              <a:t>do 10.000 zł - za </a:t>
            </a:r>
            <a:r>
              <a:rPr lang="pl-PL" sz="2400">
                <a:solidFill>
                  <a:srgbClr val="333333"/>
                </a:solidFill>
                <a:highlight>
                  <a:srgbClr val="FFFFFF"/>
                </a:highlight>
              </a:rPr>
              <a:t>niewywiązywanie się  z zapewnienia dostępności cyfrowej strony internetowej lub aplikacji mobilnej</a:t>
            </a:r>
            <a:endParaRPr sz="2400">
              <a:solidFill>
                <a:srgbClr val="333333"/>
              </a:solidFill>
              <a:highlight>
                <a:srgbClr val="FFFFFF"/>
              </a:highlight>
            </a:endParaRPr>
          </a:p>
          <a:p>
            <a:pPr marL="914400" marR="0" lvl="1" indent="-381000" algn="l" rtl="0">
              <a:lnSpc>
                <a:spcPct val="150000"/>
              </a:lnSpc>
              <a:spcBef>
                <a:spcPts val="0"/>
              </a:spcBef>
              <a:spcAft>
                <a:spcPts val="0"/>
              </a:spcAft>
              <a:buSzPts val="2400"/>
              <a:buFont typeface="Verdana"/>
              <a:buChar char="►"/>
            </a:pPr>
            <a:r>
              <a:rPr lang="pl-PL" sz="2400">
                <a:solidFill>
                  <a:srgbClr val="333333"/>
                </a:solidFill>
                <a:highlight>
                  <a:srgbClr val="FFFFFF"/>
                </a:highlight>
              </a:rPr>
              <a:t>do 50.000 zł - za niesporządzenie, nieopublikowanie lub</a:t>
            </a:r>
            <a:r>
              <a:rPr lang="pl-PL" sz="2800">
                <a:solidFill>
                  <a:schemeClr val="tx1"/>
                </a:solidFill>
                <a:latin typeface="Verdana" panose="020B0604030504040204" pitchFamily="34" charset="0"/>
                <a:ea typeface="Verdana" panose="020B0604030504040204" pitchFamily="34" charset="0"/>
              </a:rPr>
              <a:t> </a:t>
            </a:r>
            <a:r>
              <a:rPr lang="pl-PL" sz="2400">
                <a:solidFill>
                  <a:srgbClr val="333333"/>
                </a:solidFill>
                <a:highlight>
                  <a:srgbClr val="FFFFFF"/>
                </a:highlight>
              </a:rPr>
              <a:t>niekompletność deklaracji dostępności (art. 19)</a:t>
            </a:r>
            <a:endParaRPr sz="2400">
              <a:solidFill>
                <a:srgbClr val="333333"/>
              </a:solidFill>
              <a:highlight>
                <a:srgbClr val="FFFFFF"/>
              </a:highligh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g2dd7778a15a_1_3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o szkolnictwie wyższym i nauce (1 z 3)</a:t>
            </a:r>
            <a:endParaRPr/>
          </a:p>
        </p:txBody>
      </p:sp>
      <p:sp>
        <p:nvSpPr>
          <p:cNvPr id="475" name="Google Shape;475;g2dd7778a15a_1_3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56870" algn="l" rtl="0">
              <a:lnSpc>
                <a:spcPct val="150000"/>
              </a:lnSpc>
              <a:spcBef>
                <a:spcPts val="0"/>
              </a:spcBef>
              <a:spcAft>
                <a:spcPts val="0"/>
              </a:spcAft>
              <a:buSzPts val="2020"/>
              <a:buFont typeface="Verdana"/>
              <a:buChar char="►"/>
            </a:pPr>
            <a:r>
              <a:rPr lang="pl-PL" sz="2800" b="1">
                <a:latin typeface="Verdana"/>
                <a:ea typeface="Verdana"/>
                <a:cs typeface="Verdana"/>
                <a:sym typeface="Verdana"/>
              </a:rPr>
              <a:t>Art. 11 (Podstawowe zadania Uczelni) </a:t>
            </a:r>
            <a:endParaRPr sz="2800">
              <a:latin typeface="Verdana"/>
              <a:ea typeface="Verdana"/>
              <a:cs typeface="Verdana"/>
              <a:sym typeface="Verdana"/>
            </a:endParaRPr>
          </a:p>
          <a:p>
            <a:pPr marL="457200" lvl="0" indent="-356870" algn="l" rtl="0">
              <a:lnSpc>
                <a:spcPct val="150000"/>
              </a:lnSpc>
              <a:spcBef>
                <a:spcPts val="0"/>
              </a:spcBef>
              <a:spcAft>
                <a:spcPts val="0"/>
              </a:spcAft>
              <a:buSzPts val="2020"/>
              <a:buFont typeface="Verdana"/>
              <a:buChar char="►"/>
            </a:pPr>
            <a:r>
              <a:rPr lang="pl-PL" sz="2800" b="1">
                <a:latin typeface="Verdana"/>
                <a:ea typeface="Verdana"/>
                <a:cs typeface="Verdana"/>
                <a:sym typeface="Verdana"/>
              </a:rPr>
              <a:t>1. Podstawowymi zadaniami uczelni są: (…)</a:t>
            </a:r>
            <a:endParaRPr sz="2800" b="1">
              <a:latin typeface="Verdana"/>
              <a:ea typeface="Verdana"/>
              <a:cs typeface="Verdana"/>
              <a:sym typeface="Verdana"/>
            </a:endParaRPr>
          </a:p>
          <a:p>
            <a:pPr marL="457200" lvl="0" indent="0" algn="l" rtl="0">
              <a:lnSpc>
                <a:spcPct val="150000"/>
              </a:lnSpc>
              <a:spcBef>
                <a:spcPts val="0"/>
              </a:spcBef>
              <a:spcAft>
                <a:spcPts val="0"/>
              </a:spcAft>
              <a:buSzPts val="1440"/>
              <a:buNone/>
            </a:pPr>
            <a:r>
              <a:rPr lang="pl-PL" sz="2800" b="1">
                <a:latin typeface="Verdana"/>
                <a:ea typeface="Verdana"/>
                <a:cs typeface="Verdana"/>
                <a:sym typeface="Verdana"/>
              </a:rPr>
              <a:t>6) stwarzanie osobom niepełnosprawnym warunków do pełnego udziału w:</a:t>
            </a:r>
            <a:r>
              <a:rPr lang="pl-PL" sz="2800">
                <a:latin typeface="Verdana"/>
                <a:ea typeface="Verdana"/>
                <a:cs typeface="Verdana"/>
                <a:sym typeface="Verdana"/>
              </a:rPr>
              <a:t> </a:t>
            </a:r>
            <a:endParaRPr sz="2800">
              <a:latin typeface="Verdana"/>
              <a:ea typeface="Verdana"/>
              <a:cs typeface="Verdana"/>
              <a:sym typeface="Verdana"/>
            </a:endParaRPr>
          </a:p>
          <a:p>
            <a:pPr lvl="1" indent="-356870">
              <a:spcBef>
                <a:spcPts val="0"/>
              </a:spcBef>
              <a:buSzPts val="2020"/>
            </a:pPr>
            <a:r>
              <a:rPr lang="pl-PL" sz="2800">
                <a:latin typeface="Verdana"/>
                <a:ea typeface="Verdana"/>
                <a:cs typeface="Verdana"/>
                <a:sym typeface="Verdana"/>
              </a:rPr>
              <a:t>procesie </a:t>
            </a:r>
            <a:r>
              <a:rPr lang="pl-PL" sz="2800" b="1">
                <a:latin typeface="Verdana"/>
                <a:ea typeface="Verdana"/>
                <a:cs typeface="Verdana"/>
                <a:sym typeface="Verdana"/>
              </a:rPr>
              <a:t>przyjmowania na uczelnię</a:t>
            </a:r>
            <a:r>
              <a:rPr lang="pl-PL" sz="2800">
                <a:latin typeface="Verdana"/>
                <a:ea typeface="Verdana"/>
                <a:cs typeface="Verdana"/>
                <a:sym typeface="Verdana"/>
              </a:rPr>
              <a:t> w celu odbywania kształcenia,</a:t>
            </a:r>
            <a:endParaRPr sz="2800">
              <a:latin typeface="Verdana"/>
              <a:ea typeface="Verdana"/>
              <a:cs typeface="Verdana"/>
              <a:sym typeface="Verdana"/>
            </a:endParaRPr>
          </a:p>
          <a:p>
            <a:pPr lvl="1" indent="-356870">
              <a:spcBef>
                <a:spcPts val="0"/>
              </a:spcBef>
              <a:buSzPts val="2020"/>
            </a:pPr>
            <a:r>
              <a:rPr lang="pl-PL" sz="2800" b="1">
                <a:latin typeface="Verdana"/>
                <a:ea typeface="Verdana"/>
                <a:cs typeface="Verdana"/>
                <a:sym typeface="Verdana"/>
              </a:rPr>
              <a:t>kształceniu</a:t>
            </a:r>
            <a:r>
              <a:rPr lang="pl-PL" sz="2800">
                <a:latin typeface="Verdana"/>
                <a:ea typeface="Verdana"/>
                <a:cs typeface="Verdana"/>
                <a:sym typeface="Verdana"/>
              </a:rPr>
              <a:t>, </a:t>
            </a:r>
            <a:endParaRPr sz="2800">
              <a:latin typeface="Verdana"/>
              <a:ea typeface="Verdana"/>
              <a:cs typeface="Verdana"/>
              <a:sym typeface="Verdana"/>
            </a:endParaRPr>
          </a:p>
          <a:p>
            <a:pPr lvl="1" indent="-356870">
              <a:spcBef>
                <a:spcPts val="0"/>
              </a:spcBef>
              <a:buSzPts val="2020"/>
            </a:pPr>
            <a:r>
              <a:rPr lang="pl-PL" sz="2800">
                <a:latin typeface="Verdana"/>
                <a:ea typeface="Verdana"/>
                <a:cs typeface="Verdana"/>
                <a:sym typeface="Verdana"/>
              </a:rPr>
              <a:t>prowadzeniu </a:t>
            </a:r>
            <a:r>
              <a:rPr lang="pl-PL" sz="2800" b="1">
                <a:latin typeface="Verdana"/>
                <a:ea typeface="Verdana"/>
                <a:cs typeface="Verdana"/>
                <a:sym typeface="Verdana"/>
              </a:rPr>
              <a:t>działalności naukowej</a:t>
            </a:r>
            <a:r>
              <a:rPr lang="pl-PL" sz="2800">
                <a:latin typeface="Verdana"/>
                <a:ea typeface="Verdana"/>
                <a:cs typeface="Verdana"/>
                <a:sym typeface="Verdana"/>
              </a:rPr>
              <a:t>.</a:t>
            </a:r>
            <a:endParaRPr sz="2800">
              <a:latin typeface="Verdana"/>
              <a:ea typeface="Verdana"/>
              <a:cs typeface="Verdana"/>
              <a:sym typeface="Verdan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3">
          <a:extLst>
            <a:ext uri="{FF2B5EF4-FFF2-40B4-BE49-F238E27FC236}">
              <a16:creationId xmlns:a16="http://schemas.microsoft.com/office/drawing/2014/main" id="{40D603D1-5E1C-0EBD-3C75-B5506F1A2BAC}"/>
            </a:ext>
          </a:extLst>
        </p:cNvPr>
        <p:cNvGrpSpPr/>
        <p:nvPr/>
      </p:nvGrpSpPr>
      <p:grpSpPr>
        <a:xfrm>
          <a:off x="0" y="0"/>
          <a:ext cx="0" cy="0"/>
          <a:chOff x="0" y="0"/>
          <a:chExt cx="0" cy="0"/>
        </a:xfrm>
      </p:grpSpPr>
      <p:sp>
        <p:nvSpPr>
          <p:cNvPr id="474" name="Google Shape;474;g2dd7778a15a_1_32">
            <a:extLst>
              <a:ext uri="{FF2B5EF4-FFF2-40B4-BE49-F238E27FC236}">
                <a16:creationId xmlns:a16="http://schemas.microsoft.com/office/drawing/2014/main" id="{B06DBAA2-4763-1712-5471-A39933A615F3}"/>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o szkolnictwie wyższym i nauce (2 z 3)</a:t>
            </a:r>
            <a:endParaRPr/>
          </a:p>
        </p:txBody>
      </p:sp>
      <p:sp>
        <p:nvSpPr>
          <p:cNvPr id="475" name="Google Shape;475;g2dd7778a15a_1_32">
            <a:extLst>
              <a:ext uri="{FF2B5EF4-FFF2-40B4-BE49-F238E27FC236}">
                <a16:creationId xmlns:a16="http://schemas.microsoft.com/office/drawing/2014/main" id="{812BA5D8-F7AB-838C-8AE4-950685521DB3}"/>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56870" algn="l" rtl="0">
              <a:lnSpc>
                <a:spcPct val="150000"/>
              </a:lnSpc>
              <a:spcAft>
                <a:spcPts val="0"/>
              </a:spcAft>
              <a:buSzPts val="2020"/>
              <a:buFont typeface="Verdana"/>
              <a:buChar char="►"/>
            </a:pPr>
            <a:r>
              <a:rPr lang="pl-PL" sz="2800" b="1">
                <a:latin typeface="Verdana"/>
                <a:ea typeface="Verdana"/>
                <a:cs typeface="Verdana"/>
                <a:sym typeface="Verdana"/>
              </a:rPr>
              <a:t>Art. 11 (Podstawowe zadania Uczelni) </a:t>
            </a:r>
            <a:endParaRPr sz="2800">
              <a:latin typeface="Verdana"/>
              <a:ea typeface="Verdana"/>
              <a:cs typeface="Verdana"/>
              <a:sym typeface="Verdana"/>
            </a:endParaRPr>
          </a:p>
          <a:p>
            <a:pPr marL="457200" lvl="0" indent="-356870" algn="l" rtl="0">
              <a:lnSpc>
                <a:spcPct val="150000"/>
              </a:lnSpc>
              <a:spcAft>
                <a:spcPts val="0"/>
              </a:spcAft>
              <a:buSzPts val="2020"/>
              <a:buFont typeface="Verdana"/>
              <a:buChar char="►"/>
            </a:pPr>
            <a:r>
              <a:rPr lang="pl-PL" sz="2800" b="1">
                <a:latin typeface="Verdana"/>
                <a:ea typeface="Verdana"/>
                <a:cs typeface="Verdana"/>
                <a:sym typeface="Verdana"/>
              </a:rPr>
              <a:t>1. Podstawowymi zadaniami uczelni są: (…)</a:t>
            </a:r>
            <a:endParaRPr sz="2800" b="1">
              <a:latin typeface="Verdana"/>
              <a:ea typeface="Verdana"/>
              <a:cs typeface="Verdana"/>
              <a:sym typeface="Verdana"/>
            </a:endParaRPr>
          </a:p>
          <a:p>
            <a:pPr marL="457200" lvl="0" indent="0" algn="l" rtl="0">
              <a:lnSpc>
                <a:spcPct val="150000"/>
              </a:lnSpc>
              <a:spcAft>
                <a:spcPts val="0"/>
              </a:spcAft>
              <a:buSzPts val="1440"/>
              <a:buNone/>
            </a:pPr>
            <a:r>
              <a:rPr lang="pl-PL" sz="2800" b="0" i="0">
                <a:solidFill>
                  <a:schemeClr val="tx1"/>
                </a:solidFill>
                <a:effectLst/>
                <a:latin typeface="Verdana" panose="020B0604030504040204" pitchFamily="34" charset="0"/>
                <a:ea typeface="Verdana" panose="020B0604030504040204" pitchFamily="34" charset="0"/>
              </a:rPr>
              <a:t>7) </a:t>
            </a:r>
            <a:r>
              <a:rPr lang="pl-PL" sz="2800" i="0">
                <a:solidFill>
                  <a:schemeClr val="tx1"/>
                </a:solidFill>
                <a:effectLst/>
                <a:latin typeface="Verdana" panose="020B0604030504040204" pitchFamily="34" charset="0"/>
                <a:ea typeface="Verdana" panose="020B0604030504040204" pitchFamily="34" charset="0"/>
              </a:rPr>
              <a:t>wychowywanie studentów </a:t>
            </a:r>
            <a:r>
              <a:rPr lang="pl-PL" sz="2800" b="0" i="0">
                <a:solidFill>
                  <a:schemeClr val="tx1"/>
                </a:solidFill>
                <a:effectLst/>
                <a:latin typeface="Verdana" panose="020B0604030504040204" pitchFamily="34" charset="0"/>
                <a:ea typeface="Verdana" panose="020B0604030504040204" pitchFamily="34" charset="0"/>
              </a:rPr>
              <a:t>w poczuciu odpowiedzialności za państwo polskie, tradycję narodową, umacnianie zasad demokracji </a:t>
            </a:r>
            <a:r>
              <a:rPr lang="pl-PL" sz="2800">
                <a:solidFill>
                  <a:schemeClr val="tx1"/>
                </a:solidFill>
                <a:latin typeface="Verdana" panose="020B0604030504040204" pitchFamily="34" charset="0"/>
                <a:ea typeface="Verdana" panose="020B0604030504040204" pitchFamily="34" charset="0"/>
              </a:rPr>
              <a:t>i </a:t>
            </a:r>
            <a:r>
              <a:rPr lang="pl-PL" sz="2800" b="1" i="0">
                <a:solidFill>
                  <a:schemeClr val="tx1"/>
                </a:solidFill>
                <a:effectLst/>
                <a:latin typeface="Verdana" panose="020B0604030504040204" pitchFamily="34" charset="0"/>
                <a:ea typeface="Verdana" panose="020B0604030504040204" pitchFamily="34" charset="0"/>
              </a:rPr>
              <a:t>poszanowanie praw człowieka</a:t>
            </a:r>
            <a:endParaRPr sz="2800" b="1">
              <a:solidFill>
                <a:schemeClr val="tx1"/>
              </a:solidFill>
              <a:latin typeface="Verdana" panose="020B0604030504040204" pitchFamily="34" charset="0"/>
              <a:ea typeface="Verdana" panose="020B0604030504040204" pitchFamily="34" charset="0"/>
              <a:sym typeface="Verdana"/>
            </a:endParaRPr>
          </a:p>
        </p:txBody>
      </p:sp>
    </p:spTree>
    <p:extLst>
      <p:ext uri="{BB962C8B-B14F-4D97-AF65-F5344CB8AC3E}">
        <p14:creationId xmlns:p14="http://schemas.microsoft.com/office/powerpoint/2010/main" val="26159351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g2dd7778a15a_1_3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o szkolnictwie wyższym i nauce (3 z 3)</a:t>
            </a:r>
            <a:endParaRPr/>
          </a:p>
        </p:txBody>
      </p:sp>
      <p:sp>
        <p:nvSpPr>
          <p:cNvPr id="482" name="Google Shape;482;g2dd7778a15a_1_38"/>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Bef>
                <a:spcPts val="0"/>
              </a:spcBef>
              <a:spcAft>
                <a:spcPts val="0"/>
              </a:spcAft>
              <a:buSzPts val="1920"/>
              <a:buFont typeface="Verdana"/>
              <a:buChar char="►"/>
            </a:pPr>
            <a:r>
              <a:rPr lang="pl-PL" sz="2800" b="1">
                <a:latin typeface="Verdana"/>
                <a:ea typeface="Verdana"/>
                <a:cs typeface="Verdana"/>
                <a:sym typeface="Verdana"/>
              </a:rPr>
              <a:t>Art. 49 (Obowiązek zapewniania warunków do</a:t>
            </a:r>
            <a:r>
              <a:rPr lang="pl-PL" sz="2800" b="1"/>
              <a:t> </a:t>
            </a:r>
            <a:r>
              <a:rPr lang="pl-PL" sz="2800" b="1">
                <a:latin typeface="Verdana"/>
                <a:ea typeface="Verdana"/>
                <a:cs typeface="Verdana"/>
                <a:sym typeface="Verdana"/>
              </a:rPr>
              <a:t>realizacji zadań Uczelni)</a:t>
            </a:r>
            <a:endParaRPr sz="2800" b="1">
              <a:latin typeface="Verdana"/>
              <a:ea typeface="Verdana"/>
              <a:cs typeface="Verdana"/>
              <a:sym typeface="Verdana"/>
            </a:endParaRPr>
          </a:p>
          <a:p>
            <a:pPr marL="990000" lvl="0" indent="-340994" algn="l" rtl="0">
              <a:lnSpc>
                <a:spcPct val="150000"/>
              </a:lnSpc>
              <a:spcBef>
                <a:spcPts val="0"/>
              </a:spcBef>
              <a:spcAft>
                <a:spcPts val="0"/>
              </a:spcAft>
              <a:buSzPts val="1920"/>
              <a:buChar char="►"/>
            </a:pPr>
            <a:r>
              <a:rPr lang="pl-PL" sz="2800">
                <a:latin typeface="Verdana"/>
                <a:ea typeface="Verdana"/>
                <a:cs typeface="Verdana"/>
                <a:sym typeface="Verdana"/>
              </a:rPr>
              <a:t>1. Uczelnia zapewnia </a:t>
            </a:r>
            <a:r>
              <a:rPr lang="pl-PL" sz="2800" b="1">
                <a:latin typeface="Verdana"/>
                <a:ea typeface="Verdana"/>
                <a:cs typeface="Verdana"/>
                <a:sym typeface="Verdana"/>
              </a:rPr>
              <a:t>warunki</a:t>
            </a:r>
            <a:r>
              <a:rPr lang="pl-PL" sz="2800">
                <a:latin typeface="Verdana"/>
                <a:ea typeface="Verdana"/>
                <a:cs typeface="Verdana"/>
                <a:sym typeface="Verdana"/>
              </a:rPr>
              <a:t>, w tym </a:t>
            </a:r>
            <a:r>
              <a:rPr lang="pl-PL" sz="2800" b="1">
                <a:latin typeface="Verdana"/>
                <a:ea typeface="Verdana"/>
                <a:cs typeface="Verdana"/>
                <a:sym typeface="Verdana"/>
              </a:rPr>
              <a:t>infrastrukturę</a:t>
            </a:r>
            <a:r>
              <a:rPr lang="pl-PL" sz="2800">
                <a:latin typeface="Verdana"/>
                <a:ea typeface="Verdana"/>
                <a:cs typeface="Verdana"/>
                <a:sym typeface="Verdana"/>
              </a:rPr>
              <a:t>, niezbędne do realizacji </a:t>
            </a:r>
            <a:r>
              <a:rPr lang="pl-PL" sz="2800" b="1">
                <a:latin typeface="Verdana"/>
                <a:ea typeface="Verdana"/>
                <a:cs typeface="Verdana"/>
                <a:sym typeface="Verdana"/>
              </a:rPr>
              <a:t>zadań, o</a:t>
            </a:r>
            <a:r>
              <a:rPr lang="pl-PL" sz="2800"/>
              <a:t> </a:t>
            </a:r>
            <a:r>
              <a:rPr lang="pl-PL" sz="2800" b="1">
                <a:latin typeface="Verdana"/>
                <a:ea typeface="Verdana"/>
                <a:cs typeface="Verdana"/>
                <a:sym typeface="Verdana"/>
              </a:rPr>
              <a:t>których mowa w art. 11</a:t>
            </a:r>
            <a:r>
              <a:rPr lang="pl-PL" sz="2800">
                <a:latin typeface="Verdana"/>
                <a:ea typeface="Verdana"/>
                <a:cs typeface="Verdana"/>
                <a:sym typeface="Verdana"/>
              </a:rPr>
              <a:t>.</a:t>
            </a:r>
            <a:endParaRPr sz="2800" b="1">
              <a:solidFill>
                <a:srgbClr val="C00000"/>
              </a:solidFill>
              <a:latin typeface="Verdana"/>
              <a:ea typeface="Verdana"/>
              <a:cs typeface="Verdana"/>
              <a:sym typeface="Verdan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181"/>
        <p:cNvGrpSpPr/>
        <p:nvPr/>
      </p:nvGrpSpPr>
      <p:grpSpPr>
        <a:xfrm>
          <a:off x="0" y="0"/>
          <a:ext cx="0" cy="0"/>
          <a:chOff x="0" y="0"/>
          <a:chExt cx="0" cy="0"/>
        </a:xfrm>
      </p:grpSpPr>
      <p:sp>
        <p:nvSpPr>
          <p:cNvPr id="182" name="Google Shape;182;g2dd7778a15a_1_0"/>
          <p:cNvSpPr txBox="1">
            <a:spLocks noGrp="1"/>
          </p:cNvSpPr>
          <p:nvPr>
            <p:ph type="title"/>
          </p:nvPr>
        </p:nvSpPr>
        <p:spPr>
          <a:xfrm>
            <a:off x="687725" y="115897"/>
            <a:ext cx="10265620" cy="1320900"/>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140000"/>
              </a:lnSpc>
              <a:spcBef>
                <a:spcPts val="0"/>
              </a:spcBef>
              <a:spcAft>
                <a:spcPts val="0"/>
              </a:spcAft>
              <a:buClr>
                <a:srgbClr val="000000"/>
              </a:buClr>
              <a:buSzPct val="33003"/>
              <a:buFont typeface="Arial"/>
              <a:buNone/>
            </a:pPr>
            <a:r>
              <a:rPr lang="pl-PL" sz="3333"/>
              <a:t>Dlaczego procedury (akty prawa wewnętrznego) są ważne lub najważniejsze</a:t>
            </a:r>
            <a:endParaRPr/>
          </a:p>
        </p:txBody>
      </p:sp>
      <p:sp>
        <p:nvSpPr>
          <p:cNvPr id="183" name="Google Shape;183;g2dd7778a15a_1_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93700" algn="l" rtl="0">
              <a:lnSpc>
                <a:spcPct val="150000"/>
              </a:lnSpc>
              <a:spcBef>
                <a:spcPts val="600"/>
              </a:spcBef>
              <a:spcAft>
                <a:spcPts val="0"/>
              </a:spcAft>
              <a:buSzPts val="2600"/>
              <a:buFont typeface="Verdana"/>
              <a:buChar char="►"/>
            </a:pPr>
            <a:r>
              <a:rPr lang="pl-PL"/>
              <a:t>P</a:t>
            </a:r>
            <a:r>
              <a:rPr lang="pl-PL">
                <a:latin typeface="Verdana"/>
                <a:ea typeface="Verdana"/>
                <a:cs typeface="Verdana"/>
                <a:sym typeface="Verdana"/>
              </a:rPr>
              <a:t>oszanowanie </a:t>
            </a:r>
            <a:r>
              <a:rPr lang="pl-PL" b="1">
                <a:latin typeface="Verdana"/>
                <a:ea typeface="Verdana"/>
                <a:cs typeface="Verdana"/>
                <a:sym typeface="Verdana"/>
              </a:rPr>
              <a:t>godności </a:t>
            </a:r>
            <a:r>
              <a:rPr lang="pl-PL" b="1"/>
              <a:t>i praw człowieka </a:t>
            </a:r>
            <a:r>
              <a:rPr lang="pl-PL"/>
              <a:t>wszystkich osób, szerzej – </a:t>
            </a:r>
            <a:r>
              <a:rPr lang="pl-PL" b="1"/>
              <a:t>sens naszej pracy i nadrzędna wartość</a:t>
            </a:r>
            <a:endParaRPr b="1">
              <a:latin typeface="Verdana"/>
              <a:ea typeface="Verdana"/>
              <a:cs typeface="Verdana"/>
              <a:sym typeface="Verdana"/>
            </a:endParaRPr>
          </a:p>
          <a:p>
            <a:pPr marL="457200" lvl="0" indent="-393700" algn="l" rtl="0">
              <a:lnSpc>
                <a:spcPct val="150000"/>
              </a:lnSpc>
              <a:spcBef>
                <a:spcPts val="600"/>
              </a:spcBef>
              <a:spcAft>
                <a:spcPts val="0"/>
              </a:spcAft>
              <a:buSzPts val="2600"/>
              <a:buFont typeface="Verdana"/>
              <a:buChar char="►"/>
            </a:pPr>
            <a:r>
              <a:rPr lang="pl-PL"/>
              <a:t>Od tego wszystko się zaczyna: ADA, Konwencja, ratyfikacja, dostępność FE, Dostępność+, Ustawa o dostępności, UD, Duży DOS</a:t>
            </a:r>
            <a:endParaRPr/>
          </a:p>
          <a:p>
            <a:pPr marL="457200" lvl="0" indent="-393700" algn="l" rtl="0">
              <a:lnSpc>
                <a:spcPct val="150000"/>
              </a:lnSpc>
              <a:spcBef>
                <a:spcPts val="600"/>
              </a:spcBef>
              <a:spcAft>
                <a:spcPts val="0"/>
              </a:spcAft>
              <a:buSzPts val="2600"/>
              <a:buFont typeface="Verdana"/>
              <a:buChar char="►"/>
            </a:pPr>
            <a:r>
              <a:rPr lang="pl-PL"/>
              <a:t>Bez procedur nie da się zbudować </a:t>
            </a:r>
            <a:r>
              <a:rPr lang="pl-PL" b="1"/>
              <a:t>rozwiązań systemowych</a:t>
            </a:r>
            <a:endParaRPr/>
          </a:p>
          <a:p>
            <a:pPr marL="457200" lvl="0" indent="-393700" algn="l" rtl="0">
              <a:lnSpc>
                <a:spcPct val="150000"/>
              </a:lnSpc>
              <a:spcBef>
                <a:spcPts val="600"/>
              </a:spcBef>
              <a:spcAft>
                <a:spcPts val="0"/>
              </a:spcAft>
              <a:buSzPts val="2600"/>
              <a:buFont typeface="Verdana"/>
              <a:buChar char="►"/>
            </a:pPr>
            <a:r>
              <a:rPr lang="pl-PL"/>
              <a:t>Wynika wprost z dokumentacji konkursowej </a:t>
            </a:r>
            <a:endParaRPr/>
          </a:p>
          <a:p>
            <a:pPr marL="457200" lvl="0" indent="-393700" algn="l" rtl="0">
              <a:lnSpc>
                <a:spcPct val="150000"/>
              </a:lnSpc>
              <a:spcBef>
                <a:spcPts val="600"/>
              </a:spcBef>
              <a:spcAft>
                <a:spcPts val="0"/>
              </a:spcAft>
              <a:buSzPts val="2600"/>
              <a:buFont typeface="Verdana"/>
              <a:buChar char="►"/>
            </a:pPr>
            <a:r>
              <a:rPr lang="pl-PL"/>
              <a:t>Podwaliny pod wszystkie obszary, zwłaszcza 1, 6 i 7</a:t>
            </a:r>
            <a:endParaRPr/>
          </a:p>
          <a:p>
            <a:pPr marL="457200" lvl="0" indent="-393700" algn="l" rtl="0">
              <a:lnSpc>
                <a:spcPct val="150000"/>
              </a:lnSpc>
              <a:spcBef>
                <a:spcPts val="600"/>
              </a:spcBef>
              <a:spcAft>
                <a:spcPts val="0"/>
              </a:spcAft>
              <a:buSzPts val="2600"/>
              <a:buFont typeface="Verdana"/>
              <a:buChar char="►"/>
            </a:pPr>
            <a:r>
              <a:rPr lang="pl-PL" b="1"/>
              <a:t>Prawo też kształtuje świadomość</a:t>
            </a:r>
            <a:endParaRPr b="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g3198557072c_1_35"/>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zamówień publicznych</a:t>
            </a:r>
            <a:endParaRPr/>
          </a:p>
          <a:p>
            <a:pPr marL="0" lvl="0" indent="0" algn="l" rtl="0">
              <a:lnSpc>
                <a:spcPct val="130000"/>
              </a:lnSpc>
              <a:spcBef>
                <a:spcPts val="0"/>
              </a:spcBef>
              <a:spcAft>
                <a:spcPts val="0"/>
              </a:spcAft>
              <a:buSzPts val="3600"/>
              <a:buNone/>
            </a:pPr>
            <a:r>
              <a:rPr lang="pl-PL"/>
              <a:t>art. 100 ust. 1 </a:t>
            </a:r>
            <a:endParaRPr/>
          </a:p>
        </p:txBody>
      </p:sp>
      <p:sp>
        <p:nvSpPr>
          <p:cNvPr id="489" name="Google Shape;489;g3198557072c_1_35"/>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Aft>
                <a:spcPts val="0"/>
              </a:spcAft>
              <a:buSzPts val="2400"/>
              <a:buFont typeface="Verdana"/>
              <a:buChar char="►"/>
            </a:pPr>
            <a:r>
              <a:rPr lang="pl-PL" sz="2300" b="1"/>
              <a:t>Ustawa z dnia 11 września 2019 r. - Prawo zamówień publicznych (</a:t>
            </a:r>
            <a:r>
              <a:rPr lang="pl-PL" sz="2300" b="1" err="1"/>
              <a:t>t.j</a:t>
            </a:r>
            <a:r>
              <a:rPr lang="pl-PL" sz="2300" b="1"/>
              <a:t>. Dz. U. z 2024 r. poz. 1320)</a:t>
            </a:r>
            <a:endParaRPr sz="2300" b="1">
              <a:latin typeface="Verdana"/>
              <a:ea typeface="Verdana"/>
              <a:cs typeface="Verdana"/>
              <a:sym typeface="Verdana"/>
            </a:endParaRPr>
          </a:p>
          <a:p>
            <a:pPr marL="457200" lvl="0" indent="-381000" algn="l" rtl="0">
              <a:lnSpc>
                <a:spcPct val="150000"/>
              </a:lnSpc>
              <a:spcAft>
                <a:spcPts val="0"/>
              </a:spcAft>
              <a:buSzPts val="2400"/>
              <a:buChar char="►"/>
            </a:pPr>
            <a:r>
              <a:rPr lang="pl-PL" sz="2300"/>
              <a:t>1. W przypadku </a:t>
            </a:r>
            <a:r>
              <a:rPr lang="pl-PL" sz="2300" b="1"/>
              <a:t>zamówień przeznaczonych do użytku osób fizycznych</a:t>
            </a:r>
            <a:r>
              <a:rPr lang="pl-PL" sz="2300"/>
              <a:t>, w tym pracowników zamawiającego, </a:t>
            </a:r>
            <a:r>
              <a:rPr lang="pl-PL" sz="2300" b="1"/>
              <a:t>opis przedmiotu zamówienia sporządza się, z uwzględnieniem wymagań w zakresie dostępności dla osób niepełnosprawnych oraz projektowania z przeznaczeniem dla wszystkich użytkowników</a:t>
            </a:r>
            <a:r>
              <a:rPr lang="pl-PL" sz="2300"/>
              <a:t>, chyba że nie jest to uzasadnione charakterem przedmiotu zamówienia</a:t>
            </a:r>
            <a:endParaRPr sz="2300" b="1">
              <a:solidFill>
                <a:srgbClr val="C00000"/>
              </a:solidFill>
              <a:latin typeface="Verdana"/>
              <a:ea typeface="Verdana"/>
              <a:cs typeface="Verdana"/>
              <a:sym typeface="Verdan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g3198557072c_1_42"/>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zamówień publicznych</a:t>
            </a:r>
            <a:endParaRPr/>
          </a:p>
          <a:p>
            <a:pPr marL="0" lvl="0" indent="0" algn="l" rtl="0">
              <a:lnSpc>
                <a:spcPct val="130000"/>
              </a:lnSpc>
              <a:spcBef>
                <a:spcPts val="0"/>
              </a:spcBef>
              <a:spcAft>
                <a:spcPts val="0"/>
              </a:spcAft>
              <a:buSzPts val="3600"/>
              <a:buNone/>
            </a:pPr>
            <a:r>
              <a:rPr lang="pl-PL"/>
              <a:t>art. 100 ust. 2 (1 z 2)</a:t>
            </a:r>
            <a:endParaRPr/>
          </a:p>
        </p:txBody>
      </p:sp>
      <p:sp>
        <p:nvSpPr>
          <p:cNvPr id="496" name="Google Shape;496;g3198557072c_1_42"/>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457200" lvl="0" indent="-381000" algn="l" rtl="0">
              <a:lnSpc>
                <a:spcPct val="150000"/>
              </a:lnSpc>
              <a:spcBef>
                <a:spcPts val="0"/>
              </a:spcBef>
              <a:spcAft>
                <a:spcPts val="0"/>
              </a:spcAft>
              <a:buSzPts val="2400"/>
              <a:buChar char="►"/>
            </a:pPr>
            <a:r>
              <a:rPr lang="pl-PL" sz="2800"/>
              <a:t>„2. Jeżeli wymagania, o których mowa w ust. 1, wynikają z aktu prawa Unii Europejskiej, </a:t>
            </a:r>
            <a:r>
              <a:rPr lang="pl-PL" sz="2800" b="1"/>
              <a:t>przedmiot zamówienia</a:t>
            </a:r>
            <a:r>
              <a:rPr lang="pl-PL" sz="2800"/>
              <a:t>, w zakresie </a:t>
            </a:r>
            <a:r>
              <a:rPr lang="pl-PL" sz="2800" b="1"/>
              <a:t>wymagań dotyczących dostępności dla osób niepełnosprawnych</a:t>
            </a:r>
            <a:r>
              <a:rPr lang="pl-PL" sz="2800"/>
              <a:t> oraz projektowania z przeznaczeniem dla wszystkich użytkowników, opisuje się przez </a:t>
            </a:r>
            <a:r>
              <a:rPr lang="pl-PL" sz="2800" b="1"/>
              <a:t>odesłanie do tego aktu.</a:t>
            </a:r>
            <a:r>
              <a:rPr lang="pl-PL" sz="2800"/>
              <a:t>”</a:t>
            </a:r>
            <a:endParaRPr sz="2800"/>
          </a:p>
          <a:p>
            <a:pPr marL="457200" lvl="0" indent="0" algn="l" rtl="0">
              <a:lnSpc>
                <a:spcPct val="150000"/>
              </a:lnSpc>
              <a:spcBef>
                <a:spcPts val="0"/>
              </a:spcBef>
              <a:spcAft>
                <a:spcPts val="0"/>
              </a:spcAft>
              <a:buSzPts val="1920"/>
              <a:buNone/>
            </a:pPr>
            <a:endParaRPr b="1"/>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g3198557072c_1_4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Prawo zamówień publicznych</a:t>
            </a:r>
            <a:endParaRPr/>
          </a:p>
          <a:p>
            <a:pPr marL="0" lvl="0" indent="0" algn="l" rtl="0">
              <a:lnSpc>
                <a:spcPct val="130000"/>
              </a:lnSpc>
              <a:spcBef>
                <a:spcPts val="0"/>
              </a:spcBef>
              <a:spcAft>
                <a:spcPts val="0"/>
              </a:spcAft>
              <a:buSzPts val="3600"/>
              <a:buNone/>
            </a:pPr>
            <a:r>
              <a:rPr lang="pl-PL"/>
              <a:t>art. 100 ust. 2 (2 z 2)</a:t>
            </a:r>
            <a:endParaRPr/>
          </a:p>
        </p:txBody>
      </p:sp>
      <p:sp>
        <p:nvSpPr>
          <p:cNvPr id="503" name="Google Shape;503;g3198557072c_1_48"/>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457200" lvl="0" indent="-381000" algn="l" rtl="0">
              <a:lnSpc>
                <a:spcPct val="150000"/>
              </a:lnSpc>
              <a:spcBef>
                <a:spcPts val="600"/>
              </a:spcBef>
              <a:spcAft>
                <a:spcPts val="0"/>
              </a:spcAft>
              <a:buSzPts val="2400"/>
              <a:buChar char="►"/>
            </a:pPr>
            <a:r>
              <a:rPr lang="pl-PL" sz="2000" b="1"/>
              <a:t>Ustawa o zapewnianiu spełniania wymagań dostępności niektórych produktów i usług przez podmioty gospodarcze</a:t>
            </a:r>
            <a:endParaRPr sz="2000" b="1"/>
          </a:p>
          <a:p>
            <a:pPr marL="457200" lvl="0" indent="-381000" algn="l" rtl="0">
              <a:lnSpc>
                <a:spcPct val="150000"/>
              </a:lnSpc>
              <a:spcBef>
                <a:spcPts val="600"/>
              </a:spcBef>
              <a:spcAft>
                <a:spcPts val="0"/>
              </a:spcAft>
              <a:buSzPts val="2400"/>
              <a:buChar char="►"/>
            </a:pPr>
            <a:r>
              <a:rPr lang="pl-PL" sz="2000" b="1"/>
              <a:t>Art. 4 ust. 3</a:t>
            </a:r>
            <a:endParaRPr sz="2000"/>
          </a:p>
          <a:p>
            <a:pPr indent="-381000">
              <a:buSzPts val="2400"/>
            </a:pPr>
            <a:r>
              <a:rPr lang="pl-PL" sz="2000" b="1"/>
              <a:t>Wymagania dostępności produktów i usług określone w ustawie </a:t>
            </a:r>
            <a:r>
              <a:rPr lang="pl-PL" sz="2000"/>
              <a:t>są wymaganiami w zakresie dostępności dla osób niepełnosprawnych lub projektowania z przeznaczeniem dla wszystkich użytkowników, </a:t>
            </a:r>
            <a:r>
              <a:rPr lang="pl-PL" sz="2000" b="1"/>
              <a:t>o których mowa w prze</a:t>
            </a:r>
            <a:r>
              <a:rPr lang="pl-PL" sz="2000" b="1">
                <a:solidFill>
                  <a:schemeClr val="tx1"/>
                </a:solidFill>
              </a:rPr>
              <a:t>pisach</a:t>
            </a:r>
            <a:r>
              <a:rPr lang="pl-PL" sz="2000" b="1">
                <a:solidFill>
                  <a:schemeClr val="tx1"/>
                </a:solidFill>
                <a:uFill>
                  <a:noFill/>
                </a:uFill>
              </a:rPr>
              <a:t>  ustawy </a:t>
            </a:r>
            <a:r>
              <a:rPr lang="pl-PL" sz="2000" b="1">
                <a:solidFill>
                  <a:schemeClr val="tx1"/>
                </a:solidFill>
              </a:rPr>
              <a:t>z</a:t>
            </a:r>
            <a:r>
              <a:rPr lang="pl-PL" sz="2000" b="1"/>
              <a:t> dnia 11 września 2019 r. – Prawo zamówień publicznych </a:t>
            </a:r>
            <a:r>
              <a:rPr lang="pl-PL" sz="2000"/>
              <a:t>(Dz. U. z 2023 r. poz. 1605 i 1720), w odniesieniu do produktów i usług.</a:t>
            </a:r>
            <a:endParaRPr sz="2000"/>
          </a:p>
          <a:p>
            <a:pPr marL="457200" lvl="0" indent="-406400" algn="l" rtl="0">
              <a:lnSpc>
                <a:spcPct val="150000"/>
              </a:lnSpc>
              <a:spcBef>
                <a:spcPts val="0"/>
              </a:spcBef>
              <a:spcAft>
                <a:spcPts val="0"/>
              </a:spcAft>
              <a:buSzPts val="2800"/>
              <a:buChar char="►"/>
            </a:pPr>
            <a:endParaRPr sz="2800"/>
          </a:p>
          <a:p>
            <a:pPr marL="457200" lvl="0" indent="0" algn="l" rtl="0">
              <a:lnSpc>
                <a:spcPct val="150000"/>
              </a:lnSpc>
              <a:spcBef>
                <a:spcPts val="0"/>
              </a:spcBef>
              <a:spcAft>
                <a:spcPts val="0"/>
              </a:spcAft>
              <a:buSzPts val="1920"/>
              <a:buNone/>
            </a:pPr>
            <a:endParaRPr b="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g3198557072c_1_29"/>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Clr>
                <a:srgbClr val="000000"/>
              </a:buClr>
              <a:buSzPts val="3600"/>
              <a:buFont typeface="Arial"/>
              <a:buNone/>
            </a:pPr>
            <a:r>
              <a:rPr lang="pl-PL">
                <a:hlinkClick r:id="rId3">
                  <a:extLst>
                    <a:ext uri="{A12FA001-AC4F-418D-AE19-62706E023703}">
                      <ahyp:hlinkClr xmlns:ahyp="http://schemas.microsoft.com/office/drawing/2018/hyperlinkcolor" val="tx"/>
                    </a:ext>
                  </a:extLst>
                </a:hlinkClick>
              </a:rPr>
              <a:t>Standardy dostępności dla polityki spójności 2021-2027</a:t>
            </a:r>
            <a:endParaRPr/>
          </a:p>
        </p:txBody>
      </p:sp>
      <p:sp>
        <p:nvSpPr>
          <p:cNvPr id="510" name="Google Shape;510;g3198557072c_1_29"/>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600"/>
              </a:spcBef>
              <a:spcAft>
                <a:spcPts val="0"/>
              </a:spcAft>
              <a:buClr>
                <a:srgbClr val="EA3C9E"/>
              </a:buClr>
              <a:buSzPts val="2400"/>
              <a:buFont typeface="Verdana"/>
              <a:buChar char="►"/>
            </a:pPr>
            <a:r>
              <a:rPr lang="pl-PL" b="1" u="sng">
                <a:solidFill>
                  <a:schemeClr val="accent1">
                    <a:lumMod val="50000"/>
                  </a:schemeClr>
                </a:solidFill>
                <a:hlinkClick r:id="rId3">
                  <a:extLst>
                    <a:ext uri="{A12FA001-AC4F-418D-AE19-62706E023703}">
                      <ahyp:hlinkClr xmlns:ahyp="http://schemas.microsoft.com/office/drawing/2018/hyperlinkcolor" val="tx"/>
                    </a:ext>
                  </a:extLst>
                </a:hlinkClick>
              </a:rPr>
              <a:t>Standardy dostępności dla polityki spójności 2021-2027</a:t>
            </a:r>
            <a:r>
              <a:rPr lang="pl-PL">
                <a:solidFill>
                  <a:schemeClr val="accent1">
                    <a:lumMod val="50000"/>
                  </a:schemeClr>
                </a:solidFill>
              </a:rPr>
              <a:t> </a:t>
            </a:r>
            <a:r>
              <a:rPr lang="pl-PL">
                <a:solidFill>
                  <a:schemeClr val="tx1"/>
                </a:solidFill>
              </a:rPr>
              <a:t>będące Załącznikiem nr 2 do </a:t>
            </a:r>
            <a:r>
              <a:rPr lang="pl-PL" u="sng">
                <a:solidFill>
                  <a:schemeClr val="accent1">
                    <a:lumMod val="50000"/>
                  </a:schemeClr>
                </a:solidFill>
                <a:hlinkClick r:id="rId4"/>
              </a:rPr>
              <a:t>Wytycznych dotyczących realizacji zasad równościowych w ramach funduszy unijnych na lata 2021‑2027</a:t>
            </a:r>
            <a:r>
              <a:rPr lang="pl-PL">
                <a:solidFill>
                  <a:schemeClr val="tx1"/>
                </a:solidFill>
              </a:rPr>
              <a:t>:</a:t>
            </a:r>
            <a:endParaRPr>
              <a:solidFill>
                <a:schemeClr val="tx1"/>
              </a:solidFill>
            </a:endParaRPr>
          </a:p>
          <a:p>
            <a:pPr marL="914400" lvl="1" indent="-381000" algn="l" rtl="0">
              <a:lnSpc>
                <a:spcPct val="150000"/>
              </a:lnSpc>
              <a:spcBef>
                <a:spcPts val="600"/>
              </a:spcBef>
              <a:spcAft>
                <a:spcPts val="0"/>
              </a:spcAft>
              <a:buClr>
                <a:srgbClr val="EA3C9E"/>
              </a:buClr>
              <a:buSzPts val="2400"/>
              <a:buFont typeface="Verdana"/>
              <a:buChar char="►"/>
            </a:pPr>
            <a:r>
              <a:rPr lang="pl-PL"/>
              <a:t>Standard szkoleniowy (szkolenia, kursy, warsztaty, doradztwo)</a:t>
            </a:r>
            <a:endParaRPr/>
          </a:p>
          <a:p>
            <a:pPr marL="914400" lvl="1" indent="-381000" algn="l" rtl="0">
              <a:lnSpc>
                <a:spcPct val="150000"/>
              </a:lnSpc>
              <a:spcBef>
                <a:spcPts val="600"/>
              </a:spcBef>
              <a:spcAft>
                <a:spcPts val="0"/>
              </a:spcAft>
              <a:buClr>
                <a:srgbClr val="EA3C9E"/>
              </a:buClr>
              <a:buSzPts val="2400"/>
              <a:buFont typeface="Verdana"/>
              <a:buChar char="►"/>
            </a:pPr>
            <a:r>
              <a:rPr lang="pl-PL"/>
              <a:t>Standard informacyjno-promocyjny</a:t>
            </a:r>
            <a:endParaRPr/>
          </a:p>
          <a:p>
            <a:pPr marL="914400" lvl="1" indent="-381000" algn="l" rtl="0">
              <a:lnSpc>
                <a:spcPct val="150000"/>
              </a:lnSpc>
              <a:spcBef>
                <a:spcPts val="600"/>
              </a:spcBef>
              <a:spcAft>
                <a:spcPts val="0"/>
              </a:spcAft>
              <a:buClr>
                <a:srgbClr val="EA3C9E"/>
              </a:buClr>
              <a:buSzPts val="2400"/>
              <a:buFont typeface="Verdana"/>
              <a:buChar char="►"/>
            </a:pPr>
            <a:r>
              <a:rPr lang="pl-PL"/>
              <a:t>Standard transportowy</a:t>
            </a:r>
            <a:endParaRPr/>
          </a:p>
          <a:p>
            <a:pPr marL="914400" lvl="1" indent="-381000" algn="l" rtl="0">
              <a:lnSpc>
                <a:spcPct val="150000"/>
              </a:lnSpc>
              <a:spcBef>
                <a:spcPts val="600"/>
              </a:spcBef>
              <a:spcAft>
                <a:spcPts val="0"/>
              </a:spcAft>
              <a:buClr>
                <a:srgbClr val="EA3C9E"/>
              </a:buClr>
              <a:buSzPts val="2400"/>
              <a:buFont typeface="Verdana"/>
              <a:buChar char="►"/>
            </a:pPr>
            <a:r>
              <a:rPr lang="pl-PL"/>
              <a:t>Standard cyfrowy</a:t>
            </a:r>
            <a:endParaRPr/>
          </a:p>
          <a:p>
            <a:pPr marL="914400" lvl="1" indent="-381000" algn="l" rtl="0">
              <a:lnSpc>
                <a:spcPct val="150000"/>
              </a:lnSpc>
              <a:spcBef>
                <a:spcPts val="600"/>
              </a:spcBef>
              <a:spcAft>
                <a:spcPts val="0"/>
              </a:spcAft>
              <a:buClr>
                <a:srgbClr val="EA3C9E"/>
              </a:buClr>
              <a:buSzPts val="2400"/>
              <a:buFont typeface="Verdana"/>
              <a:buChar char="►"/>
            </a:pPr>
            <a:r>
              <a:rPr lang="pl-PL"/>
              <a:t>Standard architektoniczny</a:t>
            </a:r>
            <a:endParaRPr/>
          </a:p>
          <a:p>
            <a:pPr marL="457200" lvl="0" indent="0" algn="l" rtl="0">
              <a:lnSpc>
                <a:spcPct val="150000"/>
              </a:lnSpc>
              <a:spcBef>
                <a:spcPts val="0"/>
              </a:spcBef>
              <a:spcAft>
                <a:spcPts val="0"/>
              </a:spcAft>
              <a:buSzPts val="1920"/>
              <a:buNone/>
            </a:pPr>
            <a:endParaRPr sz="3200" b="1"/>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g3170b2921e2_0_31"/>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Dyrektywa Rady 2000/78/WE</a:t>
            </a:r>
            <a:endParaRPr/>
          </a:p>
        </p:txBody>
      </p:sp>
      <p:sp>
        <p:nvSpPr>
          <p:cNvPr id="517" name="Google Shape;517;g3170b2921e2_0_31"/>
          <p:cNvSpPr txBox="1">
            <a:spLocks noGrp="1"/>
          </p:cNvSpPr>
          <p:nvPr>
            <p:ph type="body" idx="1"/>
          </p:nvPr>
        </p:nvSpPr>
        <p:spPr>
          <a:xfrm>
            <a:off x="677333" y="1741497"/>
            <a:ext cx="10529400" cy="5421300"/>
          </a:xfrm>
          <a:prstGeom prst="rect">
            <a:avLst/>
          </a:prstGeom>
          <a:noFill/>
          <a:ln>
            <a:noFill/>
          </a:ln>
        </p:spPr>
        <p:txBody>
          <a:bodyPr spcFirstLastPara="1" wrap="square" lIns="91425" tIns="45700" rIns="91425" bIns="45700" anchor="t" anchorCtr="0">
            <a:noAutofit/>
          </a:bodyPr>
          <a:lstStyle/>
          <a:p>
            <a:pPr marL="457200" lvl="0" indent="-350520" algn="l" rtl="0">
              <a:lnSpc>
                <a:spcPct val="150000"/>
              </a:lnSpc>
              <a:spcAft>
                <a:spcPts val="0"/>
              </a:spcAft>
              <a:buSzPts val="1920"/>
              <a:buChar char="►"/>
            </a:pPr>
            <a:r>
              <a:rPr lang="pl-PL" sz="2100"/>
              <a:t>Dyrektywa Rady 2000/78/WE z dnia 27 listopada 2000 r. ustanawiająca </a:t>
            </a:r>
            <a:r>
              <a:rPr lang="pl-PL" sz="2100" b="1"/>
              <a:t>ogólne warunki ramowe równego traktowania w zakresie zatrudnienia i pracy</a:t>
            </a:r>
            <a:r>
              <a:rPr lang="pl-PL" sz="2100"/>
              <a:t> (Dz. U. UE. L. z 2000 r. Nr 303, str. 16):</a:t>
            </a:r>
            <a:endParaRPr sz="2100"/>
          </a:p>
          <a:p>
            <a:pPr marL="457200" lvl="0" indent="-350520" algn="l" rtl="0">
              <a:lnSpc>
                <a:spcPct val="150000"/>
              </a:lnSpc>
              <a:spcAft>
                <a:spcPts val="0"/>
              </a:spcAft>
              <a:buSzPts val="1920"/>
              <a:buChar char="►"/>
            </a:pPr>
            <a:r>
              <a:rPr lang="pl-PL" sz="2100" b="1"/>
              <a:t>Zakazuje bezpośredniej i pośredniej dyskryminacji</a:t>
            </a:r>
            <a:r>
              <a:rPr lang="pl-PL" sz="2100"/>
              <a:t> z powodu </a:t>
            </a:r>
            <a:r>
              <a:rPr lang="pl-PL" sz="2100" b="1"/>
              <a:t>niepełnosprawności</a:t>
            </a:r>
            <a:r>
              <a:rPr lang="pl-PL" sz="2100"/>
              <a:t> w obszarze zatrudnienia, dostępu do zawodu, warunków pracy, awansu zawodowego i wynagradzania.</a:t>
            </a:r>
            <a:endParaRPr sz="2100"/>
          </a:p>
          <a:p>
            <a:pPr indent="-361950">
              <a:spcBef>
                <a:spcPts val="1800"/>
              </a:spcBef>
              <a:buSzPts val="2100"/>
            </a:pPr>
            <a:r>
              <a:rPr lang="pl-PL" sz="2100"/>
              <a:t>Nakłada </a:t>
            </a:r>
            <a:r>
              <a:rPr lang="pl-PL" sz="2100" b="1"/>
              <a:t>obowiązek</a:t>
            </a:r>
            <a:r>
              <a:rPr lang="pl-PL" sz="2100"/>
              <a:t> wprowadzenia </a:t>
            </a:r>
            <a:r>
              <a:rPr lang="pl-PL" sz="2100" b="1"/>
              <a:t>„racjonalnych usprawnień”</a:t>
            </a:r>
            <a:r>
              <a:rPr lang="pl-PL" sz="2100"/>
              <a:t> w</a:t>
            </a:r>
            <a:r>
              <a:rPr lang="pl-PL" sz="2100">
                <a:effectLst/>
                <a:latin typeface="Verdana" panose="020B0604030504040204" pitchFamily="34" charset="0"/>
                <a:ea typeface="Aptos" panose="020B0004020202020204" pitchFamily="34" charset="0"/>
                <a:cs typeface="Times New Roman" panose="02020603050405020304" pitchFamily="18" charset="0"/>
              </a:rPr>
              <a:t> </a:t>
            </a:r>
            <a:r>
              <a:rPr lang="pl-PL" sz="2100"/>
              <a:t>miejscach pracy, aby osoby z niepełnosprawnościami mogły efektywnie korzystać z tych samych praw co inni pracownicy.</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g3170b2921e2_0_3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Kodeks pracy (1 z 2)</a:t>
            </a:r>
            <a:endParaRPr/>
          </a:p>
        </p:txBody>
      </p:sp>
      <p:sp>
        <p:nvSpPr>
          <p:cNvPr id="524" name="Google Shape;524;g3170b2921e2_0_3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61950" algn="l" rtl="0">
              <a:lnSpc>
                <a:spcPct val="150000"/>
              </a:lnSpc>
              <a:spcAft>
                <a:spcPts val="0"/>
              </a:spcAft>
              <a:buSzPts val="2100"/>
              <a:buFont typeface="Verdana"/>
              <a:buChar char="►"/>
            </a:pPr>
            <a:r>
              <a:rPr lang="pl-PL" sz="2100"/>
              <a:t>Ustawa z dnia 26 czerwca 1974 r. </a:t>
            </a:r>
            <a:r>
              <a:rPr lang="pl-PL" sz="2100" b="1"/>
              <a:t>Kodeks pracy</a:t>
            </a:r>
            <a:r>
              <a:rPr lang="pl-PL" sz="2100"/>
              <a:t> (</a:t>
            </a:r>
            <a:r>
              <a:rPr lang="pl-PL" sz="2100" err="1"/>
              <a:t>t.j</a:t>
            </a:r>
            <a:r>
              <a:rPr lang="pl-PL" sz="2100"/>
              <a:t>. Dz. U. z 2023 r. poz. 1465 z </a:t>
            </a:r>
            <a:r>
              <a:rPr lang="pl-PL" sz="2100" err="1"/>
              <a:t>późn</a:t>
            </a:r>
            <a:r>
              <a:rPr lang="pl-PL" sz="2100"/>
              <a:t>. zm.). </a:t>
            </a:r>
            <a:r>
              <a:rPr lang="pl-PL" sz="2100" b="1"/>
              <a:t>Dział 1. (pierwszy), Rozdział </a:t>
            </a:r>
            <a:r>
              <a:rPr lang="pl-PL" sz="2100" b="1" err="1"/>
              <a:t>IIa</a:t>
            </a:r>
            <a:r>
              <a:rPr lang="pl-PL" sz="2100" b="1"/>
              <a:t> „Równe traktowanie w zatrudnieniu”</a:t>
            </a:r>
            <a:endParaRPr sz="2100"/>
          </a:p>
          <a:p>
            <a:pPr marL="457200" lvl="0" indent="-361950" algn="l" rtl="0">
              <a:lnSpc>
                <a:spcPct val="150000"/>
              </a:lnSpc>
              <a:spcAft>
                <a:spcPts val="0"/>
              </a:spcAft>
              <a:buSzPts val="2100"/>
              <a:buChar char="►"/>
            </a:pPr>
            <a:r>
              <a:rPr lang="pl-PL" sz="2100" b="1"/>
              <a:t>Art. 11² </a:t>
            </a:r>
            <a:r>
              <a:rPr lang="pl-PL" sz="2100"/>
              <a:t>wprowadza zasadę równego traktowania w zatrudnieniu, obejmującą zakaz dyskryminacji z jakiejkolwiek przyczyny, w tym niepełnosprawności</a:t>
            </a:r>
            <a:endParaRPr sz="2100"/>
          </a:p>
          <a:p>
            <a:pPr marL="457200" lvl="0" indent="-361950" algn="l" rtl="0">
              <a:lnSpc>
                <a:spcPct val="150000"/>
              </a:lnSpc>
              <a:spcAft>
                <a:spcPts val="0"/>
              </a:spcAft>
              <a:buSzPts val="2100"/>
              <a:buChar char="►"/>
            </a:pPr>
            <a:r>
              <a:rPr lang="pl-PL" sz="2100" b="1"/>
              <a:t>Art. 18³a </a:t>
            </a:r>
            <a:r>
              <a:rPr lang="pl-PL" sz="2100"/>
              <a:t>precyzuje, że zakaz dyskryminacji obejmuje wszystkie (różne) etapy stosunku pracy, takie jak nawiązanie stosunku pracy, warunki zatrudnienia, awans, dostęp do szkoleń zawodowych oraz rozwiązanie stosunku pracy.</a:t>
            </a:r>
            <a:endParaRPr sz="21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g3170b2921e2_0_5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SzPts val="3600"/>
              <a:buNone/>
            </a:pPr>
            <a:r>
              <a:rPr lang="pl-PL"/>
              <a:t>Kodeks pracy (2 z 2)</a:t>
            </a:r>
            <a:endParaRPr/>
          </a:p>
        </p:txBody>
      </p:sp>
      <p:sp>
        <p:nvSpPr>
          <p:cNvPr id="531" name="Google Shape;531;g3170b2921e2_0_5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61950" algn="l" rtl="0">
              <a:lnSpc>
                <a:spcPct val="150000"/>
              </a:lnSpc>
              <a:spcAft>
                <a:spcPts val="0"/>
              </a:spcAft>
              <a:buSzPts val="2100"/>
              <a:buChar char="►"/>
            </a:pPr>
            <a:r>
              <a:rPr lang="pl-PL" sz="2100" b="1"/>
              <a:t>Art. 18³b–18³d:</a:t>
            </a:r>
            <a:endParaRPr sz="2100"/>
          </a:p>
          <a:p>
            <a:pPr marL="457200" lvl="0" indent="-361950" algn="l" rtl="0">
              <a:lnSpc>
                <a:spcPct val="150000"/>
              </a:lnSpc>
              <a:spcAft>
                <a:spcPts val="0"/>
              </a:spcAft>
              <a:buSzPts val="2100"/>
              <a:buFont typeface="Verdana"/>
              <a:buChar char="►"/>
            </a:pPr>
            <a:r>
              <a:rPr lang="pl-PL" sz="2100"/>
              <a:t>wyjaśniają pojęcie </a:t>
            </a:r>
            <a:r>
              <a:rPr lang="pl-PL" sz="2100" b="1"/>
              <a:t>dyskryminacji bezpośredniej i pośredniej</a:t>
            </a:r>
            <a:r>
              <a:rPr lang="pl-PL" sz="2100"/>
              <a:t>.</a:t>
            </a:r>
            <a:endParaRPr sz="2100"/>
          </a:p>
          <a:p>
            <a:pPr marL="457200" lvl="0" indent="-361950" algn="l" rtl="0">
              <a:lnSpc>
                <a:spcPct val="150000"/>
              </a:lnSpc>
              <a:spcAft>
                <a:spcPts val="0"/>
              </a:spcAft>
              <a:buSzPts val="2100"/>
              <a:buFont typeface="Verdana"/>
              <a:buChar char="►"/>
            </a:pPr>
            <a:r>
              <a:rPr lang="pl-PL" sz="2100"/>
              <a:t>zakazują molestowania i molestowania seksualnego jako form dyskryminacji.</a:t>
            </a:r>
            <a:endParaRPr sz="2100"/>
          </a:p>
          <a:p>
            <a:pPr marL="457200" lvl="0" indent="-361950" algn="l" rtl="0">
              <a:lnSpc>
                <a:spcPct val="150000"/>
              </a:lnSpc>
              <a:spcAft>
                <a:spcPts val="0"/>
              </a:spcAft>
              <a:buSzPts val="2100"/>
              <a:buFont typeface="Verdana"/>
              <a:buChar char="►"/>
            </a:pPr>
            <a:r>
              <a:rPr lang="pl-PL" sz="2100"/>
              <a:t>pośrednio - wprowadzają </a:t>
            </a:r>
            <a:r>
              <a:rPr lang="pl-PL" sz="2100" b="1"/>
              <a:t>obowiązek pracodawców</a:t>
            </a:r>
            <a:r>
              <a:rPr lang="pl-PL" sz="2100"/>
              <a:t> do wprowadzenia </a:t>
            </a:r>
            <a:r>
              <a:rPr lang="pl-PL" sz="2100" b="1"/>
              <a:t>racjonalnych usprawnień dla osób z niepełnosprawnościami w</a:t>
            </a:r>
            <a:r>
              <a:rPr lang="pl-PL" sz="2100" b="1">
                <a:effectLst/>
                <a:latin typeface="Verdana" panose="020B0604030504040204" pitchFamily="34" charset="0"/>
                <a:ea typeface="Aptos" panose="020B0004020202020204" pitchFamily="34" charset="0"/>
                <a:cs typeface="Times New Roman" panose="02020603050405020304" pitchFamily="18" charset="0"/>
              </a:rPr>
              <a:t> </a:t>
            </a:r>
            <a:r>
              <a:rPr lang="pl-PL" sz="2100" b="1"/>
              <a:t>miejscu pracy</a:t>
            </a:r>
            <a:r>
              <a:rPr lang="pl-PL" sz="2100"/>
              <a:t> (zgodnie z wymogami Dyrektywy Rady 2000/78/WE).</a:t>
            </a:r>
            <a:endParaRPr sz="2100"/>
          </a:p>
          <a:p>
            <a:pPr marL="457200" lvl="0" indent="-361950" algn="l" rtl="0">
              <a:lnSpc>
                <a:spcPct val="150000"/>
              </a:lnSpc>
              <a:spcAft>
                <a:spcPts val="0"/>
              </a:spcAft>
              <a:buSzPts val="2100"/>
              <a:buChar char="►"/>
            </a:pPr>
            <a:r>
              <a:rPr lang="pl-PL" sz="2100" b="1"/>
              <a:t>Art. 18³e </a:t>
            </a:r>
            <a:r>
              <a:rPr lang="pl-PL" sz="2100"/>
              <a:t>przyznaje pracownikom </a:t>
            </a:r>
            <a:r>
              <a:rPr lang="pl-PL" sz="2100" b="1"/>
              <a:t>prawo do odszkodowania za</a:t>
            </a:r>
            <a:r>
              <a:rPr lang="pl-PL" sz="2100" b="1">
                <a:effectLst/>
                <a:latin typeface="Verdana" panose="020B0604030504040204" pitchFamily="34" charset="0"/>
                <a:ea typeface="Aptos" panose="020B0004020202020204" pitchFamily="34" charset="0"/>
                <a:cs typeface="Times New Roman" panose="02020603050405020304" pitchFamily="18" charset="0"/>
              </a:rPr>
              <a:t> </a:t>
            </a:r>
            <a:r>
              <a:rPr lang="pl-PL" sz="2100" b="1"/>
              <a:t>naruszenie zasady równego traktowania w zatrudnieniu</a:t>
            </a:r>
            <a:r>
              <a:rPr lang="pl-PL" sz="2100"/>
              <a:t>.</a:t>
            </a:r>
            <a:endParaRPr sz="2100"/>
          </a:p>
          <a:p>
            <a:pPr marL="457200" lvl="0" indent="0" algn="l" rtl="0">
              <a:lnSpc>
                <a:spcPct val="150000"/>
              </a:lnSpc>
              <a:spcAft>
                <a:spcPts val="0"/>
              </a:spcAft>
              <a:buSzPts val="1920"/>
              <a:buNone/>
            </a:pPr>
            <a:endParaRPr sz="2100"/>
          </a:p>
          <a:p>
            <a:pPr marL="457200" lvl="0" indent="0" algn="l" rtl="0">
              <a:lnSpc>
                <a:spcPct val="150000"/>
              </a:lnSpc>
              <a:spcAft>
                <a:spcPts val="0"/>
              </a:spcAft>
              <a:buSzPts val="1920"/>
              <a:buNone/>
            </a:pPr>
            <a:endParaRPr sz="2100"/>
          </a:p>
          <a:p>
            <a:pPr marL="457200" lvl="0" indent="0" algn="l" rtl="0">
              <a:lnSpc>
                <a:spcPct val="150000"/>
              </a:lnSpc>
              <a:spcAft>
                <a:spcPts val="0"/>
              </a:spcAft>
              <a:buSzPts val="1920"/>
              <a:buNone/>
            </a:pPr>
            <a:endParaRPr sz="21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g3170b2921e2_0_65"/>
          <p:cNvSpPr txBox="1">
            <a:spLocks noGrp="1"/>
          </p:cNvSpPr>
          <p:nvPr>
            <p:ph type="title"/>
          </p:nvPr>
        </p:nvSpPr>
        <p:spPr>
          <a:xfrm>
            <a:off x="677325" y="183600"/>
            <a:ext cx="9250446"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SzPts val="3600"/>
              <a:buNone/>
            </a:pPr>
            <a:r>
              <a:rPr lang="pl-PL" sz="2500">
                <a:latin typeface="Verdana" panose="020B0604030504040204" pitchFamily="34" charset="0"/>
                <a:ea typeface="Verdana" panose="020B0604030504040204" pitchFamily="34" charset="0"/>
              </a:rPr>
              <a:t>Ustawa</a:t>
            </a:r>
            <a:r>
              <a:rPr lang="pl-PL" sz="2500">
                <a:solidFill>
                  <a:srgbClr val="333333"/>
                </a:solidFill>
                <a:highlight>
                  <a:srgbClr val="FFFFFF"/>
                </a:highlight>
                <a:latin typeface="Verdana" panose="020B0604030504040204" pitchFamily="34" charset="0"/>
                <a:ea typeface="Verdana" panose="020B0604030504040204" pitchFamily="34" charset="0"/>
                <a:cs typeface="Arial"/>
                <a:sym typeface="Arial"/>
              </a:rPr>
              <a:t> </a:t>
            </a:r>
            <a:r>
              <a:rPr lang="pl-PL" sz="2500">
                <a:latin typeface="Verdana" panose="020B0604030504040204" pitchFamily="34" charset="0"/>
                <a:ea typeface="Verdana" panose="020B0604030504040204" pitchFamily="34" charset="0"/>
              </a:rPr>
              <a:t>o rehabilitacji zawodowej i społecznej oraz zatrudnianiu osób niepełnosprawnych (1 z 3)</a:t>
            </a:r>
            <a:endParaRPr sz="2500">
              <a:latin typeface="Verdana" panose="020B0604030504040204" pitchFamily="34" charset="0"/>
              <a:ea typeface="Verdana" panose="020B0604030504040204" pitchFamily="34" charset="0"/>
            </a:endParaRPr>
          </a:p>
        </p:txBody>
      </p:sp>
      <p:sp>
        <p:nvSpPr>
          <p:cNvPr id="538" name="Google Shape;538;g3170b2921e2_0_65"/>
          <p:cNvSpPr txBox="1">
            <a:spLocks noGrp="1"/>
          </p:cNvSpPr>
          <p:nvPr>
            <p:ph type="body" idx="1"/>
          </p:nvPr>
        </p:nvSpPr>
        <p:spPr>
          <a:xfrm>
            <a:off x="677325" y="1741501"/>
            <a:ext cx="10529400" cy="5116500"/>
          </a:xfrm>
          <a:prstGeom prst="rect">
            <a:avLst/>
          </a:prstGeom>
          <a:noFill/>
          <a:ln>
            <a:noFill/>
          </a:ln>
        </p:spPr>
        <p:txBody>
          <a:bodyPr spcFirstLastPara="1" wrap="square" lIns="91425" tIns="45700" rIns="91425" bIns="45700" anchor="t" anchorCtr="0">
            <a:normAutofit/>
          </a:bodyPr>
          <a:lstStyle/>
          <a:p>
            <a:pPr marL="457200" lvl="0" indent="-361950" algn="l" rtl="0">
              <a:lnSpc>
                <a:spcPct val="150000"/>
              </a:lnSpc>
              <a:spcAft>
                <a:spcPts val="0"/>
              </a:spcAft>
              <a:buSzPts val="2100"/>
              <a:buChar char="►"/>
            </a:pPr>
            <a:r>
              <a:rPr lang="pl-PL"/>
              <a:t>Ustawa z dnia 27 sierpnia 1997 r. o rehabilitacji zawodowej i</a:t>
            </a:r>
            <a:r>
              <a:rPr lang="pl-PL" sz="2400">
                <a:effectLst/>
                <a:latin typeface="Verdana" panose="020B0604030504040204" pitchFamily="34" charset="0"/>
                <a:ea typeface="Aptos" panose="020B0004020202020204" pitchFamily="34" charset="0"/>
                <a:cs typeface="Times New Roman" panose="02020603050405020304" pitchFamily="18" charset="0"/>
              </a:rPr>
              <a:t> </a:t>
            </a:r>
            <a:r>
              <a:rPr lang="pl-PL"/>
              <a:t>społecznej oraz zatrudnianiu osób niepełnosprawnych (</a:t>
            </a:r>
            <a:r>
              <a:rPr lang="pl-PL" err="1"/>
              <a:t>t.j</a:t>
            </a:r>
            <a:r>
              <a:rPr lang="pl-PL"/>
              <a:t>.</a:t>
            </a:r>
            <a:r>
              <a:rPr lang="pl-PL" sz="2400">
                <a:effectLst/>
                <a:latin typeface="Verdana" panose="020B0604030504040204" pitchFamily="34" charset="0"/>
                <a:ea typeface="Aptos" panose="020B0004020202020204" pitchFamily="34" charset="0"/>
                <a:cs typeface="Times New Roman" panose="02020603050405020304" pitchFamily="18" charset="0"/>
              </a:rPr>
              <a:t> </a:t>
            </a:r>
            <a:r>
              <a:rPr lang="pl-PL"/>
              <a:t>Dz.U. z 2024 r. poz. 44 z </a:t>
            </a:r>
            <a:r>
              <a:rPr lang="pl-PL" err="1"/>
              <a:t>późn</a:t>
            </a:r>
            <a:r>
              <a:rPr lang="pl-PL"/>
              <a:t>. zm.).</a:t>
            </a:r>
            <a:endParaRPr/>
          </a:p>
          <a:p>
            <a:pPr marL="457200" lvl="0" indent="-361950" algn="l" rtl="0">
              <a:lnSpc>
                <a:spcPct val="150000"/>
              </a:lnSpc>
              <a:spcAft>
                <a:spcPts val="0"/>
              </a:spcAft>
              <a:buSzPts val="2100"/>
              <a:buChar char="►"/>
            </a:pPr>
            <a:r>
              <a:rPr lang="pl-PL"/>
              <a:t>Zobowiązuje pracodawców do tworzenia odpowiednich warunków zatrudnienia dla osób z niepełnosprawnościami.</a:t>
            </a:r>
            <a:endParaRPr/>
          </a:p>
          <a:p>
            <a:pPr marL="457200" lvl="0" indent="-361950" algn="l" rtl="0">
              <a:lnSpc>
                <a:spcPct val="150000"/>
              </a:lnSpc>
              <a:spcAft>
                <a:spcPts val="0"/>
              </a:spcAft>
              <a:buSzPts val="2100"/>
              <a:buChar char="►"/>
            </a:pPr>
            <a:r>
              <a:rPr lang="pl-PL"/>
              <a:t>Wprowadza mechanizmy wsparcia i dotacje dla pracodawców zatrudniających osoby z niepełnosprawnościami, co może być interpretowane jako forma "racjonalnych usprawnień".</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g3170b2921e2_0_75"/>
          <p:cNvSpPr txBox="1">
            <a:spLocks noGrp="1"/>
          </p:cNvSpPr>
          <p:nvPr>
            <p:ph type="title"/>
          </p:nvPr>
        </p:nvSpPr>
        <p:spPr>
          <a:xfrm>
            <a:off x="687724" y="115900"/>
            <a:ext cx="9249377"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chemeClr val="dk1"/>
              </a:buClr>
              <a:buSzPts val="3600"/>
              <a:buFont typeface="Arial"/>
              <a:buNone/>
            </a:pPr>
            <a:r>
              <a:rPr lang="pl-PL" sz="2500"/>
              <a:t>Ustawa</a:t>
            </a:r>
            <a:r>
              <a:rPr lang="pl-PL" sz="2500">
                <a:solidFill>
                  <a:srgbClr val="333333"/>
                </a:solidFill>
                <a:highlight>
                  <a:srgbClr val="FFFFFF"/>
                </a:highlight>
                <a:latin typeface="Arial"/>
                <a:ea typeface="Arial"/>
                <a:cs typeface="Arial"/>
                <a:sym typeface="Arial"/>
              </a:rPr>
              <a:t> </a:t>
            </a:r>
            <a:r>
              <a:rPr lang="pl-PL" sz="2500"/>
              <a:t>o rehabilitacji zawodowej i społecznej oraz zatrudnianiu osób niepełnosprawnych (2 z 3)</a:t>
            </a:r>
            <a:endParaRPr sz="2500"/>
          </a:p>
        </p:txBody>
      </p:sp>
      <p:sp>
        <p:nvSpPr>
          <p:cNvPr id="545" name="Google Shape;545;g3170b2921e2_0_7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marR="76200" lvl="0" indent="-342900" algn="l" rtl="0">
              <a:spcAft>
                <a:spcPts val="0"/>
              </a:spcAft>
              <a:buSzPts val="1800"/>
              <a:buFont typeface="Verdana"/>
              <a:buChar char="►"/>
            </a:pPr>
            <a:r>
              <a:rPr lang="pl-PL" sz="1900" b="1">
                <a:solidFill>
                  <a:srgbClr val="333333"/>
                </a:solidFill>
                <a:highlight>
                  <a:srgbClr val="FFFFFF"/>
                </a:highlight>
              </a:rPr>
              <a:t>Art.  23a.  Niezbędne racjonalne usprawnienia dla osoby z</a:t>
            </a:r>
            <a:r>
              <a:rPr lang="pl-PL" sz="1900">
                <a:effectLst/>
                <a:latin typeface="Verdana" panose="020B0604030504040204" pitchFamily="34" charset="0"/>
                <a:ea typeface="Aptos" panose="020B0004020202020204" pitchFamily="34" charset="0"/>
                <a:cs typeface="Times New Roman" panose="02020603050405020304" pitchFamily="18" charset="0"/>
              </a:rPr>
              <a:t> </a:t>
            </a:r>
            <a:r>
              <a:rPr lang="pl-PL" sz="1900" b="1">
                <a:solidFill>
                  <a:srgbClr val="333333"/>
                </a:solidFill>
                <a:highlight>
                  <a:srgbClr val="FFFFFF"/>
                </a:highlight>
              </a:rPr>
              <a:t>niepełnosprawnością</a:t>
            </a:r>
            <a:endParaRPr sz="1900" b="1">
              <a:solidFill>
                <a:srgbClr val="333333"/>
              </a:solidFill>
              <a:highlight>
                <a:srgbClr val="FFFFFF"/>
              </a:highlight>
            </a:endParaRPr>
          </a:p>
          <a:p>
            <a:pPr marL="457200" marR="76200" lvl="0" indent="-342900" algn="l" rtl="0">
              <a:spcAft>
                <a:spcPts val="0"/>
              </a:spcAft>
              <a:buSzPts val="1800"/>
              <a:buFont typeface="Verdana"/>
              <a:buChar char="►"/>
            </a:pPr>
            <a:r>
              <a:rPr lang="pl-PL" sz="1900">
                <a:solidFill>
                  <a:srgbClr val="333333"/>
                </a:solidFill>
                <a:highlight>
                  <a:srgbClr val="FFFFFF"/>
                </a:highlight>
              </a:rPr>
              <a:t>1. Pracodawca jest obowiązany zapewnić </a:t>
            </a:r>
            <a:r>
              <a:rPr lang="pl-PL" sz="1900" b="1">
                <a:solidFill>
                  <a:srgbClr val="333333"/>
                </a:solidFill>
                <a:highlight>
                  <a:srgbClr val="FFFFFF"/>
                </a:highlight>
              </a:rPr>
              <a:t>niezbędne racjonalne usprawnienia</a:t>
            </a:r>
            <a:r>
              <a:rPr lang="pl-PL" sz="1900">
                <a:solidFill>
                  <a:srgbClr val="333333"/>
                </a:solidFill>
                <a:highlight>
                  <a:srgbClr val="FFFFFF"/>
                </a:highlight>
              </a:rPr>
              <a:t> dla osoby niepełnosprawnej pozostającej z nim </a:t>
            </a:r>
            <a:r>
              <a:rPr lang="pl-PL" sz="1900" b="1">
                <a:solidFill>
                  <a:srgbClr val="333333"/>
                </a:solidFill>
                <a:highlight>
                  <a:srgbClr val="FFFFFF"/>
                </a:highlight>
              </a:rPr>
              <a:t>w stosunku pracy</a:t>
            </a:r>
            <a:r>
              <a:rPr lang="pl-PL" sz="1900">
                <a:solidFill>
                  <a:srgbClr val="333333"/>
                </a:solidFill>
                <a:highlight>
                  <a:srgbClr val="FFFFFF"/>
                </a:highlight>
              </a:rPr>
              <a:t>, uczestniczącej </a:t>
            </a:r>
            <a:r>
              <a:rPr lang="pl-PL" sz="1900" b="1">
                <a:solidFill>
                  <a:srgbClr val="333333"/>
                </a:solidFill>
                <a:highlight>
                  <a:srgbClr val="FFFFFF"/>
                </a:highlight>
              </a:rPr>
              <a:t>w procesie rekrutacji</a:t>
            </a:r>
            <a:r>
              <a:rPr lang="pl-PL" sz="1900">
                <a:solidFill>
                  <a:srgbClr val="333333"/>
                </a:solidFill>
                <a:highlight>
                  <a:srgbClr val="FFFFFF"/>
                </a:highlight>
              </a:rPr>
              <a:t> lub </a:t>
            </a:r>
            <a:r>
              <a:rPr lang="pl-PL" sz="1900" b="1">
                <a:solidFill>
                  <a:srgbClr val="333333"/>
                </a:solidFill>
                <a:highlight>
                  <a:srgbClr val="FFFFFF"/>
                </a:highlight>
              </a:rPr>
              <a:t>odbywającej szkolenie</a:t>
            </a:r>
            <a:r>
              <a:rPr lang="pl-PL" sz="1900">
                <a:solidFill>
                  <a:srgbClr val="333333"/>
                </a:solidFill>
                <a:highlight>
                  <a:srgbClr val="FFFFFF"/>
                </a:highlight>
              </a:rPr>
              <a:t>, </a:t>
            </a:r>
            <a:r>
              <a:rPr lang="pl-PL" sz="1900" b="1">
                <a:solidFill>
                  <a:srgbClr val="333333"/>
                </a:solidFill>
                <a:highlight>
                  <a:srgbClr val="FFFFFF"/>
                </a:highlight>
              </a:rPr>
              <a:t>staż</a:t>
            </a:r>
            <a:r>
              <a:rPr lang="pl-PL" sz="1900">
                <a:solidFill>
                  <a:srgbClr val="333333"/>
                </a:solidFill>
                <a:highlight>
                  <a:srgbClr val="FFFFFF"/>
                </a:highlight>
              </a:rPr>
              <a:t>, </a:t>
            </a:r>
            <a:r>
              <a:rPr lang="pl-PL" sz="1900" b="1">
                <a:solidFill>
                  <a:srgbClr val="333333"/>
                </a:solidFill>
                <a:highlight>
                  <a:srgbClr val="FFFFFF"/>
                </a:highlight>
              </a:rPr>
              <a:t>przygotowanie zawodowe</a:t>
            </a:r>
            <a:r>
              <a:rPr lang="pl-PL" sz="1900">
                <a:solidFill>
                  <a:srgbClr val="333333"/>
                </a:solidFill>
                <a:highlight>
                  <a:srgbClr val="FFFFFF"/>
                </a:highlight>
              </a:rPr>
              <a:t> albo </a:t>
            </a:r>
            <a:r>
              <a:rPr lang="pl-PL" sz="1900" b="1">
                <a:solidFill>
                  <a:srgbClr val="333333"/>
                </a:solidFill>
                <a:highlight>
                  <a:srgbClr val="FFFFFF"/>
                </a:highlight>
              </a:rPr>
              <a:t>praktyki zawodowe lub</a:t>
            </a:r>
            <a:r>
              <a:rPr lang="pl-PL" sz="1900" b="1">
                <a:effectLst/>
                <a:latin typeface="Verdana" panose="020B0604030504040204" pitchFamily="34" charset="0"/>
                <a:ea typeface="Aptos" panose="020B0004020202020204" pitchFamily="34" charset="0"/>
                <a:cs typeface="Times New Roman" panose="02020603050405020304" pitchFamily="18" charset="0"/>
              </a:rPr>
              <a:t> </a:t>
            </a:r>
            <a:r>
              <a:rPr lang="pl-PL" sz="1900" b="1">
                <a:solidFill>
                  <a:srgbClr val="333333"/>
                </a:solidFill>
                <a:highlight>
                  <a:srgbClr val="FFFFFF"/>
                </a:highlight>
              </a:rPr>
              <a:t>absolwenckie</a:t>
            </a:r>
            <a:r>
              <a:rPr lang="pl-PL" sz="1900">
                <a:solidFill>
                  <a:srgbClr val="333333"/>
                </a:solidFill>
                <a:highlight>
                  <a:srgbClr val="FFFFFF"/>
                </a:highlight>
              </a:rPr>
              <a:t>. Niezbędne racjonalne usprawnienia polegają na</a:t>
            </a:r>
            <a:r>
              <a:rPr lang="pl-PL" sz="1900">
                <a:effectLst/>
                <a:latin typeface="Verdana" panose="020B0604030504040204" pitchFamily="34" charset="0"/>
                <a:ea typeface="Aptos" panose="020B0004020202020204" pitchFamily="34" charset="0"/>
                <a:cs typeface="Times New Roman" panose="02020603050405020304" pitchFamily="18" charset="0"/>
              </a:rPr>
              <a:t> </a:t>
            </a:r>
            <a:r>
              <a:rPr lang="pl-PL" sz="1900">
                <a:solidFill>
                  <a:srgbClr val="333333"/>
                </a:solidFill>
                <a:highlight>
                  <a:srgbClr val="FFFFFF"/>
                </a:highlight>
              </a:rPr>
              <a:t>przeprowadzeniu koniecznych w konkretnej sytuacji zmian lub dostosowań do szczególnych, zgłoszonych pracodawcy potrzeb wynikających z</a:t>
            </a:r>
            <a:r>
              <a:rPr lang="pl-PL" sz="1900">
                <a:effectLst/>
                <a:latin typeface="Verdana" panose="020B0604030504040204" pitchFamily="34" charset="0"/>
                <a:ea typeface="Aptos" panose="020B0004020202020204" pitchFamily="34" charset="0"/>
                <a:cs typeface="Times New Roman" panose="02020603050405020304" pitchFamily="18" charset="0"/>
              </a:rPr>
              <a:t> </a:t>
            </a:r>
            <a:r>
              <a:rPr lang="pl-PL" sz="1900">
                <a:solidFill>
                  <a:srgbClr val="333333"/>
                </a:solidFill>
                <a:highlight>
                  <a:srgbClr val="FFFFFF"/>
                </a:highlight>
              </a:rPr>
              <a:t>niepełnosprawności danej osoby, o ile przeprowadzenie takich zmian lub</a:t>
            </a:r>
            <a:r>
              <a:rPr lang="pl-PL" sz="1900">
                <a:effectLst/>
                <a:latin typeface="Verdana" panose="020B0604030504040204" pitchFamily="34" charset="0"/>
                <a:ea typeface="Aptos" panose="020B0004020202020204" pitchFamily="34" charset="0"/>
                <a:cs typeface="Times New Roman" panose="02020603050405020304" pitchFamily="18" charset="0"/>
              </a:rPr>
              <a:t> </a:t>
            </a:r>
            <a:r>
              <a:rPr lang="pl-PL" sz="1900">
                <a:solidFill>
                  <a:srgbClr val="333333"/>
                </a:solidFill>
                <a:highlight>
                  <a:srgbClr val="FFFFFF"/>
                </a:highlight>
              </a:rPr>
              <a:t>dostosowań </a:t>
            </a:r>
            <a:r>
              <a:rPr lang="pl-PL" sz="1900" b="1">
                <a:solidFill>
                  <a:srgbClr val="333333"/>
                </a:solidFill>
                <a:highlight>
                  <a:srgbClr val="FFFFFF"/>
                </a:highlight>
              </a:rPr>
              <a:t>nie skutkowałoby nałożeniem na pracodawcę nieproporcjonalnie wysokich obciążeń</a:t>
            </a:r>
            <a:r>
              <a:rPr lang="pl-PL" sz="1900">
                <a:solidFill>
                  <a:srgbClr val="333333"/>
                </a:solidFill>
                <a:highlight>
                  <a:srgbClr val="FFFFFF"/>
                </a:highlight>
              </a:rPr>
              <a:t>, z zastrzeżeniem ust. 2.</a:t>
            </a:r>
            <a:endParaRPr sz="19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3">
          <a:extLst>
            <a:ext uri="{FF2B5EF4-FFF2-40B4-BE49-F238E27FC236}">
              <a16:creationId xmlns:a16="http://schemas.microsoft.com/office/drawing/2014/main" id="{2DB7D27B-1AC9-35FE-131A-7680C087E0E9}"/>
            </a:ext>
          </a:extLst>
        </p:cNvPr>
        <p:cNvGrpSpPr/>
        <p:nvPr/>
      </p:nvGrpSpPr>
      <p:grpSpPr>
        <a:xfrm>
          <a:off x="0" y="0"/>
          <a:ext cx="0" cy="0"/>
          <a:chOff x="0" y="0"/>
          <a:chExt cx="0" cy="0"/>
        </a:xfrm>
      </p:grpSpPr>
      <p:sp>
        <p:nvSpPr>
          <p:cNvPr id="544" name="Google Shape;544;g3170b2921e2_0_75">
            <a:extLst>
              <a:ext uri="{FF2B5EF4-FFF2-40B4-BE49-F238E27FC236}">
                <a16:creationId xmlns:a16="http://schemas.microsoft.com/office/drawing/2014/main" id="{4A3ACA36-B8FD-00E0-F2E9-D49EB33797C0}"/>
              </a:ext>
            </a:extLst>
          </p:cNvPr>
          <p:cNvSpPr txBox="1">
            <a:spLocks noGrp="1"/>
          </p:cNvSpPr>
          <p:nvPr>
            <p:ph type="title"/>
          </p:nvPr>
        </p:nvSpPr>
        <p:spPr>
          <a:xfrm>
            <a:off x="687724" y="115900"/>
            <a:ext cx="9249377"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chemeClr val="dk1"/>
              </a:buClr>
              <a:buSzPts val="3600"/>
              <a:buFont typeface="Arial"/>
              <a:buNone/>
            </a:pPr>
            <a:r>
              <a:rPr lang="pl-PL" sz="2500"/>
              <a:t>Ustawa</a:t>
            </a:r>
            <a:r>
              <a:rPr lang="pl-PL" sz="2500">
                <a:solidFill>
                  <a:srgbClr val="333333"/>
                </a:solidFill>
                <a:highlight>
                  <a:srgbClr val="FFFFFF"/>
                </a:highlight>
                <a:latin typeface="Arial"/>
                <a:ea typeface="Arial"/>
                <a:cs typeface="Arial"/>
                <a:sym typeface="Arial"/>
              </a:rPr>
              <a:t> </a:t>
            </a:r>
            <a:r>
              <a:rPr lang="pl-PL" sz="2500"/>
              <a:t>o rehabilitacji zawodowej i społecznej oraz zatrudnianiu osób niepełnosprawnych (3 z 3)</a:t>
            </a:r>
            <a:endParaRPr sz="2500"/>
          </a:p>
        </p:txBody>
      </p:sp>
      <p:sp>
        <p:nvSpPr>
          <p:cNvPr id="545" name="Google Shape;545;g3170b2921e2_0_75">
            <a:extLst>
              <a:ext uri="{FF2B5EF4-FFF2-40B4-BE49-F238E27FC236}">
                <a16:creationId xmlns:a16="http://schemas.microsoft.com/office/drawing/2014/main" id="{50012E0B-0C10-DC75-39FB-25309FC96FAC}"/>
              </a:ext>
            </a:extLst>
          </p:cNvPr>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marR="76200" lvl="0" indent="-342900" algn="l" rtl="0">
              <a:spcAft>
                <a:spcPts val="0"/>
              </a:spcAft>
              <a:buSzPts val="1800"/>
              <a:buFont typeface="Verdana"/>
              <a:buChar char="►"/>
            </a:pPr>
            <a:r>
              <a:rPr lang="pl-PL" b="1">
                <a:solidFill>
                  <a:srgbClr val="333333"/>
                </a:solidFill>
                <a:highlight>
                  <a:srgbClr val="FFFFFF"/>
                </a:highlight>
              </a:rPr>
              <a:t>Art. 23a ciąg dalszy</a:t>
            </a:r>
            <a:endParaRPr b="1">
              <a:solidFill>
                <a:srgbClr val="333333"/>
              </a:solidFill>
              <a:highlight>
                <a:srgbClr val="FFFFFF"/>
              </a:highlight>
            </a:endParaRPr>
          </a:p>
          <a:p>
            <a:pPr marL="457200" marR="76200" lvl="0" indent="-342900" algn="l" rtl="0">
              <a:spcAft>
                <a:spcPts val="0"/>
              </a:spcAft>
              <a:buSzPts val="1800"/>
              <a:buFont typeface="Verdana"/>
              <a:buChar char="►"/>
            </a:pPr>
            <a:r>
              <a:rPr lang="pl-PL">
                <a:solidFill>
                  <a:srgbClr val="333333"/>
                </a:solidFill>
                <a:highlight>
                  <a:srgbClr val="FFFFFF"/>
                </a:highlight>
              </a:rPr>
              <a:t>2. Obciążenia, o których mowa w ust. 1, </a:t>
            </a:r>
            <a:r>
              <a:rPr lang="pl-PL" b="1">
                <a:solidFill>
                  <a:srgbClr val="333333"/>
                </a:solidFill>
                <a:highlight>
                  <a:srgbClr val="FFFFFF"/>
                </a:highlight>
              </a:rPr>
              <a:t>nie są nieproporcjonalne, jeżeli są w wystarczającym stopniu rekompensowane ze środków publicznych</a:t>
            </a:r>
            <a:r>
              <a:rPr lang="pl-PL">
                <a:solidFill>
                  <a:srgbClr val="333333"/>
                </a:solidFill>
                <a:highlight>
                  <a:srgbClr val="FFFFFF"/>
                </a:highlight>
              </a:rPr>
              <a:t>.</a:t>
            </a:r>
            <a:endParaRPr>
              <a:solidFill>
                <a:srgbClr val="333333"/>
              </a:solidFill>
              <a:highlight>
                <a:srgbClr val="FFFFFF"/>
              </a:highlight>
            </a:endParaRPr>
          </a:p>
          <a:p>
            <a:pPr marL="457200" marR="76200" lvl="0" indent="-342900" algn="l" rtl="0">
              <a:spcAft>
                <a:spcPts val="0"/>
              </a:spcAft>
              <a:buSzPts val="1800"/>
              <a:buFont typeface="Verdana"/>
              <a:buChar char="►"/>
            </a:pPr>
            <a:r>
              <a:rPr lang="pl-PL">
                <a:solidFill>
                  <a:srgbClr val="333333"/>
                </a:solidFill>
                <a:highlight>
                  <a:srgbClr val="FFFFFF"/>
                </a:highlight>
              </a:rPr>
              <a:t>3. </a:t>
            </a:r>
            <a:r>
              <a:rPr lang="pl-PL" b="1">
                <a:solidFill>
                  <a:srgbClr val="333333"/>
                </a:solidFill>
                <a:highlight>
                  <a:srgbClr val="FFFFFF"/>
                </a:highlight>
              </a:rPr>
              <a:t>Niedokonanie niezbędnych racjonalnych usprawnień</a:t>
            </a:r>
            <a:r>
              <a:rPr lang="pl-PL">
                <a:solidFill>
                  <a:srgbClr val="333333"/>
                </a:solidFill>
                <a:highlight>
                  <a:srgbClr val="FFFFFF"/>
                </a:highlight>
              </a:rPr>
              <a:t>, o których mowa w ust. 1, uważa się </a:t>
            </a:r>
            <a:r>
              <a:rPr lang="pl-PL" b="1">
                <a:solidFill>
                  <a:srgbClr val="333333"/>
                </a:solidFill>
                <a:highlight>
                  <a:srgbClr val="FFFFFF"/>
                </a:highlight>
              </a:rPr>
              <a:t>za naruszenie zasady równego traktowania w zatrudnieniu w rozumieniu przepisów</a:t>
            </a:r>
            <a:r>
              <a:rPr lang="pl-PL" b="1">
                <a:solidFill>
                  <a:srgbClr val="333333"/>
                </a:solidFill>
                <a:highlight>
                  <a:srgbClr val="FFFFFF"/>
                </a:highlight>
                <a:uFill>
                  <a:noFill/>
                </a:uFill>
                <a:hlinkClick r:id="rId3">
                  <a:extLst>
                    <a:ext uri="{A12FA001-AC4F-418D-AE19-62706E023703}">
                      <ahyp:hlinkClr xmlns:ahyp="http://schemas.microsoft.com/office/drawing/2018/hyperlinkcolor" val="tx"/>
                    </a:ext>
                  </a:extLst>
                </a:hlinkClick>
              </a:rPr>
              <a:t> </a:t>
            </a:r>
            <a:r>
              <a:rPr lang="pl-PL" b="1">
                <a:solidFill>
                  <a:schemeClr val="hlink"/>
                </a:solidFill>
                <a:highlight>
                  <a:srgbClr val="FFFFFF"/>
                </a:highlight>
                <a:uFill>
                  <a:noFill/>
                </a:uFill>
                <a:hlinkClick r:id="rId3"/>
              </a:rPr>
              <a:t>art. </a:t>
            </a:r>
            <a:r>
              <a:rPr lang="pl-PL" b="1"/>
              <a:t>18³</a:t>
            </a:r>
            <a:r>
              <a:rPr lang="pl-PL" b="1">
                <a:highlight>
                  <a:srgbClr val="FFFFFF"/>
                </a:highlight>
              </a:rPr>
              <a:t>a</a:t>
            </a:r>
            <a:r>
              <a:rPr lang="pl-PL" b="1">
                <a:solidFill>
                  <a:schemeClr val="hlink"/>
                </a:solidFill>
                <a:highlight>
                  <a:srgbClr val="FFFFFF"/>
                </a:highlight>
                <a:uFill>
                  <a:noFill/>
                </a:uFill>
                <a:hlinkClick r:id="rId3"/>
              </a:rPr>
              <a:t> § 2-5</a:t>
            </a:r>
            <a:r>
              <a:rPr lang="pl-PL" b="1">
                <a:solidFill>
                  <a:srgbClr val="333333"/>
                </a:solidFill>
                <a:highlight>
                  <a:srgbClr val="FFFFFF"/>
                </a:highlight>
              </a:rPr>
              <a:t> ustawy z dnia 26 czerwca 1974 r. – Kodeks pracy.</a:t>
            </a:r>
            <a:endParaRPr b="1">
              <a:solidFill>
                <a:srgbClr val="333333"/>
              </a:solidFill>
              <a:highlight>
                <a:srgbClr val="FFFFFF"/>
              </a:highlight>
            </a:endParaRPr>
          </a:p>
          <a:p>
            <a:pPr marL="457200" lvl="0" indent="0" algn="l" rtl="0">
              <a:spcAft>
                <a:spcPts val="0"/>
              </a:spcAft>
              <a:buSzPts val="1920"/>
              <a:buNone/>
            </a:pPr>
            <a:endParaRPr/>
          </a:p>
          <a:p>
            <a:pPr marL="457200" lvl="0" indent="0" algn="l" rtl="0">
              <a:spcAft>
                <a:spcPts val="0"/>
              </a:spcAft>
              <a:buSzPts val="1920"/>
              <a:buNone/>
            </a:pPr>
            <a:endParaRPr/>
          </a:p>
          <a:p>
            <a:pPr marL="457200" lvl="0" indent="0" algn="l" rtl="0">
              <a:spcAft>
                <a:spcPts val="0"/>
              </a:spcAft>
              <a:buSzPts val="1920"/>
              <a:buNone/>
            </a:pPr>
            <a:endParaRPr/>
          </a:p>
          <a:p>
            <a:pPr marL="457200" lvl="0" indent="0" algn="l" rtl="0">
              <a:spcAft>
                <a:spcPts val="0"/>
              </a:spcAft>
              <a:buSzPts val="1920"/>
              <a:buNone/>
            </a:pPr>
            <a:endParaRPr/>
          </a:p>
        </p:txBody>
      </p:sp>
    </p:spTree>
    <p:extLst>
      <p:ext uri="{BB962C8B-B14F-4D97-AF65-F5344CB8AC3E}">
        <p14:creationId xmlns:p14="http://schemas.microsoft.com/office/powerpoint/2010/main" val="3277118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40000"/>
              </a:lnSpc>
              <a:spcBef>
                <a:spcPts val="0"/>
              </a:spcBef>
              <a:spcAft>
                <a:spcPts val="0"/>
              </a:spcAft>
              <a:buSzPts val="990"/>
              <a:buNone/>
            </a:pPr>
            <a:r>
              <a:rPr lang="pl-PL" sz="4000"/>
              <a:t>Otoczenie prawne (1 z 3)</a:t>
            </a:r>
            <a:endParaRPr/>
          </a:p>
        </p:txBody>
      </p:sp>
      <p:sp>
        <p:nvSpPr>
          <p:cNvPr id="197" name="Google Shape;197;p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61950" algn="l" rtl="0">
              <a:lnSpc>
                <a:spcPct val="150000"/>
              </a:lnSpc>
              <a:spcBef>
                <a:spcPts val="1000"/>
              </a:spcBef>
              <a:spcAft>
                <a:spcPts val="0"/>
              </a:spcAft>
              <a:buSzPts val="2100"/>
              <a:buChar char="►"/>
            </a:pPr>
            <a:r>
              <a:rPr lang="pl-PL" sz="2100"/>
              <a:t>Traktat o Unii Europejskiej (TUE)</a:t>
            </a:r>
            <a:endParaRPr sz="2100"/>
          </a:p>
          <a:p>
            <a:pPr marL="457200" lvl="0" indent="-361950" algn="l" rtl="0">
              <a:lnSpc>
                <a:spcPct val="150000"/>
              </a:lnSpc>
              <a:spcBef>
                <a:spcPts val="1000"/>
              </a:spcBef>
              <a:spcAft>
                <a:spcPts val="0"/>
              </a:spcAft>
              <a:buSzPts val="2100"/>
              <a:buChar char="►"/>
            </a:pPr>
            <a:r>
              <a:rPr lang="pl-PL" sz="2100"/>
              <a:t>Traktat o Funkcjonowaniu Unii Europejskiej (TFUE)</a:t>
            </a:r>
            <a:endParaRPr sz="2100"/>
          </a:p>
          <a:p>
            <a:pPr marL="457200" lvl="0" indent="-361950" algn="l" rtl="0">
              <a:lnSpc>
                <a:spcPct val="150000"/>
              </a:lnSpc>
              <a:spcBef>
                <a:spcPts val="0"/>
              </a:spcBef>
              <a:spcAft>
                <a:spcPts val="0"/>
              </a:spcAft>
              <a:buSzPts val="2100"/>
              <a:buChar char="►"/>
            </a:pPr>
            <a:r>
              <a:rPr lang="pl-PL" sz="2100"/>
              <a:t>Karta praw podstawowych Unii Europejskiej </a:t>
            </a:r>
            <a:endParaRPr sz="2100"/>
          </a:p>
          <a:p>
            <a:pPr marL="457200" lvl="0" indent="-361950" algn="l" rtl="0">
              <a:lnSpc>
                <a:spcPct val="150000"/>
              </a:lnSpc>
              <a:spcBef>
                <a:spcPts val="0"/>
              </a:spcBef>
              <a:spcAft>
                <a:spcPts val="0"/>
              </a:spcAft>
              <a:buSzPts val="2100"/>
              <a:buChar char="►"/>
            </a:pPr>
            <a:r>
              <a:rPr lang="pl-PL" sz="2100"/>
              <a:t>Konwencja ONZ </a:t>
            </a:r>
            <a:r>
              <a:rPr lang="pl-PL" sz="2100">
                <a:latin typeface="Verdana"/>
                <a:ea typeface="Verdana"/>
                <a:cs typeface="Verdana"/>
                <a:sym typeface="Verdana"/>
              </a:rPr>
              <a:t>o prawach osób z niepełnosprawnościami</a:t>
            </a:r>
            <a:endParaRPr sz="2100"/>
          </a:p>
          <a:p>
            <a:pPr marL="457200" lvl="0" indent="-361950" algn="l" rtl="0">
              <a:lnSpc>
                <a:spcPct val="150000"/>
              </a:lnSpc>
              <a:spcBef>
                <a:spcPts val="0"/>
              </a:spcBef>
              <a:spcAft>
                <a:spcPts val="0"/>
              </a:spcAft>
              <a:buSzPts val="2100"/>
              <a:buChar char="►"/>
            </a:pPr>
            <a:r>
              <a:rPr lang="pl-PL" sz="2100"/>
              <a:t>Konstytucja RP</a:t>
            </a:r>
            <a:endParaRPr sz="2100"/>
          </a:p>
          <a:p>
            <a:pPr marL="457200" lvl="0" indent="-361950" algn="l" rtl="0">
              <a:lnSpc>
                <a:spcPct val="150000"/>
              </a:lnSpc>
              <a:spcBef>
                <a:spcPts val="0"/>
              </a:spcBef>
              <a:spcAft>
                <a:spcPts val="0"/>
              </a:spcAft>
              <a:buSzPts val="2100"/>
              <a:buChar char="►"/>
            </a:pPr>
            <a:r>
              <a:rPr lang="pl-PL" sz="2100"/>
              <a:t>Ustawa o wdrożeniu niektórych przepisów UE w zakresie równego traktowania</a:t>
            </a:r>
            <a:endParaRPr sz="2100"/>
          </a:p>
          <a:p>
            <a:pPr marL="457200" lvl="0" indent="-361950" algn="l" rtl="0">
              <a:lnSpc>
                <a:spcPct val="150000"/>
              </a:lnSpc>
              <a:spcBef>
                <a:spcPts val="0"/>
              </a:spcBef>
              <a:spcAft>
                <a:spcPts val="0"/>
              </a:spcAft>
              <a:buSzPts val="2100"/>
              <a:buChar char="►"/>
            </a:pPr>
            <a:r>
              <a:rPr lang="pl-PL" sz="2100"/>
              <a:t>Ustawa o zapewnianiu spełniania wymagań dostępności niektórych produktów i usług przez podmioty gospodarcze (PAD)</a:t>
            </a:r>
            <a:endParaRPr sz="2100"/>
          </a:p>
          <a:p>
            <a:pPr marL="457200" lvl="0" indent="0" algn="l" rtl="0">
              <a:lnSpc>
                <a:spcPct val="150000"/>
              </a:lnSpc>
              <a:spcBef>
                <a:spcPts val="0"/>
              </a:spcBef>
              <a:spcAft>
                <a:spcPts val="0"/>
              </a:spcAft>
              <a:buSzPts val="1920"/>
              <a:buNone/>
            </a:pPr>
            <a:endParaRPr sz="21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g3170b2921e2_0_110"/>
          <p:cNvSpPr txBox="1">
            <a:spLocks noGrp="1"/>
          </p:cNvSpPr>
          <p:nvPr>
            <p:ph type="title"/>
          </p:nvPr>
        </p:nvSpPr>
        <p:spPr>
          <a:xfrm>
            <a:off x="687724" y="115900"/>
            <a:ext cx="10295833"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SzPts val="3600"/>
              <a:buNone/>
            </a:pPr>
            <a:r>
              <a:rPr lang="pl-PL" sz="3500"/>
              <a:t>Rozporządzenie ogólne (ramowe) dotyczące funduszy europejskich (1 z 2)</a:t>
            </a:r>
            <a:endParaRPr sz="3500"/>
          </a:p>
        </p:txBody>
      </p:sp>
      <p:sp>
        <p:nvSpPr>
          <p:cNvPr id="559" name="Google Shape;559;g3170b2921e2_0_11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marR="76200" lvl="0" indent="-387350" algn="l" rtl="0">
              <a:lnSpc>
                <a:spcPct val="150000"/>
              </a:lnSpc>
              <a:spcAft>
                <a:spcPts val="0"/>
              </a:spcAft>
              <a:buSzPts val="2500"/>
              <a:buFont typeface="Verdana"/>
              <a:buChar char="►"/>
            </a:pPr>
            <a:r>
              <a:rPr lang="pl-PL" sz="1900" b="1"/>
              <a:t>Rozporządzenie Parlamentu Europejskiego i Rady (UE) 2021/1060</a:t>
            </a:r>
            <a:r>
              <a:rPr lang="pl-PL" sz="1900"/>
              <a:t> ustanawiające wspólne przepisy dotyczące Europejskiego Funduszu Rozwoju Regionalnego, Europejskiego Funduszu Społecznego Plus …</a:t>
            </a:r>
            <a:endParaRPr lang="pl-PL" sz="1900" b="1">
              <a:solidFill>
                <a:srgbClr val="333333"/>
              </a:solidFill>
              <a:highlight>
                <a:srgbClr val="FFFFFF"/>
              </a:highlight>
            </a:endParaRPr>
          </a:p>
          <a:p>
            <a:pPr marR="76200" indent="-387350">
              <a:buSzPts val="2500"/>
              <a:buFont typeface="Verdana"/>
              <a:buChar char="►"/>
            </a:pPr>
            <a:r>
              <a:rPr lang="pl-PL" sz="1900" b="1">
                <a:solidFill>
                  <a:srgbClr val="333333"/>
                </a:solidFill>
                <a:highlight>
                  <a:srgbClr val="FFFFFF"/>
                </a:highlight>
              </a:rPr>
              <a:t>Motyw 21. „(…) </a:t>
            </a:r>
            <a:r>
              <a:rPr lang="pl-PL" sz="1900"/>
              <a:t>Bez uszczerbku dla zasad dotyczących umorzeń zobowiązań, w przypadku gdy wspomniane </a:t>
            </a:r>
            <a:r>
              <a:rPr lang="pl-PL" sz="1900" b="1"/>
              <a:t>warunki (podstawowe)</a:t>
            </a:r>
            <a:r>
              <a:rPr lang="pl-PL" sz="1900"/>
              <a:t> nie zostaną spełnione, wydatki dotyczące operacji wdrażanych w ramach danych celów szczegółowych nie</a:t>
            </a:r>
            <a:r>
              <a:rPr lang="pl-PL" sz="1900">
                <a:effectLst/>
                <a:ea typeface="Aptos" panose="020B0004020202020204" pitchFamily="34" charset="0"/>
                <a:cs typeface="Times New Roman"/>
              </a:rPr>
              <a:t> </a:t>
            </a:r>
            <a:r>
              <a:rPr lang="pl-PL" sz="1900"/>
              <a:t>powinny być refundowane przez Komisję. (…)”</a:t>
            </a:r>
          </a:p>
          <a:p>
            <a:pPr marL="457200" marR="76200" lvl="0" indent="-387350" algn="l" rtl="0">
              <a:lnSpc>
                <a:spcPct val="150000"/>
              </a:lnSpc>
              <a:spcAft>
                <a:spcPts val="0"/>
              </a:spcAft>
              <a:buSzPts val="2500"/>
              <a:buFont typeface="Verdana"/>
              <a:buChar char="►"/>
            </a:pPr>
            <a:r>
              <a:rPr lang="pl-PL" sz="1900" b="1"/>
              <a:t>Art. 15</a:t>
            </a:r>
            <a:r>
              <a:rPr lang="pl-PL" sz="1900"/>
              <a:t> Warunki podstawowe ust. 5</a:t>
            </a:r>
            <a:br>
              <a:rPr lang="pl-PL" sz="1900"/>
            </a:br>
            <a:r>
              <a:rPr lang="pl-PL" sz="1900"/>
              <a:t>„(…) wydatki dotyczące operacji związanych z celem szczegółowym mogą zostać ujęte we wnioskach o płatność, ale nie są zwracane przez Komisję do czasu poinformowania państwa członkowskiego przez Komisję </a:t>
            </a:r>
            <a:r>
              <a:rPr lang="pl-PL" sz="1900" b="1"/>
              <a:t>o spełnieniu warunku podstawowego</a:t>
            </a:r>
            <a:r>
              <a:rPr lang="pl-PL" sz="1900"/>
              <a:t> (…)”</a:t>
            </a:r>
            <a:endParaRPr sz="19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57">
          <a:extLst>
            <a:ext uri="{FF2B5EF4-FFF2-40B4-BE49-F238E27FC236}">
              <a16:creationId xmlns:a16="http://schemas.microsoft.com/office/drawing/2014/main" id="{DB3F5399-338C-9C0F-8AA7-81189ACD928E}"/>
            </a:ext>
          </a:extLst>
        </p:cNvPr>
        <p:cNvGrpSpPr/>
        <p:nvPr/>
      </p:nvGrpSpPr>
      <p:grpSpPr>
        <a:xfrm>
          <a:off x="0" y="0"/>
          <a:ext cx="0" cy="0"/>
          <a:chOff x="0" y="0"/>
          <a:chExt cx="0" cy="0"/>
        </a:xfrm>
      </p:grpSpPr>
      <p:sp>
        <p:nvSpPr>
          <p:cNvPr id="558" name="Google Shape;558;g3170b2921e2_0_110">
            <a:extLst>
              <a:ext uri="{FF2B5EF4-FFF2-40B4-BE49-F238E27FC236}">
                <a16:creationId xmlns:a16="http://schemas.microsoft.com/office/drawing/2014/main" id="{10057550-54DB-C556-BD93-59C1CB43E099}"/>
              </a:ext>
            </a:extLst>
          </p:cNvPr>
          <p:cNvSpPr txBox="1">
            <a:spLocks noGrp="1"/>
          </p:cNvSpPr>
          <p:nvPr>
            <p:ph type="title"/>
          </p:nvPr>
        </p:nvSpPr>
        <p:spPr>
          <a:xfrm>
            <a:off x="687724" y="115900"/>
            <a:ext cx="10295833"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SzPts val="3600"/>
              <a:buNone/>
            </a:pPr>
            <a:r>
              <a:rPr lang="pl-PL" sz="3500"/>
              <a:t>Rozporządzenie ogólne (ramowe) dotyczące funduszy europejskich (2 z 2)</a:t>
            </a:r>
            <a:endParaRPr sz="3500"/>
          </a:p>
        </p:txBody>
      </p:sp>
      <p:sp>
        <p:nvSpPr>
          <p:cNvPr id="559" name="Google Shape;559;g3170b2921e2_0_110">
            <a:extLst>
              <a:ext uri="{FF2B5EF4-FFF2-40B4-BE49-F238E27FC236}">
                <a16:creationId xmlns:a16="http://schemas.microsoft.com/office/drawing/2014/main" id="{71ABAFFF-9E08-CC8C-5966-D2F5D7F20A36}"/>
              </a:ext>
            </a:extLst>
          </p:cNvPr>
          <p:cNvSpPr txBox="1">
            <a:spLocks noGrp="1"/>
          </p:cNvSpPr>
          <p:nvPr>
            <p:ph type="body" idx="1"/>
          </p:nvPr>
        </p:nvSpPr>
        <p:spPr>
          <a:xfrm>
            <a:off x="677333" y="1436697"/>
            <a:ext cx="11010851" cy="5421303"/>
          </a:xfrm>
          <a:prstGeom prst="rect">
            <a:avLst/>
          </a:prstGeom>
          <a:noFill/>
          <a:ln>
            <a:noFill/>
          </a:ln>
        </p:spPr>
        <p:txBody>
          <a:bodyPr spcFirstLastPara="1" wrap="square" lIns="91425" tIns="45700" rIns="91425" bIns="45700" anchor="t" anchorCtr="0">
            <a:noAutofit/>
          </a:bodyPr>
          <a:lstStyle/>
          <a:p>
            <a:pPr marL="457200" marR="76200" lvl="0" indent="-387350" algn="l" rtl="0">
              <a:lnSpc>
                <a:spcPct val="150000"/>
              </a:lnSpc>
              <a:spcAft>
                <a:spcPts val="0"/>
              </a:spcAft>
              <a:buSzPts val="2500"/>
              <a:buFont typeface="Verdana"/>
              <a:buChar char="►"/>
            </a:pPr>
            <a:r>
              <a:rPr lang="pl-PL" sz="2100" b="1"/>
              <a:t>Warunki podstawowe</a:t>
            </a:r>
            <a:r>
              <a:rPr lang="pl-PL" sz="2100"/>
              <a:t> to – między innymi – zgodność z Kartą Praw Podstawowych UE i Konwencją o prawach osób z niepełnosprawnościami</a:t>
            </a:r>
          </a:p>
          <a:p>
            <a:pPr marL="457200" marR="76200" lvl="0" indent="-387350" algn="l" rtl="0">
              <a:lnSpc>
                <a:spcPct val="150000"/>
              </a:lnSpc>
              <a:spcAft>
                <a:spcPts val="0"/>
              </a:spcAft>
              <a:buSzPts val="2500"/>
              <a:buFont typeface="Verdana"/>
              <a:buChar char="►"/>
            </a:pPr>
            <a:r>
              <a:rPr lang="pl-PL" sz="2100"/>
              <a:t>Dyskryminacja z tytułu niepełnosprawności (niedostępności) ma takie same znaczenie jak z innych tytułów</a:t>
            </a:r>
          </a:p>
          <a:p>
            <a:pPr marL="457200" marR="76200" lvl="0" indent="-387350" algn="l" rtl="0">
              <a:lnSpc>
                <a:spcPct val="150000"/>
              </a:lnSpc>
              <a:spcAft>
                <a:spcPts val="0"/>
              </a:spcAft>
              <a:buSzPts val="2500"/>
              <a:buFont typeface="Verdana"/>
              <a:buChar char="►"/>
            </a:pPr>
            <a:r>
              <a:rPr lang="pl-PL" sz="2100"/>
              <a:t>Samorządowe uchwały anty-LGBT mają takie same znaczenie jak (ewentualne) dyskryminacyjne regulacje uczelni, na przykład na tle niepełnosprawności</a:t>
            </a:r>
          </a:p>
          <a:p>
            <a:pPr marL="457200" marR="76200" lvl="0" indent="-387350" algn="l" rtl="0">
              <a:lnSpc>
                <a:spcPct val="150000"/>
              </a:lnSpc>
              <a:spcAft>
                <a:spcPts val="0"/>
              </a:spcAft>
              <a:buSzPts val="2500"/>
              <a:buFont typeface="Verdana"/>
              <a:buChar char="►"/>
            </a:pPr>
            <a:r>
              <a:rPr lang="pl-PL" sz="2100"/>
              <a:t>Oznacza to </a:t>
            </a:r>
            <a:r>
              <a:rPr lang="pl-PL" sz="2100" b="1"/>
              <a:t>wykluczenie z możliwości ubiegania się o ośrodki europejskie</a:t>
            </a:r>
          </a:p>
          <a:p>
            <a:pPr marL="457200" marR="76200" lvl="0" indent="-387350" algn="l" rtl="0">
              <a:lnSpc>
                <a:spcPct val="150000"/>
              </a:lnSpc>
              <a:spcAft>
                <a:spcPts val="0"/>
              </a:spcAft>
              <a:buSzPts val="2500"/>
              <a:buFont typeface="Verdana"/>
              <a:buChar char="►"/>
            </a:pPr>
            <a:r>
              <a:rPr lang="pl-PL" sz="2100"/>
              <a:t>Postępowanie wyjaśniające wobec 1. uczelni</a:t>
            </a:r>
          </a:p>
        </p:txBody>
      </p:sp>
    </p:spTree>
    <p:extLst>
      <p:ext uri="{BB962C8B-B14F-4D97-AF65-F5344CB8AC3E}">
        <p14:creationId xmlns:p14="http://schemas.microsoft.com/office/powerpoint/2010/main" val="25324606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g3170b2921e2_0_10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SzPts val="3600"/>
              <a:buNone/>
            </a:pPr>
            <a:r>
              <a:rPr lang="pl-PL"/>
              <a:t>Orzecznictwo Trybunału Sprawiedliwości UE (1 z 2)</a:t>
            </a:r>
            <a:endParaRPr/>
          </a:p>
        </p:txBody>
      </p:sp>
      <p:sp>
        <p:nvSpPr>
          <p:cNvPr id="552" name="Google Shape;552;g3170b2921e2_0_104"/>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R="76200" indent="-342900">
              <a:spcBef>
                <a:spcPts val="0"/>
              </a:spcBef>
              <a:buSzPts val="1800"/>
              <a:buFont typeface="Verdana"/>
              <a:buChar char="►"/>
            </a:pPr>
            <a:r>
              <a:rPr lang="pl-PL" sz="2300" b="1">
                <a:solidFill>
                  <a:srgbClr val="333333"/>
                </a:solidFill>
                <a:highlight>
                  <a:srgbClr val="FFFFFF"/>
                </a:highlight>
              </a:rPr>
              <a:t>Sankcje</a:t>
            </a:r>
            <a:r>
              <a:rPr lang="pl-PL" sz="2600">
                <a:solidFill>
                  <a:srgbClr val="333333"/>
                </a:solidFill>
                <a:highlight>
                  <a:srgbClr val="FFFFFF"/>
                </a:highlight>
              </a:rPr>
              <a:t> </a:t>
            </a:r>
            <a:r>
              <a:rPr lang="pl-PL" sz="2600" b="1">
                <a:solidFill>
                  <a:srgbClr val="333333"/>
                </a:solidFill>
                <a:highlight>
                  <a:srgbClr val="FFFFFF"/>
                </a:highlight>
              </a:rPr>
              <a:t>w prawie krajowym</a:t>
            </a:r>
            <a:r>
              <a:rPr lang="pl-PL" sz="2600">
                <a:solidFill>
                  <a:srgbClr val="333333"/>
                </a:solidFill>
                <a:highlight>
                  <a:srgbClr val="FFFFFF"/>
                </a:highlight>
              </a:rPr>
              <a:t> powinny być jak </a:t>
            </a:r>
            <a:r>
              <a:rPr lang="pl-PL" sz="2600" err="1">
                <a:solidFill>
                  <a:srgbClr val="333333"/>
                </a:solidFill>
                <a:highlight>
                  <a:srgbClr val="FFFFFF"/>
                </a:highlight>
              </a:rPr>
              <a:t>Punitive</a:t>
            </a:r>
            <a:r>
              <a:rPr lang="pl-PL" sz="2600">
                <a:solidFill>
                  <a:srgbClr val="333333"/>
                </a:solidFill>
                <a:highlight>
                  <a:srgbClr val="FFFFFF"/>
                </a:highlight>
              </a:rPr>
              <a:t> </a:t>
            </a:r>
            <a:r>
              <a:rPr lang="pl-PL" sz="2600" err="1">
                <a:solidFill>
                  <a:srgbClr val="333333"/>
                </a:solidFill>
                <a:highlight>
                  <a:srgbClr val="FFFFFF"/>
                </a:highlight>
              </a:rPr>
              <a:t>damages</a:t>
            </a:r>
            <a:r>
              <a:rPr lang="pl-PL" sz="2600">
                <a:solidFill>
                  <a:srgbClr val="333333"/>
                </a:solidFill>
                <a:highlight>
                  <a:srgbClr val="FFFFFF"/>
                </a:highlight>
              </a:rPr>
              <a:t> (zadośćuczynienie), aby zapewnić ich społeczny skutek (instytucja znana w </a:t>
            </a:r>
            <a:r>
              <a:rPr lang="pl-PL" sz="2600" err="1">
                <a:solidFill>
                  <a:srgbClr val="333333"/>
                </a:solidFill>
                <a:highlight>
                  <a:srgbClr val="FFFFFF"/>
                </a:highlight>
              </a:rPr>
              <a:t>common</a:t>
            </a:r>
            <a:r>
              <a:rPr lang="pl-PL" sz="2600">
                <a:solidFill>
                  <a:srgbClr val="333333"/>
                </a:solidFill>
                <a:highlight>
                  <a:srgbClr val="FFFFFF"/>
                </a:highlight>
              </a:rPr>
              <a:t> </a:t>
            </a:r>
            <a:r>
              <a:rPr lang="pl-PL" sz="2600" err="1">
                <a:solidFill>
                  <a:srgbClr val="333333"/>
                </a:solidFill>
                <a:highlight>
                  <a:srgbClr val="FFFFFF"/>
                </a:highlight>
              </a:rPr>
              <a:t>low</a:t>
            </a:r>
            <a:r>
              <a:rPr lang="pl-PL" sz="2600">
                <a:solidFill>
                  <a:srgbClr val="333333"/>
                </a:solidFill>
                <a:highlight>
                  <a:srgbClr val="FFFFFF"/>
                </a:highlight>
              </a:rPr>
              <a:t>):</a:t>
            </a:r>
            <a:endParaRPr sz="2600">
              <a:solidFill>
                <a:srgbClr val="333333"/>
              </a:solidFill>
              <a:highlight>
                <a:srgbClr val="FFFFFF"/>
              </a:highlight>
            </a:endParaRPr>
          </a:p>
          <a:p>
            <a:pPr marL="914400" marR="76200" lvl="1" indent="-374650" algn="l" rtl="0">
              <a:lnSpc>
                <a:spcPct val="150000"/>
              </a:lnSpc>
              <a:spcBef>
                <a:spcPts val="0"/>
              </a:spcBef>
              <a:spcAft>
                <a:spcPts val="0"/>
              </a:spcAft>
              <a:buSzPts val="2300"/>
              <a:buFont typeface="Verdana"/>
              <a:buChar char="►"/>
            </a:pPr>
            <a:r>
              <a:rPr lang="pl-PL" sz="2600" b="1">
                <a:solidFill>
                  <a:srgbClr val="333333"/>
                </a:solidFill>
                <a:highlight>
                  <a:srgbClr val="FFFFFF"/>
                </a:highlight>
              </a:rPr>
              <a:t>stanowią represję dla sprawcy (dolegliwe)</a:t>
            </a:r>
            <a:endParaRPr sz="2600" b="1">
              <a:solidFill>
                <a:srgbClr val="333333"/>
              </a:solidFill>
              <a:highlight>
                <a:srgbClr val="FFFFFF"/>
              </a:highlight>
            </a:endParaRPr>
          </a:p>
          <a:p>
            <a:pPr marL="914400" marR="76200" lvl="1" indent="-374650" algn="l" rtl="0">
              <a:lnSpc>
                <a:spcPct val="150000"/>
              </a:lnSpc>
              <a:spcBef>
                <a:spcPts val="0"/>
              </a:spcBef>
              <a:spcAft>
                <a:spcPts val="0"/>
              </a:spcAft>
              <a:buSzPts val="2300"/>
              <a:buFont typeface="Verdana"/>
              <a:buChar char="►"/>
            </a:pPr>
            <a:r>
              <a:rPr lang="pl-PL" sz="2600" b="1">
                <a:solidFill>
                  <a:srgbClr val="333333"/>
                </a:solidFill>
                <a:highlight>
                  <a:srgbClr val="FFFFFF"/>
                </a:highlight>
              </a:rPr>
              <a:t>mają odstraszyć sprawcę i potencjalnych sprawców (prewencyjne)</a:t>
            </a:r>
            <a:endParaRPr sz="2600">
              <a:solidFill>
                <a:srgbClr val="333333"/>
              </a:solidFill>
              <a:highlight>
                <a:srgbClr val="FFFFFF"/>
              </a:highlight>
            </a:endParaRPr>
          </a:p>
          <a:p>
            <a:pPr marL="914400" marR="76200" lvl="1" indent="-374650" algn="l" rtl="0">
              <a:lnSpc>
                <a:spcPct val="150000"/>
              </a:lnSpc>
              <a:spcBef>
                <a:spcPts val="0"/>
              </a:spcBef>
              <a:spcAft>
                <a:spcPts val="0"/>
              </a:spcAft>
              <a:buSzPts val="2300"/>
              <a:buFont typeface="Verdana"/>
              <a:buChar char="►"/>
            </a:pPr>
            <a:r>
              <a:rPr lang="pl-PL" sz="2600" b="1">
                <a:solidFill>
                  <a:srgbClr val="333333"/>
                </a:solidFill>
                <a:highlight>
                  <a:srgbClr val="FFFFFF"/>
                </a:highlight>
              </a:rPr>
              <a:t>stanowią zachętę do występowania na drogę sądową</a:t>
            </a:r>
            <a:endParaRPr sz="2600" b="1">
              <a:solidFill>
                <a:srgbClr val="333333"/>
              </a:solidFill>
              <a:highlight>
                <a:srgbClr val="FFFFFF"/>
              </a:highlight>
            </a:endParaRPr>
          </a:p>
          <a:p>
            <a:pPr marL="914400" marR="76200" lvl="1" indent="-374650" algn="l" rtl="0">
              <a:lnSpc>
                <a:spcPct val="150000"/>
              </a:lnSpc>
              <a:spcBef>
                <a:spcPts val="0"/>
              </a:spcBef>
              <a:spcAft>
                <a:spcPts val="0"/>
              </a:spcAft>
              <a:buSzPts val="2300"/>
              <a:buFont typeface="Verdana"/>
              <a:buChar char="►"/>
            </a:pPr>
            <a:r>
              <a:rPr lang="pl-PL" sz="2600" b="1">
                <a:solidFill>
                  <a:srgbClr val="333333"/>
                </a:solidFill>
                <a:highlight>
                  <a:srgbClr val="FFFFFF"/>
                </a:highlight>
              </a:rPr>
              <a:t>uzupełniają odszkodowania kompensacyjne</a:t>
            </a:r>
            <a:endParaRPr sz="1700"/>
          </a:p>
          <a:p>
            <a:pPr marL="457200" lvl="0" indent="0" algn="l" rtl="0">
              <a:lnSpc>
                <a:spcPct val="150000"/>
              </a:lnSpc>
              <a:spcBef>
                <a:spcPts val="0"/>
              </a:spcBef>
              <a:spcAft>
                <a:spcPts val="0"/>
              </a:spcAft>
              <a:buSzPts val="1920"/>
              <a:buNone/>
            </a:pPr>
            <a:endParaRPr sz="1700"/>
          </a:p>
          <a:p>
            <a:pPr marL="457200" lvl="0" indent="0" algn="l" rtl="0">
              <a:lnSpc>
                <a:spcPct val="150000"/>
              </a:lnSpc>
              <a:spcBef>
                <a:spcPts val="0"/>
              </a:spcBef>
              <a:spcAft>
                <a:spcPts val="0"/>
              </a:spcAft>
              <a:buSzPts val="1920"/>
              <a:buNone/>
            </a:pPr>
            <a:endParaRPr sz="17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g3170b2921e2_0_110"/>
          <p:cNvSpPr txBox="1">
            <a:spLocks noGrp="1"/>
          </p:cNvSpPr>
          <p:nvPr>
            <p:ph type="title"/>
          </p:nvPr>
        </p:nvSpPr>
        <p:spPr>
          <a:xfrm>
            <a:off x="677325" y="0"/>
            <a:ext cx="8927700" cy="1320900"/>
          </a:xfrm>
          <a:prstGeom prst="rect">
            <a:avLst/>
          </a:prstGeom>
          <a:no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SzPts val="3600"/>
              <a:buNone/>
            </a:pPr>
            <a:r>
              <a:rPr lang="pl-PL"/>
              <a:t>Orzecznictwo Trybunału Sprawiedliwości UE (2 z 2)</a:t>
            </a:r>
            <a:endParaRPr/>
          </a:p>
        </p:txBody>
      </p:sp>
      <p:sp>
        <p:nvSpPr>
          <p:cNvPr id="559" name="Google Shape;559;g3170b2921e2_0_110"/>
          <p:cNvSpPr txBox="1">
            <a:spLocks noGrp="1"/>
          </p:cNvSpPr>
          <p:nvPr>
            <p:ph type="body" idx="1"/>
          </p:nvPr>
        </p:nvSpPr>
        <p:spPr>
          <a:xfrm>
            <a:off x="677325" y="1320900"/>
            <a:ext cx="10529400" cy="5537100"/>
          </a:xfrm>
          <a:prstGeom prst="rect">
            <a:avLst/>
          </a:prstGeom>
          <a:noFill/>
          <a:ln>
            <a:noFill/>
          </a:ln>
        </p:spPr>
        <p:txBody>
          <a:bodyPr spcFirstLastPara="1" wrap="square" lIns="91425" tIns="45700" rIns="91425" bIns="45700" anchor="t" anchorCtr="0">
            <a:noAutofit/>
          </a:bodyPr>
          <a:lstStyle/>
          <a:p>
            <a:pPr marL="457200" marR="76200" lvl="0" indent="-387350" algn="l" rtl="0">
              <a:lnSpc>
                <a:spcPct val="150000"/>
              </a:lnSpc>
              <a:spcBef>
                <a:spcPts val="0"/>
              </a:spcBef>
              <a:spcAft>
                <a:spcPts val="0"/>
              </a:spcAft>
              <a:buSzPts val="2500"/>
              <a:buFont typeface="Verdana"/>
              <a:buChar char="►"/>
            </a:pPr>
            <a:r>
              <a:rPr lang="pl-PL" sz="2500" b="1">
                <a:solidFill>
                  <a:srgbClr val="333333"/>
                </a:solidFill>
                <a:highlight>
                  <a:srgbClr val="FFFFFF"/>
                </a:highlight>
              </a:rPr>
              <a:t>Państwo</a:t>
            </a:r>
            <a:r>
              <a:rPr lang="pl-PL" sz="2500">
                <a:solidFill>
                  <a:srgbClr val="333333"/>
                </a:solidFill>
                <a:highlight>
                  <a:srgbClr val="FFFFFF"/>
                </a:highlight>
              </a:rPr>
              <a:t> powinno zapewnić </a:t>
            </a:r>
            <a:r>
              <a:rPr lang="pl-PL" sz="2500" b="1">
                <a:solidFill>
                  <a:srgbClr val="333333"/>
                </a:solidFill>
                <a:highlight>
                  <a:srgbClr val="FFFFFF"/>
                </a:highlight>
              </a:rPr>
              <a:t>stosowanie przepisów Unii Europejskiej, w zakresie stosowania sankcji</a:t>
            </a:r>
            <a:r>
              <a:rPr lang="pl-PL" sz="2500">
                <a:solidFill>
                  <a:srgbClr val="333333"/>
                </a:solidFill>
                <a:highlight>
                  <a:srgbClr val="FFFFFF"/>
                </a:highlight>
              </a:rPr>
              <a:t> za</a:t>
            </a:r>
            <a:r>
              <a:rPr lang="pl-PL" sz="2500">
                <a:solidFill>
                  <a:srgbClr val="333333"/>
                </a:solidFill>
                <a:highlight>
                  <a:schemeClr val="lt1"/>
                </a:highlight>
              </a:rPr>
              <a:t> </a:t>
            </a:r>
            <a:r>
              <a:rPr lang="pl-PL" sz="2500">
                <a:solidFill>
                  <a:srgbClr val="333333"/>
                </a:solidFill>
                <a:highlight>
                  <a:srgbClr val="FFFFFF"/>
                </a:highlight>
              </a:rPr>
              <a:t>działania dyskryminacyjne</a:t>
            </a:r>
            <a:endParaRPr sz="2500">
              <a:solidFill>
                <a:srgbClr val="333333"/>
              </a:solidFill>
              <a:highlight>
                <a:srgbClr val="FFFFFF"/>
              </a:highlight>
            </a:endParaRPr>
          </a:p>
          <a:p>
            <a:pPr marL="457200" marR="76200" lvl="0" indent="-387350" algn="l" rtl="0">
              <a:lnSpc>
                <a:spcPct val="150000"/>
              </a:lnSpc>
              <a:spcBef>
                <a:spcPts val="1000"/>
              </a:spcBef>
              <a:spcAft>
                <a:spcPts val="0"/>
              </a:spcAft>
              <a:buSzPts val="2500"/>
              <a:buFont typeface="Verdana"/>
              <a:buChar char="►"/>
            </a:pPr>
            <a:r>
              <a:rPr lang="pl-PL" sz="2500" b="1">
                <a:solidFill>
                  <a:srgbClr val="333333"/>
                </a:solidFill>
                <a:highlight>
                  <a:srgbClr val="FFFFFF"/>
                </a:highlight>
              </a:rPr>
              <a:t>Dyskryminacja</a:t>
            </a:r>
            <a:r>
              <a:rPr lang="pl-PL" sz="2500">
                <a:solidFill>
                  <a:srgbClr val="333333"/>
                </a:solidFill>
                <a:highlight>
                  <a:srgbClr val="FFFFFF"/>
                </a:highlight>
              </a:rPr>
              <a:t> sama w sobie powinna </a:t>
            </a:r>
            <a:r>
              <a:rPr lang="pl-PL" sz="2500" b="1">
                <a:solidFill>
                  <a:srgbClr val="333333"/>
                </a:solidFill>
                <a:highlight>
                  <a:srgbClr val="FFFFFF"/>
                </a:highlight>
              </a:rPr>
              <a:t>być surowo karana</a:t>
            </a:r>
            <a:r>
              <a:rPr lang="pl-PL" sz="2500">
                <a:solidFill>
                  <a:srgbClr val="333333"/>
                </a:solidFill>
                <a:highlight>
                  <a:srgbClr val="FFFFFF"/>
                </a:highlight>
              </a:rPr>
              <a:t>, nie wystarczy „przeproszenie”</a:t>
            </a:r>
            <a:endParaRPr sz="2500">
              <a:solidFill>
                <a:srgbClr val="333333"/>
              </a:solidFill>
              <a:highlight>
                <a:srgbClr val="FFFFFF"/>
              </a:highlight>
            </a:endParaRPr>
          </a:p>
          <a:p>
            <a:pPr marL="457200" marR="76200" lvl="0" indent="-387350" algn="l" rtl="0">
              <a:lnSpc>
                <a:spcPct val="150000"/>
              </a:lnSpc>
              <a:spcBef>
                <a:spcPts val="1000"/>
              </a:spcBef>
              <a:spcAft>
                <a:spcPts val="0"/>
              </a:spcAft>
              <a:buSzPts val="2500"/>
              <a:buFont typeface="Verdana"/>
              <a:buChar char="►"/>
            </a:pPr>
            <a:r>
              <a:rPr lang="pl-PL" sz="2500" b="1">
                <a:solidFill>
                  <a:srgbClr val="333333"/>
                </a:solidFill>
                <a:highlight>
                  <a:srgbClr val="FFFFFF"/>
                </a:highlight>
              </a:rPr>
              <a:t>Sankcja</a:t>
            </a:r>
            <a:r>
              <a:rPr lang="pl-PL" sz="2500">
                <a:solidFill>
                  <a:srgbClr val="333333"/>
                </a:solidFill>
                <a:highlight>
                  <a:srgbClr val="FFFFFF"/>
                </a:highlight>
              </a:rPr>
              <a:t> w postaci odszkodowania lub zadośćuczynienia </a:t>
            </a:r>
            <a:r>
              <a:rPr lang="pl-PL" sz="2500" b="1">
                <a:solidFill>
                  <a:srgbClr val="333333"/>
                </a:solidFill>
                <a:highlight>
                  <a:srgbClr val="FFFFFF"/>
                </a:highlight>
              </a:rPr>
              <a:t>nie może być symboliczna</a:t>
            </a:r>
            <a:endParaRPr sz="2500" b="1">
              <a:solidFill>
                <a:srgbClr val="333333"/>
              </a:solidFill>
              <a:highlight>
                <a:srgbClr val="FFFFFF"/>
              </a:highlight>
            </a:endParaRPr>
          </a:p>
          <a:p>
            <a:pPr marL="457200" marR="76200" lvl="0" indent="-387350" algn="l" rtl="0">
              <a:lnSpc>
                <a:spcPct val="150000"/>
              </a:lnSpc>
              <a:spcBef>
                <a:spcPts val="1000"/>
              </a:spcBef>
              <a:spcAft>
                <a:spcPts val="1000"/>
              </a:spcAft>
              <a:buSzPts val="2500"/>
              <a:buFont typeface="Verdana"/>
              <a:buChar char="►"/>
            </a:pPr>
            <a:r>
              <a:rPr lang="pl-PL" sz="2500" b="1">
                <a:solidFill>
                  <a:srgbClr val="333333"/>
                </a:solidFill>
                <a:highlight>
                  <a:srgbClr val="FFFFFF"/>
                </a:highlight>
              </a:rPr>
              <a:t>Powód po procesie musi czuć się tak jakby jego prawa nie zostały naruszone</a:t>
            </a:r>
            <a:endParaRPr sz="2500"/>
          </a:p>
        </p:txBody>
      </p:sp>
    </p:spTree>
    <p:extLst>
      <p:ext uri="{BB962C8B-B14F-4D97-AF65-F5344CB8AC3E}">
        <p14:creationId xmlns:p14="http://schemas.microsoft.com/office/powerpoint/2010/main" val="1665944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5"/>
          <p:cNvSpPr txBox="1">
            <a:spLocks noGrp="1"/>
          </p:cNvSpPr>
          <p:nvPr>
            <p:ph type="title"/>
          </p:nvPr>
        </p:nvSpPr>
        <p:spPr>
          <a:xfrm>
            <a:off x="677335" y="2700867"/>
            <a:ext cx="8596800" cy="1826700"/>
          </a:xfrm>
          <a:prstGeom prst="rect">
            <a:avLst/>
          </a:prstGeom>
          <a:noFill/>
          <a:ln>
            <a:noFill/>
          </a:ln>
        </p:spPr>
        <p:txBody>
          <a:bodyPr spcFirstLastPara="1" wrap="square" lIns="91425" tIns="45700" rIns="91425" bIns="45700" anchor="b" anchorCtr="0">
            <a:normAutofit fontScale="90000"/>
          </a:bodyPr>
          <a:lstStyle/>
          <a:p>
            <a:pPr marL="63500" lvl="0" indent="0" algn="l" rtl="0">
              <a:lnSpc>
                <a:spcPct val="150000"/>
              </a:lnSpc>
              <a:spcBef>
                <a:spcPts val="600"/>
              </a:spcBef>
              <a:spcAft>
                <a:spcPts val="0"/>
              </a:spcAft>
              <a:buSzPct val="53497"/>
              <a:buNone/>
            </a:pPr>
            <a:r>
              <a:rPr lang="pl-PL" sz="5400"/>
              <a:t>Prawnoczłowieczy aspekt dostępności</a:t>
            </a:r>
            <a:endParaRPr/>
          </a:p>
        </p:txBody>
      </p:sp>
      <p:sp>
        <p:nvSpPr>
          <p:cNvPr id="566" name="Google Shape;566;p5"/>
          <p:cNvSpPr txBox="1">
            <a:spLocks noGrp="1"/>
          </p:cNvSpPr>
          <p:nvPr>
            <p:ph type="body" idx="1"/>
          </p:nvPr>
        </p:nvSpPr>
        <p:spPr>
          <a:xfrm>
            <a:off x="677335" y="4679848"/>
            <a:ext cx="8596800" cy="1993326"/>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1000"/>
              </a:spcBef>
              <a:spcAft>
                <a:spcPts val="0"/>
              </a:spcAft>
              <a:buSzPts val="1600"/>
              <a:buNone/>
            </a:pP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g2dd7778a15a_1_4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4000"/>
              <a:buFont typeface="Trebuchet MS"/>
              <a:buNone/>
            </a:pPr>
            <a:r>
              <a:rPr lang="pl-PL" b="1">
                <a:latin typeface="Verdana"/>
                <a:ea typeface="Verdana"/>
                <a:cs typeface="Verdana"/>
                <a:sym typeface="Verdana"/>
              </a:rPr>
              <a:t>Szczególne potrzeby czy prawa? (1 z 2)</a:t>
            </a:r>
            <a:endParaRPr b="1">
              <a:latin typeface="Verdana"/>
              <a:ea typeface="Verdana"/>
              <a:cs typeface="Verdana"/>
              <a:sym typeface="Verdana"/>
            </a:endParaRPr>
          </a:p>
        </p:txBody>
      </p:sp>
      <p:sp>
        <p:nvSpPr>
          <p:cNvPr id="572" name="Google Shape;572;g2dd7778a15a_1_44"/>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1200"/>
              </a:spcBef>
              <a:spcAft>
                <a:spcPts val="0"/>
              </a:spcAft>
              <a:buSzPts val="2560"/>
              <a:buNone/>
            </a:pPr>
            <a:r>
              <a:rPr lang="pl-PL" sz="3200" b="1">
                <a:latin typeface="Verdana"/>
                <a:ea typeface="Verdana"/>
                <a:cs typeface="Verdana"/>
                <a:sym typeface="Verdana"/>
              </a:rPr>
              <a:t>Dostęp</a:t>
            </a:r>
            <a:r>
              <a:rPr lang="pl-PL" sz="3200">
                <a:latin typeface="Verdana"/>
                <a:ea typeface="Verdana"/>
                <a:cs typeface="Verdana"/>
                <a:sym typeface="Verdana"/>
              </a:rPr>
              <a:t> do wszystkich sfer życia (publicznego i społecznego) nie jest szczególną potrzebą (osób z niepełnosprawnościami i wszystkich osób) a</a:t>
            </a:r>
            <a:r>
              <a:rPr lang="pl-PL" sz="3200">
                <a:effectLst/>
                <a:latin typeface="Verdana" panose="020B0604030504040204" pitchFamily="34" charset="0"/>
                <a:ea typeface="Aptos" panose="020B0004020202020204" pitchFamily="34" charset="0"/>
                <a:cs typeface="Times New Roman" panose="02020603050405020304" pitchFamily="18" charset="0"/>
              </a:rPr>
              <a:t> </a:t>
            </a:r>
            <a:r>
              <a:rPr lang="pl-PL" sz="3200" b="1">
                <a:latin typeface="Verdana"/>
                <a:ea typeface="Verdana"/>
                <a:cs typeface="Verdana"/>
                <a:sym typeface="Verdana"/>
              </a:rPr>
              <a:t>realizacją przysługujących im praw</a:t>
            </a:r>
            <a:r>
              <a:rPr lang="pl-PL" sz="3200">
                <a:latin typeface="Verdana"/>
                <a:ea typeface="Verdana"/>
                <a:cs typeface="Verdana"/>
                <a:sym typeface="Verdana"/>
              </a:rPr>
              <a:t> </a:t>
            </a:r>
            <a:endParaRPr sz="3200">
              <a:latin typeface="Verdana"/>
              <a:ea typeface="Verdana"/>
              <a:cs typeface="Verdana"/>
              <a:sym typeface="Verdana"/>
            </a:endParaRPr>
          </a:p>
        </p:txBody>
      </p:sp>
    </p:spTree>
  </p:cSld>
  <p:clrMapOvr>
    <a:masterClrMapping/>
  </p:clrMapOvr>
  <p:transition spd="slow">
    <p:push/>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2dd7778a15a_1_49"/>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4000"/>
              <a:buFont typeface="Trebuchet MS"/>
              <a:buNone/>
            </a:pPr>
            <a:r>
              <a:rPr lang="pl-PL" b="1">
                <a:latin typeface="Verdana"/>
                <a:ea typeface="Verdana"/>
                <a:cs typeface="Verdana"/>
                <a:sym typeface="Verdana"/>
              </a:rPr>
              <a:t>Szczególne potrzeby czy prawa? (2 z 2)</a:t>
            </a:r>
            <a:endParaRPr b="1">
              <a:latin typeface="Verdana"/>
              <a:ea typeface="Verdana"/>
              <a:cs typeface="Verdana"/>
              <a:sym typeface="Verdana"/>
            </a:endParaRPr>
          </a:p>
        </p:txBody>
      </p:sp>
      <p:sp>
        <p:nvSpPr>
          <p:cNvPr id="578" name="Google Shape;578;g2dd7778a15a_1_49"/>
          <p:cNvSpPr txBox="1">
            <a:spLocks noGrp="1"/>
          </p:cNvSpPr>
          <p:nvPr>
            <p:ph type="body" idx="1"/>
          </p:nvPr>
        </p:nvSpPr>
        <p:spPr>
          <a:xfrm>
            <a:off x="677333" y="1436697"/>
            <a:ext cx="10229479" cy="5421303"/>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0"/>
              </a:spcBef>
              <a:spcAft>
                <a:spcPts val="0"/>
              </a:spcAft>
              <a:buSzPts val="2240"/>
              <a:buNone/>
            </a:pPr>
            <a:r>
              <a:rPr lang="pl-PL" sz="2800">
                <a:latin typeface="Verdana"/>
                <a:ea typeface="Verdana"/>
                <a:cs typeface="Verdana"/>
                <a:sym typeface="Verdana"/>
              </a:rPr>
              <a:t>Osoby ze szczególnymi potrzebami, w tym osoby z niepełnosprawnościami, </a:t>
            </a:r>
            <a:r>
              <a:rPr lang="pl-PL" sz="2800" b="1">
                <a:latin typeface="Verdana"/>
                <a:ea typeface="Verdana"/>
                <a:cs typeface="Verdana"/>
                <a:sym typeface="Verdana"/>
              </a:rPr>
              <a:t>są dyskryminowane </a:t>
            </a:r>
            <a:r>
              <a:rPr lang="pl-PL" sz="2800">
                <a:latin typeface="Verdana"/>
                <a:ea typeface="Verdana"/>
                <a:cs typeface="Verdana"/>
                <a:sym typeface="Verdana"/>
              </a:rPr>
              <a:t>w życiu publicznym i społecznym – pozbawiane przysługujących im praw – poprzez </a:t>
            </a:r>
            <a:r>
              <a:rPr lang="pl-PL" sz="2800" b="1">
                <a:latin typeface="Verdana"/>
                <a:ea typeface="Verdana"/>
                <a:cs typeface="Verdana"/>
                <a:sym typeface="Verdana"/>
              </a:rPr>
              <a:t>niezapewnienie im dostępu</a:t>
            </a:r>
            <a:r>
              <a:rPr lang="pl-PL" sz="2800">
                <a:latin typeface="Verdana"/>
                <a:ea typeface="Verdana"/>
                <a:cs typeface="Verdana"/>
                <a:sym typeface="Verdana"/>
              </a:rPr>
              <a:t> do </a:t>
            </a:r>
            <a:r>
              <a:rPr lang="pl-PL" sz="2800" b="1">
                <a:latin typeface="Verdana"/>
                <a:ea typeface="Verdana"/>
                <a:cs typeface="Verdana"/>
                <a:sym typeface="Verdana"/>
              </a:rPr>
              <a:t>wszystkich sfer życia</a:t>
            </a:r>
            <a:r>
              <a:rPr lang="pl-PL" sz="2800">
                <a:latin typeface="Verdana"/>
                <a:ea typeface="Verdana"/>
                <a:cs typeface="Verdana"/>
                <a:sym typeface="Verdana"/>
              </a:rPr>
              <a:t>, w tym kształcenia i pracy – na zasadzie równości z innymi osobami</a:t>
            </a:r>
            <a:endParaRPr sz="2000">
              <a:latin typeface="Verdana"/>
              <a:ea typeface="Verdana"/>
              <a:cs typeface="Verdana"/>
              <a:sym typeface="Verdana"/>
            </a:endParaRPr>
          </a:p>
        </p:txBody>
      </p:sp>
    </p:spTree>
  </p:cSld>
  <p:clrMapOvr>
    <a:masterClrMapping/>
  </p:clrMapOvr>
  <p:transition spd="slow">
    <p:push/>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g2dd7778a15a_1_66"/>
          <p:cNvSpPr txBox="1">
            <a:spLocks noGrp="1"/>
          </p:cNvSpPr>
          <p:nvPr>
            <p:ph type="title"/>
          </p:nvPr>
        </p:nvSpPr>
        <p:spPr>
          <a:xfrm>
            <a:off x="687726" y="115897"/>
            <a:ext cx="8814493" cy="13208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4000"/>
              <a:buFont typeface="Trebuchet MS"/>
              <a:buNone/>
            </a:pPr>
            <a:r>
              <a:rPr lang="pl-PL" sz="3500"/>
              <a:t>Dostępność</a:t>
            </a:r>
            <a:r>
              <a:rPr lang="pl-PL" sz="3500" b="1">
                <a:solidFill>
                  <a:srgbClr val="EA3C9E"/>
                </a:solidFill>
                <a:latin typeface="Verdana"/>
                <a:ea typeface="Verdana"/>
                <a:cs typeface="Verdana"/>
                <a:sym typeface="Verdana"/>
              </a:rPr>
              <a:t> </a:t>
            </a:r>
            <a:r>
              <a:rPr lang="pl-PL" sz="3500"/>
              <a:t>– prawo podmiotowe</a:t>
            </a:r>
            <a:endParaRPr sz="3500"/>
          </a:p>
        </p:txBody>
      </p:sp>
      <p:sp>
        <p:nvSpPr>
          <p:cNvPr id="585" name="Google Shape;585;g2dd7778a15a_1_66"/>
          <p:cNvSpPr txBox="1">
            <a:spLocks noGrp="1"/>
          </p:cNvSpPr>
          <p:nvPr>
            <p:ph type="body" idx="1"/>
          </p:nvPr>
        </p:nvSpPr>
        <p:spPr>
          <a:xfrm>
            <a:off x="677333" y="1436697"/>
            <a:ext cx="10248333" cy="5421303"/>
          </a:xfrm>
          <a:prstGeom prst="rect">
            <a:avLst/>
          </a:prstGeom>
          <a:noFill/>
          <a:ln>
            <a:noFill/>
          </a:ln>
        </p:spPr>
        <p:txBody>
          <a:bodyPr spcFirstLastPara="1" wrap="square" lIns="91425" tIns="45700" rIns="91425" bIns="45700" anchor="t" anchorCtr="0">
            <a:noAutofit/>
          </a:bodyPr>
          <a:lstStyle/>
          <a:p>
            <a:pPr marL="457200" lvl="0" indent="-363268" algn="l" rtl="0">
              <a:lnSpc>
                <a:spcPct val="150000"/>
              </a:lnSpc>
              <a:spcBef>
                <a:spcPts val="600"/>
              </a:spcBef>
              <a:spcAft>
                <a:spcPts val="0"/>
              </a:spcAft>
              <a:buSzPts val="2120"/>
              <a:buChar char="►"/>
            </a:pPr>
            <a:r>
              <a:rPr lang="pl-PL" b="1">
                <a:latin typeface="Verdana"/>
                <a:ea typeface="Verdana"/>
                <a:cs typeface="Verdana"/>
                <a:sym typeface="Verdana"/>
              </a:rPr>
              <a:t>Dostępność</a:t>
            </a:r>
            <a:r>
              <a:rPr lang="pl-PL">
                <a:latin typeface="Verdana"/>
                <a:ea typeface="Verdana"/>
                <a:cs typeface="Verdana"/>
                <a:sym typeface="Verdana"/>
              </a:rPr>
              <a:t> – </a:t>
            </a:r>
            <a:r>
              <a:rPr lang="pl-PL" b="1">
                <a:latin typeface="Verdana"/>
                <a:ea typeface="Verdana"/>
                <a:cs typeface="Verdana"/>
                <a:sym typeface="Verdana"/>
              </a:rPr>
              <a:t>możliwość korzystania</a:t>
            </a:r>
            <a:r>
              <a:rPr lang="pl-PL">
                <a:latin typeface="Verdana"/>
                <a:ea typeface="Verdana"/>
                <a:cs typeface="Verdana"/>
                <a:sym typeface="Verdana"/>
              </a:rPr>
              <a:t> z infrastruktury, transportu, technologii i systemów informacyjno‑komunikacyjnych oraz produktów i usług</a:t>
            </a:r>
            <a:endParaRPr/>
          </a:p>
          <a:p>
            <a:pPr marL="457200" lvl="0" indent="-363268" algn="l" rtl="0">
              <a:lnSpc>
                <a:spcPct val="150000"/>
              </a:lnSpc>
              <a:spcBef>
                <a:spcPts val="600"/>
              </a:spcBef>
              <a:spcAft>
                <a:spcPts val="0"/>
              </a:spcAft>
              <a:buSzPts val="2120"/>
              <a:buChar char="►"/>
            </a:pPr>
            <a:r>
              <a:rPr lang="pl-PL">
                <a:latin typeface="Verdana"/>
                <a:ea typeface="Verdana"/>
                <a:cs typeface="Verdana"/>
                <a:sym typeface="Verdana"/>
              </a:rPr>
              <a:t>Pozwala ona w szczególności osobom z niepełnosprawnościami i osobom starszym na korzystanie z</a:t>
            </a:r>
            <a:r>
              <a:rPr lang="pl-PL" sz="2400">
                <a:latin typeface="Verdana"/>
                <a:ea typeface="Verdana"/>
                <a:cs typeface="Verdana"/>
                <a:sym typeface="Verdana"/>
              </a:rPr>
              <a:t> </a:t>
            </a:r>
            <a:r>
              <a:rPr lang="pl-PL">
                <a:latin typeface="Verdana"/>
                <a:ea typeface="Verdana"/>
                <a:cs typeface="Verdana"/>
                <a:sym typeface="Verdana"/>
              </a:rPr>
              <a:t>nich na zasadzie równości z innymi osobami*</a:t>
            </a:r>
            <a:endParaRPr/>
          </a:p>
          <a:p>
            <a:pPr marL="457200" lvl="0" indent="-363268" algn="l" rtl="0">
              <a:lnSpc>
                <a:spcPct val="150000"/>
              </a:lnSpc>
              <a:spcBef>
                <a:spcPts val="600"/>
              </a:spcBef>
              <a:spcAft>
                <a:spcPts val="0"/>
              </a:spcAft>
              <a:buSzPts val="2120"/>
              <a:buChar char="►"/>
            </a:pPr>
            <a:r>
              <a:rPr lang="pl-PL">
                <a:latin typeface="Verdana"/>
                <a:ea typeface="Verdana"/>
                <a:cs typeface="Verdana"/>
                <a:sym typeface="Verdana"/>
              </a:rPr>
              <a:t>* Wytyczne dotyczące realizacji zasad równościowych w ramach funduszy unijnych na lata 2021-2027</a:t>
            </a:r>
            <a:endParaRPr>
              <a:latin typeface="Verdana"/>
              <a:ea typeface="Verdana"/>
              <a:cs typeface="Verdana"/>
              <a:sym typeface="Verdana"/>
            </a:endParaRPr>
          </a:p>
        </p:txBody>
      </p:sp>
    </p:spTree>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2dd7778a15a_1_54"/>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3200"/>
              <a:buFont typeface="Trebuchet MS"/>
              <a:buNone/>
            </a:pPr>
            <a:r>
              <a:rPr lang="pl-PL" b="1">
                <a:latin typeface="Verdana"/>
                <a:ea typeface="Verdana"/>
                <a:cs typeface="Verdana"/>
                <a:sym typeface="Verdana"/>
              </a:rPr>
              <a:t>Aspekt prawnoczłowieczy i</a:t>
            </a:r>
            <a:r>
              <a:rPr lang="pl-PL"/>
              <a:t> </a:t>
            </a:r>
            <a:r>
              <a:rPr lang="pl-PL" b="1">
                <a:latin typeface="Verdana"/>
                <a:ea typeface="Verdana"/>
                <a:cs typeface="Verdana"/>
                <a:sym typeface="Verdana"/>
              </a:rPr>
              <a:t>godności każdej osoby (1 z 2)</a:t>
            </a:r>
            <a:endParaRPr b="1">
              <a:latin typeface="Verdana"/>
              <a:ea typeface="Verdana"/>
              <a:cs typeface="Verdana"/>
              <a:sym typeface="Verdana"/>
            </a:endParaRPr>
          </a:p>
        </p:txBody>
      </p:sp>
      <p:sp>
        <p:nvSpPr>
          <p:cNvPr id="592" name="Google Shape;592;g2dd7778a15a_1_54"/>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Bef>
                <a:spcPts val="600"/>
              </a:spcBef>
              <a:spcAft>
                <a:spcPts val="0"/>
              </a:spcAft>
              <a:buSzPts val="2240"/>
              <a:buChar char="►"/>
            </a:pPr>
            <a:r>
              <a:rPr lang="pl-PL" sz="2600" b="1">
                <a:latin typeface="Verdana"/>
                <a:ea typeface="Verdana"/>
                <a:cs typeface="Verdana"/>
                <a:sym typeface="Verdana"/>
              </a:rPr>
              <a:t>Prawa i wolności obywatelskie: </a:t>
            </a:r>
            <a:r>
              <a:rPr lang="pl-PL" sz="2600">
                <a:latin typeface="Verdana"/>
                <a:ea typeface="Verdana"/>
                <a:cs typeface="Verdana"/>
                <a:sym typeface="Verdana"/>
              </a:rPr>
              <a:t>prawo do ochrony życia, prawo do sądu i rzetelnego procesu, prawo do udziału w wyborach, wolność słowa itp.</a:t>
            </a:r>
            <a:endParaRPr sz="2600">
              <a:latin typeface="Verdana"/>
              <a:ea typeface="Verdana"/>
              <a:cs typeface="Verdana"/>
              <a:sym typeface="Verdana"/>
            </a:endParaRPr>
          </a:p>
          <a:p>
            <a:pPr marL="342900" lvl="0" indent="-342900" algn="l" rtl="0">
              <a:lnSpc>
                <a:spcPct val="150000"/>
              </a:lnSpc>
              <a:spcBef>
                <a:spcPts val="600"/>
              </a:spcBef>
              <a:spcAft>
                <a:spcPts val="0"/>
              </a:spcAft>
              <a:buSzPts val="2240"/>
              <a:buChar char="►"/>
            </a:pPr>
            <a:r>
              <a:rPr lang="pl-PL" sz="2600" b="1">
                <a:latin typeface="Verdana"/>
                <a:ea typeface="Verdana"/>
                <a:cs typeface="Verdana"/>
                <a:sym typeface="Verdana"/>
              </a:rPr>
              <a:t>Prawa społeczne: </a:t>
            </a:r>
            <a:r>
              <a:rPr lang="pl-PL" sz="2600">
                <a:latin typeface="Verdana"/>
                <a:ea typeface="Verdana"/>
                <a:cs typeface="Verdana"/>
                <a:sym typeface="Verdana"/>
              </a:rPr>
              <a:t>prawo do edukacji, zdrowia, rewalidacji i rehabilitacji, pracy i zatrudnienia, ochrony socjalnej, uczestnictwa w życiu kulturalnym itp.</a:t>
            </a:r>
            <a:endParaRPr sz="2600">
              <a:solidFill>
                <a:srgbClr val="333333"/>
              </a:solidFill>
              <a:latin typeface="Verdana"/>
              <a:ea typeface="Verdana"/>
              <a:cs typeface="Verdana"/>
              <a:sym typeface="Verdana"/>
            </a:endParaRPr>
          </a:p>
        </p:txBody>
      </p:sp>
    </p:spTree>
  </p:cSld>
  <p:clrMapOvr>
    <a:masterClrMapping/>
  </p:clrMapOvr>
  <p:transition spd="slow">
    <p:push/>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g2dd7778a15a_1_6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EA3C9E"/>
              </a:buClr>
              <a:buSzPts val="3200"/>
              <a:buFont typeface="Trebuchet MS"/>
              <a:buNone/>
            </a:pPr>
            <a:r>
              <a:rPr lang="pl-PL" b="1">
                <a:latin typeface="Verdana"/>
                <a:ea typeface="Verdana"/>
                <a:cs typeface="Verdana"/>
                <a:sym typeface="Verdana"/>
              </a:rPr>
              <a:t>Aspekt prawoczłowieczy i</a:t>
            </a:r>
            <a:r>
              <a:rPr lang="pl-PL"/>
              <a:t> </a:t>
            </a:r>
            <a:r>
              <a:rPr lang="pl-PL" b="1">
                <a:latin typeface="Verdana"/>
                <a:ea typeface="Verdana"/>
                <a:cs typeface="Verdana"/>
                <a:sym typeface="Verdana"/>
              </a:rPr>
              <a:t>godności każdej osoby (2 z 2)</a:t>
            </a:r>
            <a:endParaRPr sz="4000" b="1">
              <a:latin typeface="Verdana"/>
              <a:ea typeface="Verdana"/>
              <a:cs typeface="Verdana"/>
              <a:sym typeface="Verdana"/>
            </a:endParaRPr>
          </a:p>
        </p:txBody>
      </p:sp>
      <p:sp>
        <p:nvSpPr>
          <p:cNvPr id="599" name="Google Shape;599;g2dd7778a15a_1_60"/>
          <p:cNvSpPr txBox="1">
            <a:spLocks noGrp="1"/>
          </p:cNvSpPr>
          <p:nvPr>
            <p:ph type="body" idx="1"/>
          </p:nvPr>
        </p:nvSpPr>
        <p:spPr>
          <a:xfrm>
            <a:off x="677334" y="1436697"/>
            <a:ext cx="10210626" cy="5421303"/>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Bef>
                <a:spcPts val="0"/>
              </a:spcBef>
              <a:spcAft>
                <a:spcPts val="0"/>
              </a:spcAft>
              <a:buSzPts val="2240"/>
              <a:buChar char="►"/>
            </a:pPr>
            <a:r>
              <a:rPr lang="pl-PL" sz="2800"/>
              <a:t>P</a:t>
            </a:r>
            <a:r>
              <a:rPr lang="pl-PL" sz="2800">
                <a:latin typeface="Verdana"/>
                <a:ea typeface="Verdana"/>
                <a:cs typeface="Verdana"/>
                <a:sym typeface="Verdana"/>
              </a:rPr>
              <a:t>rawo dokonywania wyborów, prawo d</a:t>
            </a:r>
            <a:r>
              <a:rPr lang="pl-PL" sz="2800"/>
              <a:t>o</a:t>
            </a:r>
            <a:r>
              <a:rPr lang="pl-PL" sz="2800">
                <a:latin typeface="Verdana"/>
                <a:ea typeface="Verdana"/>
                <a:cs typeface="Verdana"/>
                <a:sym typeface="Verdana"/>
              </a:rPr>
              <a:t> samostanowienia – na równi z innymi osobami </a:t>
            </a:r>
            <a:br>
              <a:rPr lang="pl-PL" sz="2800">
                <a:latin typeface="Verdana"/>
                <a:ea typeface="Verdana"/>
                <a:cs typeface="Verdana"/>
                <a:sym typeface="Verdana"/>
              </a:rPr>
            </a:br>
            <a:r>
              <a:rPr lang="pl-PL" sz="2800" b="1">
                <a:latin typeface="Verdana"/>
                <a:ea typeface="Verdana"/>
                <a:cs typeface="Verdana"/>
                <a:sym typeface="Verdana"/>
              </a:rPr>
              <a:t>=</a:t>
            </a:r>
            <a:endParaRPr/>
          </a:p>
          <a:p>
            <a:pPr marL="342900" lvl="0" indent="-342900" algn="l" rtl="0">
              <a:lnSpc>
                <a:spcPct val="150000"/>
              </a:lnSpc>
              <a:spcBef>
                <a:spcPts val="0"/>
              </a:spcBef>
              <a:spcAft>
                <a:spcPts val="0"/>
              </a:spcAft>
              <a:buSzPts val="2240"/>
              <a:buChar char="►"/>
            </a:pPr>
            <a:r>
              <a:rPr lang="pl-PL" sz="2800" b="1">
                <a:latin typeface="Verdana"/>
                <a:ea typeface="Verdana"/>
                <a:cs typeface="Verdana"/>
                <a:sym typeface="Verdana"/>
              </a:rPr>
              <a:t>Zagwarantowanie niezależności (i maksymalnego stopnia samodzielności) osobom ze szczególnymi potrzebami, w tym osobom z niepełnosprawnościami</a:t>
            </a:r>
            <a:endParaRPr sz="2800" i="0">
              <a:solidFill>
                <a:srgbClr val="333333"/>
              </a:solidFill>
              <a:latin typeface="Verdana"/>
              <a:ea typeface="Verdana"/>
              <a:cs typeface="Verdana"/>
              <a:sym typeface="Verdana"/>
            </a:endParaRP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170b2921e2_0_0"/>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40000"/>
              </a:lnSpc>
              <a:spcBef>
                <a:spcPts val="0"/>
              </a:spcBef>
              <a:spcAft>
                <a:spcPts val="0"/>
              </a:spcAft>
              <a:buSzPts val="990"/>
              <a:buNone/>
            </a:pPr>
            <a:r>
              <a:rPr lang="pl-PL" sz="4000"/>
              <a:t>Otoczenie prawne (2 z 3)</a:t>
            </a:r>
            <a:endParaRPr/>
          </a:p>
        </p:txBody>
      </p:sp>
      <p:sp>
        <p:nvSpPr>
          <p:cNvPr id="204" name="Google Shape;204;g3170b2921e2_0_0"/>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Autofit/>
          </a:bodyPr>
          <a:lstStyle/>
          <a:p>
            <a:pPr marL="457200" lvl="0" indent="-361950" algn="l" rtl="0">
              <a:lnSpc>
                <a:spcPct val="150000"/>
              </a:lnSpc>
              <a:spcBef>
                <a:spcPts val="0"/>
              </a:spcBef>
              <a:spcAft>
                <a:spcPts val="0"/>
              </a:spcAft>
              <a:buSzPts val="2100"/>
              <a:buChar char="►"/>
            </a:pPr>
            <a:r>
              <a:rPr lang="pl-PL" sz="2100"/>
              <a:t>Ustawa o zapewnianiu dostępności osobom ze szczególnymi potrzebami</a:t>
            </a:r>
            <a:endParaRPr sz="2100"/>
          </a:p>
          <a:p>
            <a:pPr marL="457200" lvl="0" indent="-361950" algn="l" rtl="0">
              <a:lnSpc>
                <a:spcPct val="150000"/>
              </a:lnSpc>
              <a:spcBef>
                <a:spcPts val="0"/>
              </a:spcBef>
              <a:spcAft>
                <a:spcPts val="0"/>
              </a:spcAft>
              <a:buSzPts val="2100"/>
              <a:buChar char="►"/>
            </a:pPr>
            <a:r>
              <a:rPr lang="pl-PL" sz="2100"/>
              <a:t>Ustawa o dostępności stron internetowych i aplikacji mobilnych</a:t>
            </a:r>
            <a:endParaRPr sz="2100"/>
          </a:p>
          <a:p>
            <a:pPr marL="457200" lvl="0" indent="-361950" algn="l" rtl="0">
              <a:lnSpc>
                <a:spcPct val="150000"/>
              </a:lnSpc>
              <a:spcBef>
                <a:spcPts val="0"/>
              </a:spcBef>
              <a:spcAft>
                <a:spcPts val="0"/>
              </a:spcAft>
              <a:buSzPts val="2100"/>
              <a:buChar char="►"/>
            </a:pPr>
            <a:r>
              <a:rPr lang="pl-PL" sz="2100"/>
              <a:t>Prawo o szkolnictwie wyższym i nauce</a:t>
            </a:r>
            <a:endParaRPr sz="2100"/>
          </a:p>
          <a:p>
            <a:pPr marL="457200" lvl="0" indent="-361950" algn="l" rtl="0">
              <a:lnSpc>
                <a:spcPct val="150000"/>
              </a:lnSpc>
              <a:spcBef>
                <a:spcPts val="0"/>
              </a:spcBef>
              <a:spcAft>
                <a:spcPts val="0"/>
              </a:spcAft>
              <a:buSzPts val="2100"/>
              <a:buChar char="►"/>
            </a:pPr>
            <a:r>
              <a:rPr lang="pl-PL" sz="2100"/>
              <a:t>Prawo zamówień publicznych</a:t>
            </a:r>
            <a:endParaRPr sz="2100"/>
          </a:p>
          <a:p>
            <a:pPr marL="457200" lvl="0" indent="-361950" algn="l" rtl="0">
              <a:lnSpc>
                <a:spcPct val="150000"/>
              </a:lnSpc>
              <a:spcBef>
                <a:spcPts val="0"/>
              </a:spcBef>
              <a:spcAft>
                <a:spcPts val="0"/>
              </a:spcAft>
              <a:buSzPts val="2100"/>
              <a:buChar char="►"/>
            </a:pPr>
            <a:r>
              <a:rPr lang="pl-PL" sz="2100" u="sng">
                <a:solidFill>
                  <a:schemeClr val="hlink"/>
                </a:solidFill>
                <a:hlinkClick r:id="rId3">
                  <a:extLst>
                    <a:ext uri="{A12FA001-AC4F-418D-AE19-62706E023703}">
                      <ahyp:hlinkClr xmlns:ahyp="http://schemas.microsoft.com/office/drawing/2018/hyperlinkcolor" val="tx"/>
                    </a:ext>
                  </a:extLst>
                </a:hlinkClick>
              </a:rPr>
              <a:t>Standardy dostępności dla polityki spójności 2021-2027</a:t>
            </a:r>
          </a:p>
          <a:p>
            <a:pPr indent="-361950">
              <a:spcBef>
                <a:spcPts val="0"/>
              </a:spcBef>
              <a:buSzPts val="2100"/>
              <a:buFont typeface="Noto Sans Symbols,Sans-Serif"/>
            </a:pPr>
            <a:r>
              <a:rPr lang="pl-PL" sz="2100">
                <a:solidFill>
                  <a:srgbClr val="000000"/>
                </a:solidFill>
              </a:rPr>
              <a:t>Dyrektywa Rady 2000/78/WE ustanawiająca ogólne ramy równego traktowania w zakresie zatrudnienia i pracy</a:t>
            </a:r>
            <a:endParaRPr lang="en-US" sz="2100">
              <a:solidFill>
                <a:srgbClr val="000000"/>
              </a:solidFill>
            </a:endParaRPr>
          </a:p>
          <a:p>
            <a:pPr indent="-361950">
              <a:spcBef>
                <a:spcPts val="0"/>
              </a:spcBef>
              <a:buSzPts val="2100"/>
              <a:buFont typeface="Noto Sans Symbols,Sans-Serif"/>
            </a:pPr>
            <a:r>
              <a:rPr lang="pl-PL" sz="2100">
                <a:solidFill>
                  <a:srgbClr val="000000"/>
                </a:solidFill>
              </a:rPr>
              <a:t>Kodeks Pracy</a:t>
            </a:r>
            <a:endParaRPr lang="en-US" sz="2100">
              <a:solidFill>
                <a:srgbClr val="000000"/>
              </a:solidFill>
            </a:endParaRPr>
          </a:p>
          <a:p>
            <a:pPr indent="-361950">
              <a:spcBef>
                <a:spcPts val="0"/>
              </a:spcBef>
              <a:buSzPts val="2100"/>
              <a:buFont typeface="Noto Sans Symbols,Sans-Serif"/>
            </a:pPr>
            <a:r>
              <a:rPr lang="pl-PL" sz="2100">
                <a:solidFill>
                  <a:srgbClr val="000000"/>
                </a:solidFill>
              </a:rPr>
              <a:t>Ustawa o rehabilitacji zawodowej i społecznej oraz zatrudnianiu osób niepełnosprawnych</a:t>
            </a:r>
            <a:endParaRPr lang="en-US" sz="2100">
              <a:solidFill>
                <a:srgbClr val="000000"/>
              </a:solidFill>
            </a:endParaRPr>
          </a:p>
          <a:p>
            <a:pPr indent="-361950">
              <a:spcBef>
                <a:spcPts val="0"/>
              </a:spcBef>
              <a:buSzPts val="2100"/>
            </a:pPr>
            <a:endParaRPr lang="pl-PL" sz="2100" u="sng">
              <a:solidFill>
                <a:schemeClr val="hlink"/>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g2dd7778a15a_1_72"/>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070C0"/>
              </a:buClr>
              <a:buSzPts val="3200"/>
              <a:buFont typeface="Verdana"/>
              <a:buNone/>
            </a:pPr>
            <a:r>
              <a:rPr lang="pl-PL"/>
              <a:t>Potrzeby a dostępność</a:t>
            </a:r>
            <a:endParaRPr/>
          </a:p>
        </p:txBody>
      </p:sp>
      <p:pic>
        <p:nvPicPr>
          <p:cNvPr id="605" name="Google Shape;605;g2dd7778a15a_1_72"/>
          <p:cNvPicPr preferRelativeResize="0"/>
          <p:nvPr/>
        </p:nvPicPr>
        <p:blipFill rotWithShape="1">
          <a:blip r:embed="rId3">
            <a:alphaModFix/>
          </a:blip>
          <a:srcRect/>
          <a:stretch/>
        </p:blipFill>
        <p:spPr>
          <a:xfrm>
            <a:off x="518525" y="1674875"/>
            <a:ext cx="5371175" cy="5183125"/>
          </a:xfrm>
          <a:prstGeom prst="rect">
            <a:avLst/>
          </a:prstGeom>
          <a:noFill/>
          <a:ln>
            <a:noFill/>
          </a:ln>
        </p:spPr>
      </p:pic>
      <p:sp>
        <p:nvSpPr>
          <p:cNvPr id="606" name="Google Shape;606;g2dd7778a15a_1_72"/>
          <p:cNvSpPr txBox="1"/>
          <p:nvPr/>
        </p:nvSpPr>
        <p:spPr>
          <a:xfrm>
            <a:off x="6018825" y="5488600"/>
            <a:ext cx="6234000" cy="13698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800"/>
              <a:buFont typeface="Arial"/>
              <a:buNone/>
            </a:pPr>
            <a:endParaRPr sz="1400" b="0" i="0" u="none" strike="noStrike" cap="none">
              <a:solidFill>
                <a:schemeClr val="dk1"/>
              </a:solidFill>
              <a:latin typeface="Verdana"/>
              <a:ea typeface="Verdana"/>
              <a:cs typeface="Verdana"/>
              <a:sym typeface="Verdana"/>
            </a:endParaRPr>
          </a:p>
          <a:p>
            <a:pPr marL="0" marR="0" lvl="0" indent="0" algn="l" rtl="0">
              <a:lnSpc>
                <a:spcPct val="130000"/>
              </a:lnSpc>
              <a:spcBef>
                <a:spcPts val="0"/>
              </a:spcBef>
              <a:spcAft>
                <a:spcPts val="0"/>
              </a:spcAft>
              <a:buClr>
                <a:srgbClr val="000000"/>
              </a:buClr>
              <a:buSzPts val="1800"/>
              <a:buFont typeface="Arial"/>
              <a:buNone/>
            </a:pPr>
            <a:r>
              <a:rPr lang="pl-PL" sz="1800" b="0" i="0" u="none" strike="noStrike" cap="none">
                <a:solidFill>
                  <a:schemeClr val="dk1"/>
                </a:solidFill>
                <a:latin typeface="Verdana"/>
                <a:ea typeface="Verdana"/>
                <a:cs typeface="Verdana"/>
                <a:sym typeface="Verdana"/>
              </a:rPr>
              <a:t>Dostęp do podstawowych miejsc w Uczelni: toaleta, stołówka, akademik, potrzeba jak najszybszego wejścia do budynku, gdy pada</a:t>
            </a:r>
            <a:endParaRPr sz="1400" b="0" i="0" u="none" strike="noStrike" cap="none">
              <a:solidFill>
                <a:schemeClr val="dk1"/>
              </a:solidFill>
              <a:latin typeface="Verdana"/>
              <a:ea typeface="Verdana"/>
              <a:cs typeface="Verdana"/>
              <a:sym typeface="Verdana"/>
            </a:endParaRPr>
          </a:p>
        </p:txBody>
      </p:sp>
      <p:sp>
        <p:nvSpPr>
          <p:cNvPr id="607" name="Google Shape;607;g2dd7778a15a_1_72"/>
          <p:cNvSpPr txBox="1"/>
          <p:nvPr/>
        </p:nvSpPr>
        <p:spPr>
          <a:xfrm>
            <a:off x="5715375" y="4987321"/>
            <a:ext cx="5196900" cy="81249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800"/>
              <a:buFont typeface="Arial"/>
              <a:buNone/>
            </a:pPr>
            <a:r>
              <a:rPr lang="pl-PL" sz="1800" b="0" i="0" u="none" strike="noStrike" cap="none">
                <a:solidFill>
                  <a:srgbClr val="EA3C9E"/>
                </a:solidFill>
                <a:latin typeface="Verdana"/>
                <a:ea typeface="Verdana"/>
                <a:cs typeface="Verdana"/>
                <a:sym typeface="Verdana"/>
              </a:rPr>
              <a:t>Chcę wiedzieć, jakie wsparcie otrzymam i do kogo się zgłosić </a:t>
            </a:r>
            <a:r>
              <a:rPr lang="pl-PL" sz="1800" b="1" i="0" u="none" strike="noStrike" cap="none">
                <a:solidFill>
                  <a:srgbClr val="EA3C9E"/>
                </a:solidFill>
                <a:latin typeface="Verdana"/>
                <a:ea typeface="Verdana"/>
                <a:cs typeface="Verdana"/>
                <a:sym typeface="Verdana"/>
              </a:rPr>
              <a:t>(procedury)</a:t>
            </a:r>
            <a:endParaRPr sz="1400" b="1" i="0" u="none" strike="noStrike" cap="none">
              <a:solidFill>
                <a:srgbClr val="EA3C9E"/>
              </a:solidFill>
              <a:latin typeface="Verdana"/>
              <a:ea typeface="Verdana"/>
              <a:cs typeface="Verdana"/>
              <a:sym typeface="Verdana"/>
            </a:endParaRPr>
          </a:p>
        </p:txBody>
      </p:sp>
      <p:sp>
        <p:nvSpPr>
          <p:cNvPr id="608" name="Google Shape;608;g2dd7778a15a_1_72"/>
          <p:cNvSpPr txBox="1"/>
          <p:nvPr/>
        </p:nvSpPr>
        <p:spPr>
          <a:xfrm>
            <a:off x="4399100" y="2453573"/>
            <a:ext cx="5174100" cy="7296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800"/>
              <a:buFont typeface="Arial"/>
              <a:buNone/>
            </a:pPr>
            <a:r>
              <a:rPr lang="pl-PL" sz="1800" b="0" i="0" u="none" strike="noStrike" cap="none">
                <a:solidFill>
                  <a:schemeClr val="dk1"/>
                </a:solidFill>
                <a:latin typeface="Verdana"/>
                <a:ea typeface="Verdana"/>
                <a:cs typeface="Verdana"/>
                <a:sym typeface="Verdana"/>
              </a:rPr>
              <a:t>Chcę się rozwijać, poznawać nowe dyscypliny naukowe, awansować</a:t>
            </a:r>
            <a:endParaRPr sz="1400" b="0" i="0" u="none" strike="noStrike" cap="none">
              <a:solidFill>
                <a:schemeClr val="dk1"/>
              </a:solidFill>
              <a:latin typeface="Verdana"/>
              <a:ea typeface="Verdana"/>
              <a:cs typeface="Verdana"/>
              <a:sym typeface="Verdana"/>
            </a:endParaRPr>
          </a:p>
        </p:txBody>
      </p:sp>
      <p:sp>
        <p:nvSpPr>
          <p:cNvPr id="609" name="Google Shape;609;g2dd7778a15a_1_72"/>
          <p:cNvSpPr txBox="1"/>
          <p:nvPr/>
        </p:nvSpPr>
        <p:spPr>
          <a:xfrm>
            <a:off x="5295425" y="4181525"/>
            <a:ext cx="5104800" cy="7296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800"/>
              <a:buFont typeface="Arial"/>
              <a:buNone/>
            </a:pPr>
            <a:r>
              <a:rPr lang="pl-PL" sz="1800" b="0" i="0" u="none" strike="noStrike" cap="none">
                <a:solidFill>
                  <a:schemeClr val="dk1"/>
                </a:solidFill>
                <a:latin typeface="Verdana"/>
                <a:ea typeface="Verdana"/>
                <a:cs typeface="Verdana"/>
                <a:sym typeface="Verdana"/>
              </a:rPr>
              <a:t>Chcę mieć dostęp do wszystkich miejsc i usług, by być z innymi</a:t>
            </a:r>
            <a:endParaRPr sz="1400" b="0" i="0" u="none" strike="noStrike" cap="none">
              <a:solidFill>
                <a:schemeClr val="dk1"/>
              </a:solidFill>
              <a:latin typeface="Verdana"/>
              <a:ea typeface="Verdana"/>
              <a:cs typeface="Verdana"/>
              <a:sym typeface="Verdana"/>
            </a:endParaRPr>
          </a:p>
        </p:txBody>
      </p:sp>
      <p:sp>
        <p:nvSpPr>
          <p:cNvPr id="610" name="Google Shape;610;g2dd7778a15a_1_72"/>
          <p:cNvSpPr txBox="1"/>
          <p:nvPr/>
        </p:nvSpPr>
        <p:spPr>
          <a:xfrm>
            <a:off x="4813150" y="3352800"/>
            <a:ext cx="5266500" cy="7296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800"/>
              <a:buFont typeface="Arial"/>
              <a:buNone/>
            </a:pPr>
            <a:r>
              <a:rPr lang="pl-PL" sz="1800" b="0" i="0" u="none" strike="noStrike" cap="none">
                <a:solidFill>
                  <a:srgbClr val="EA3C9E"/>
                </a:solidFill>
                <a:latin typeface="Verdana"/>
                <a:ea typeface="Verdana"/>
                <a:cs typeface="Verdana"/>
                <a:sym typeface="Verdana"/>
              </a:rPr>
              <a:t>Chcę być traktowany(a) podmiotowo, po partnersku, na równi z innymi</a:t>
            </a:r>
            <a:endParaRPr sz="1400" b="0" i="0" u="none" strike="noStrike" cap="none">
              <a:solidFill>
                <a:srgbClr val="EA3C9E"/>
              </a:solidFill>
              <a:latin typeface="Verdana"/>
              <a:ea typeface="Verdana"/>
              <a:cs typeface="Verdana"/>
              <a:sym typeface="Verdana"/>
            </a:endParaRPr>
          </a:p>
        </p:txBody>
      </p:sp>
      <p:sp>
        <p:nvSpPr>
          <p:cNvPr id="611" name="Google Shape;611;g2dd7778a15a_1_72"/>
          <p:cNvSpPr txBox="1"/>
          <p:nvPr/>
        </p:nvSpPr>
        <p:spPr>
          <a:xfrm>
            <a:off x="4057900" y="1234375"/>
            <a:ext cx="7794300" cy="10896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3200"/>
              <a:buFont typeface="Arial"/>
              <a:buNone/>
            </a:pPr>
            <a:r>
              <a:rPr lang="pl-PL" sz="1800" b="1" i="0" u="none" strike="noStrike" cap="none">
                <a:solidFill>
                  <a:srgbClr val="EA3C9E"/>
                </a:solidFill>
                <a:latin typeface="Verdana"/>
                <a:ea typeface="Verdana"/>
                <a:cs typeface="Verdana"/>
                <a:sym typeface="Verdana"/>
              </a:rPr>
              <a:t>Autorka: Anna Rutz</a:t>
            </a:r>
            <a:r>
              <a:rPr lang="pl-PL" sz="1800" b="0" i="0" u="none" strike="noStrike" cap="none">
                <a:solidFill>
                  <a:srgbClr val="EA3C9E"/>
                </a:solidFill>
                <a:latin typeface="Verdana"/>
                <a:ea typeface="Verdana"/>
                <a:cs typeface="Verdana"/>
                <a:sym typeface="Verdana"/>
              </a:rPr>
              <a:t> – pełnomocniczka MNiSzW do spraw wsparcia uczelni w zwiększaniu dostępności kształcenia dla osób z niepełnosprawnościami</a:t>
            </a:r>
            <a:endParaRPr sz="1800" b="0" i="0" u="none" strike="noStrike" cap="none">
              <a:solidFill>
                <a:srgbClr val="EA3C9E"/>
              </a:solidFill>
              <a:latin typeface="Verdana"/>
              <a:ea typeface="Verdana"/>
              <a:cs typeface="Verdana"/>
              <a:sym typeface="Verdan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6"/>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333399"/>
              </a:buClr>
              <a:buSzPts val="3500"/>
              <a:buFont typeface="Verdana"/>
              <a:buNone/>
            </a:pPr>
            <a:r>
              <a:rPr lang="pl-PL"/>
              <a:t>Możliwość korzystania z materiałów (1 z 2)</a:t>
            </a:r>
            <a:endParaRPr/>
          </a:p>
        </p:txBody>
      </p:sp>
      <p:sp>
        <p:nvSpPr>
          <p:cNvPr id="702" name="Google Shape;702;p16"/>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p>
            <a:pPr marL="342900" lvl="0" indent="-342900" algn="l" rtl="0">
              <a:lnSpc>
                <a:spcPct val="150000"/>
              </a:lnSpc>
              <a:spcBef>
                <a:spcPts val="0"/>
              </a:spcBef>
              <a:spcAft>
                <a:spcPts val="0"/>
              </a:spcAft>
              <a:buSzPts val="2240"/>
              <a:buChar char="►"/>
            </a:pPr>
            <a:r>
              <a:rPr lang="pl-PL" sz="2800"/>
              <a:t>Niniejszy utwór jest dostępny na </a:t>
            </a:r>
            <a:r>
              <a:rPr lang="pl-PL" sz="2800" b="1" u="sng">
                <a:solidFill>
                  <a:schemeClr val="hlink"/>
                </a:solidFill>
                <a:hlinkClick r:id="rId3"/>
              </a:rPr>
              <a:t>wolnej licencji Creative Commons Uznanie autorstwa 4.0 (CC BY 4.0)</a:t>
            </a:r>
            <a:endParaRPr sz="2800"/>
          </a:p>
          <a:p>
            <a:pPr marL="342900" lvl="0" indent="-342900" algn="l" rtl="0">
              <a:lnSpc>
                <a:spcPct val="150000"/>
              </a:lnSpc>
              <a:spcBef>
                <a:spcPts val="600"/>
              </a:spcBef>
              <a:spcAft>
                <a:spcPts val="0"/>
              </a:spcAft>
              <a:buSzPts val="2240"/>
              <a:buChar char="►"/>
            </a:pPr>
            <a:r>
              <a:rPr lang="pl-PL" sz="2800"/>
              <a:t>Licencja ta nie dotyczy ilustracji. Są one udostępnione na </a:t>
            </a:r>
            <a:r>
              <a:rPr lang="pl-PL" sz="2800" u="sng">
                <a:solidFill>
                  <a:schemeClr val="hlink"/>
                </a:solidFill>
                <a:hlinkClick r:id="rId3"/>
              </a:rPr>
              <a:t>wolnej licencji Creative Commons</a:t>
            </a:r>
            <a:r>
              <a:rPr lang="pl-PL" sz="2800"/>
              <a:t>, o ile tak w konkretnym przypadku zaznaczono.</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17"/>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Autofit/>
          </a:bodyPr>
          <a:lstStyle/>
          <a:p>
            <a:pPr marL="0" lvl="0" indent="0" algn="l" rtl="0">
              <a:lnSpc>
                <a:spcPct val="130000"/>
              </a:lnSpc>
              <a:spcBef>
                <a:spcPts val="0"/>
              </a:spcBef>
              <a:spcAft>
                <a:spcPts val="0"/>
              </a:spcAft>
              <a:buClr>
                <a:srgbClr val="333399"/>
              </a:buClr>
              <a:buSzPts val="3500"/>
              <a:buFont typeface="Verdana"/>
              <a:buNone/>
            </a:pPr>
            <a:r>
              <a:rPr lang="pl-PL"/>
              <a:t>Możliwość korzystania z materiałów (2 z 2)</a:t>
            </a:r>
            <a:endParaRPr/>
          </a:p>
        </p:txBody>
      </p:sp>
      <p:sp>
        <p:nvSpPr>
          <p:cNvPr id="709" name="Google Shape;709;p17"/>
          <p:cNvSpPr txBox="1">
            <a:spLocks noGrp="1"/>
          </p:cNvSpPr>
          <p:nvPr>
            <p:ph type="body" idx="1"/>
          </p:nvPr>
        </p:nvSpPr>
        <p:spPr>
          <a:xfrm>
            <a:off x="677333" y="1436697"/>
            <a:ext cx="10529400" cy="54213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0"/>
              </a:spcBef>
              <a:spcAft>
                <a:spcPts val="0"/>
              </a:spcAft>
              <a:buSzPts val="1920"/>
              <a:buNone/>
            </a:pPr>
            <a:r>
              <a:rPr lang="pl-PL"/>
              <a:t>Licencja ta pozwala na kopiowanie, rozpowszechnianie, przedstawianie w dowolnym medium i formacie, remiksowanie, zmienianie i tworzenie utworów pochodnych dla dowolnego celu, także komercyjnego. Uznanie autorstwa oznacza, że utwór należy odpowiednio oznaczyć, podać link do licencji i wskazać, jeśli zostały dokonane w nim zmiany. Licencjodawca nie może odwołać udzielonych praw, o ile są przestrzegane warunki licencji. Szczegóły: </a:t>
            </a:r>
            <a:r>
              <a:rPr lang="pl-PL" u="sng">
                <a:solidFill>
                  <a:schemeClr val="hlink"/>
                </a:solidFill>
                <a:hlinkClick r:id="rId3"/>
              </a:rPr>
              <a:t>warunki licencji</a:t>
            </a:r>
            <a:r>
              <a:rPr lang="pl-PL"/>
              <a:t> (</a:t>
            </a:r>
            <a:r>
              <a:rPr lang="pl-PL" u="sng">
                <a:solidFill>
                  <a:schemeClr val="hlink"/>
                </a:solidFill>
                <a:hlinkClick r:id="rId4"/>
              </a:rPr>
              <a:t>bit.ly/2Zb1Nrf</a:t>
            </a:r>
            <a:r>
              <a:rPr lang="pl-PL"/>
              <a:t> lub </a:t>
            </a:r>
            <a:r>
              <a:rPr lang="pl-PL" u="sng">
                <a:solidFill>
                  <a:schemeClr val="hlink"/>
                </a:solidFill>
                <a:hlinkClick r:id="rId3"/>
              </a:rPr>
              <a:t>creativecommons.org/licenses/by/4.0/deed.pl</a:t>
            </a:r>
            <a:r>
              <a:rPr lang="pl-PL"/>
              <a:t>)</a:t>
            </a:r>
            <a:endParaRPr>
              <a:solidFill>
                <a:schemeClr val="dk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18"/>
          <p:cNvSpPr txBox="1">
            <a:spLocks noGrp="1"/>
          </p:cNvSpPr>
          <p:nvPr>
            <p:ph type="title"/>
          </p:nvPr>
        </p:nvSpPr>
        <p:spPr>
          <a:xfrm>
            <a:off x="687725" y="115900"/>
            <a:ext cx="8927700" cy="1320900"/>
          </a:xfrm>
          <a:prstGeom prst="rect">
            <a:avLst/>
          </a:prstGeom>
          <a:noFill/>
          <a:ln>
            <a:noFill/>
          </a:ln>
        </p:spPr>
        <p:txBody>
          <a:bodyPr spcFirstLastPara="1" wrap="square" lIns="91425" tIns="45700" rIns="91425" bIns="45700" anchor="ctr" anchorCtr="0">
            <a:normAutofit/>
          </a:bodyPr>
          <a:lstStyle/>
          <a:p>
            <a:pPr marL="0" lvl="0" indent="0" algn="l" rtl="0">
              <a:lnSpc>
                <a:spcPct val="130000"/>
              </a:lnSpc>
              <a:spcBef>
                <a:spcPts val="0"/>
              </a:spcBef>
              <a:spcAft>
                <a:spcPts val="0"/>
              </a:spcAft>
              <a:buClr>
                <a:srgbClr val="333399"/>
              </a:buClr>
              <a:buSzPts val="3600"/>
              <a:buFont typeface="Verdana"/>
              <a:buNone/>
            </a:pPr>
            <a:r>
              <a:rPr lang="pl-PL"/>
              <a:t>Pytania? Kontakt</a:t>
            </a:r>
            <a:endParaRPr/>
          </a:p>
        </p:txBody>
      </p:sp>
      <p:sp>
        <p:nvSpPr>
          <p:cNvPr id="716" name="Google Shape;716;p18"/>
          <p:cNvSpPr txBox="1">
            <a:spLocks noGrp="1"/>
          </p:cNvSpPr>
          <p:nvPr>
            <p:ph type="body" idx="1"/>
          </p:nvPr>
        </p:nvSpPr>
        <p:spPr>
          <a:xfrm>
            <a:off x="677333" y="1436697"/>
            <a:ext cx="10529377" cy="5421303"/>
          </a:xfrm>
          <a:prstGeom prst="rect">
            <a:avLst/>
          </a:prstGeom>
          <a:noFill/>
          <a:ln>
            <a:noFill/>
          </a:ln>
        </p:spPr>
        <p:txBody>
          <a:bodyPr spcFirstLastPara="1" wrap="square" lIns="91425" tIns="45700" rIns="91425" bIns="45700" anchor="t" anchorCtr="0">
            <a:normAutofit/>
          </a:bodyPr>
          <a:lstStyle/>
          <a:p>
            <a:pPr marL="342900" lvl="0" indent="-342900" algn="l" rtl="0">
              <a:lnSpc>
                <a:spcPct val="170000"/>
              </a:lnSpc>
              <a:spcBef>
                <a:spcPts val="0"/>
              </a:spcBef>
              <a:spcAft>
                <a:spcPts val="0"/>
              </a:spcAft>
              <a:buSzPts val="2400"/>
              <a:buChar char="►"/>
            </a:pPr>
            <a:r>
              <a:rPr lang="pl-PL" sz="2600"/>
              <a:t>Aleksander Waszkielewicz, Małgorzata Maciantowicz</a:t>
            </a:r>
            <a:endParaRPr sz="2600"/>
          </a:p>
          <a:p>
            <a:pPr marL="342900" lvl="0" indent="-342900" algn="l" rtl="0">
              <a:lnSpc>
                <a:spcPct val="170000"/>
              </a:lnSpc>
              <a:spcBef>
                <a:spcPts val="600"/>
              </a:spcBef>
              <a:spcAft>
                <a:spcPts val="0"/>
              </a:spcAft>
              <a:buSzPts val="2400"/>
              <a:buChar char="►"/>
            </a:pPr>
            <a:r>
              <a:rPr lang="pl-PL" sz="2600"/>
              <a:t>Fronia – Fundacja na Rzecz Osób z Niepełnosprawnościami</a:t>
            </a:r>
            <a:endParaRPr sz="2600"/>
          </a:p>
          <a:p>
            <a:pPr marL="342900" lvl="0" indent="-342900" algn="l" rtl="0">
              <a:lnSpc>
                <a:spcPct val="170000"/>
              </a:lnSpc>
              <a:spcBef>
                <a:spcPts val="600"/>
              </a:spcBef>
              <a:spcAft>
                <a:spcPts val="0"/>
              </a:spcAft>
              <a:buSzPts val="2400"/>
              <a:buChar char="►"/>
            </a:pPr>
            <a:r>
              <a:rPr lang="pl-PL" sz="2600"/>
              <a:t>Mejl </a:t>
            </a:r>
            <a:r>
              <a:rPr lang="pl-PL" sz="2600" u="sng">
                <a:solidFill>
                  <a:schemeClr val="hlink"/>
                </a:solidFill>
                <a:hlinkClick r:id="rId3"/>
              </a:rPr>
              <a:t>Aleksander.Waszkielewicz@fronia.org.pl</a:t>
            </a:r>
            <a:r>
              <a:rPr lang="pl-PL" sz="2600"/>
              <a:t>, </a:t>
            </a:r>
            <a:r>
              <a:rPr lang="pl-PL" sz="2600" u="sng">
                <a:solidFill>
                  <a:schemeClr val="hlink"/>
                </a:solidFill>
                <a:hlinkClick r:id="rId4"/>
              </a:rPr>
              <a:t>Malgorzata.Macinatowicz@fronia.pl</a:t>
            </a:r>
            <a:endParaRPr sz="2600"/>
          </a:p>
          <a:p>
            <a:pPr marL="342900" lvl="0" indent="-342900" algn="l" rtl="0">
              <a:lnSpc>
                <a:spcPct val="170000"/>
              </a:lnSpc>
              <a:spcBef>
                <a:spcPts val="600"/>
              </a:spcBef>
              <a:spcAft>
                <a:spcPts val="0"/>
              </a:spcAft>
              <a:buSzPts val="2400"/>
              <a:buChar char="►"/>
            </a:pPr>
            <a:r>
              <a:rPr lang="pl-PL" sz="2600"/>
              <a:t>Tel. 508 21 33 22, 601 54 74 15</a:t>
            </a:r>
            <a:endParaRPr sz="2600"/>
          </a:p>
          <a:p>
            <a:pPr marL="342900" lvl="0" indent="-342900" algn="l" rtl="0">
              <a:lnSpc>
                <a:spcPct val="170000"/>
              </a:lnSpc>
              <a:spcBef>
                <a:spcPts val="600"/>
              </a:spcBef>
              <a:spcAft>
                <a:spcPts val="0"/>
              </a:spcAft>
              <a:buSzPts val="2400"/>
              <a:buChar char="►"/>
            </a:pPr>
            <a:r>
              <a:rPr lang="pl-PL" sz="2600">
                <a:solidFill>
                  <a:schemeClr val="dk1"/>
                </a:solidFill>
              </a:rPr>
              <a:t> 	Messenger Alek Waszkielewicz</a:t>
            </a:r>
            <a:endParaRPr/>
          </a:p>
          <a:p>
            <a:pPr marL="342900" lvl="0" indent="-342900" algn="l" rtl="0">
              <a:lnSpc>
                <a:spcPct val="170000"/>
              </a:lnSpc>
              <a:spcBef>
                <a:spcPts val="600"/>
              </a:spcBef>
              <a:spcAft>
                <a:spcPts val="0"/>
              </a:spcAft>
              <a:buSzPts val="2400"/>
              <a:buChar char="►"/>
            </a:pPr>
            <a:r>
              <a:rPr lang="pl-PL" sz="2400" u="sng">
                <a:solidFill>
                  <a:schemeClr val="hlink"/>
                </a:solidFill>
                <a:hlinkClick r:id="rId5"/>
              </a:rPr>
              <a:t>Opis wsparcia Froni dla uczelni i naszej oferty</a:t>
            </a:r>
            <a:endParaRPr sz="2400"/>
          </a:p>
          <a:p>
            <a:pPr marL="342900" lvl="0" indent="-190500" algn="l" rtl="0">
              <a:lnSpc>
                <a:spcPct val="170000"/>
              </a:lnSpc>
              <a:spcBef>
                <a:spcPts val="600"/>
              </a:spcBef>
              <a:spcAft>
                <a:spcPts val="0"/>
              </a:spcAft>
              <a:buSzPts val="2400"/>
              <a:buNone/>
            </a:pPr>
            <a:endParaRPr sz="2600">
              <a:solidFill>
                <a:schemeClr val="dk1"/>
              </a:solidFill>
            </a:endParaRPr>
          </a:p>
          <a:p>
            <a:pPr marL="342900" lvl="0" indent="-190500" algn="l" rtl="0">
              <a:lnSpc>
                <a:spcPct val="170000"/>
              </a:lnSpc>
              <a:spcBef>
                <a:spcPts val="600"/>
              </a:spcBef>
              <a:spcAft>
                <a:spcPts val="0"/>
              </a:spcAft>
              <a:buSzPts val="2400"/>
              <a:buNone/>
            </a:pPr>
            <a:endParaRPr/>
          </a:p>
        </p:txBody>
      </p:sp>
      <p:pic>
        <p:nvPicPr>
          <p:cNvPr id="717" name="Google Shape;717;p18" descr="Logotyp komunikatora Messenger" title="Logotyp komunikatora Messenger"/>
          <p:cNvPicPr preferRelativeResize="0"/>
          <p:nvPr/>
        </p:nvPicPr>
        <p:blipFill rotWithShape="1">
          <a:blip r:embed="rId6">
            <a:alphaModFix/>
          </a:blip>
          <a:srcRect l="32460" t="14237" r="29959" b="14558"/>
          <a:stretch/>
        </p:blipFill>
        <p:spPr>
          <a:xfrm>
            <a:off x="1190463" y="5327033"/>
            <a:ext cx="463844" cy="463817"/>
          </a:xfrm>
          <a:prstGeom prst="rect">
            <a:avLst/>
          </a:prstGeom>
          <a:noFill/>
          <a:ln>
            <a:noFill/>
          </a:ln>
        </p:spPr>
      </p:pic>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dd7778a15a_1_8"/>
          <p:cNvSpPr txBox="1">
            <a:spLocks noGrp="1"/>
          </p:cNvSpPr>
          <p:nvPr>
            <p:ph type="title"/>
          </p:nvPr>
        </p:nvSpPr>
        <p:spPr>
          <a:xfrm>
            <a:off x="687725" y="420700"/>
            <a:ext cx="8927700" cy="630900"/>
          </a:xfrm>
          <a:prstGeom prst="rect">
            <a:avLst/>
          </a:prstGeom>
          <a:noFill/>
          <a:ln>
            <a:noFill/>
          </a:ln>
        </p:spPr>
        <p:txBody>
          <a:bodyPr spcFirstLastPara="1" wrap="square" lIns="91425" tIns="45700" rIns="91425" bIns="45700" anchor="ctr" anchorCtr="0">
            <a:spAutoFit/>
          </a:bodyPr>
          <a:lstStyle/>
          <a:p>
            <a:pPr marL="0" marR="0" lvl="0" indent="0" algn="l" rtl="0">
              <a:lnSpc>
                <a:spcPct val="150000"/>
              </a:lnSpc>
              <a:spcBef>
                <a:spcPts val="0"/>
              </a:spcBef>
              <a:spcAft>
                <a:spcPts val="0"/>
              </a:spcAft>
              <a:buClr>
                <a:srgbClr val="EA3C9E"/>
              </a:buClr>
              <a:buSzPts val="990"/>
              <a:buFont typeface="Trebuchet MS"/>
              <a:buNone/>
            </a:pPr>
            <a:r>
              <a:rPr lang="pl-PL" sz="3500"/>
              <a:t>Traktat o Unii Europejskiej (1 z 2)</a:t>
            </a:r>
            <a:endParaRPr sz="3500">
              <a:latin typeface="Verdana"/>
              <a:ea typeface="Verdana"/>
              <a:cs typeface="Verdana"/>
              <a:sym typeface="Verdana"/>
            </a:endParaRPr>
          </a:p>
        </p:txBody>
      </p:sp>
      <p:sp>
        <p:nvSpPr>
          <p:cNvPr id="211" name="Google Shape;211;g2dd7778a15a_1_8"/>
          <p:cNvSpPr txBox="1">
            <a:spLocks noGrp="1"/>
          </p:cNvSpPr>
          <p:nvPr>
            <p:ph type="body" idx="1"/>
          </p:nvPr>
        </p:nvSpPr>
        <p:spPr>
          <a:xfrm>
            <a:off x="677332" y="1436697"/>
            <a:ext cx="10864635" cy="5421300"/>
          </a:xfrm>
          <a:prstGeom prst="rect">
            <a:avLst/>
          </a:prstGeom>
          <a:noFill/>
          <a:ln>
            <a:noFill/>
          </a:ln>
        </p:spPr>
        <p:txBody>
          <a:bodyPr spcFirstLastPara="1" wrap="square" lIns="91425" tIns="45700" rIns="91425" bIns="45700" anchor="t" anchorCtr="0">
            <a:noAutofit/>
          </a:bodyPr>
          <a:lstStyle/>
          <a:p>
            <a:pPr marL="457200" lvl="0" indent="-355600" algn="l" rtl="0">
              <a:lnSpc>
                <a:spcPct val="150000"/>
              </a:lnSpc>
              <a:spcBef>
                <a:spcPts val="600"/>
              </a:spcBef>
              <a:spcAft>
                <a:spcPts val="0"/>
              </a:spcAft>
              <a:buSzPts val="2000"/>
              <a:buFont typeface="Verdana"/>
              <a:buChar char="►"/>
            </a:pPr>
            <a:r>
              <a:rPr lang="pl-PL" sz="2000" b="1"/>
              <a:t>Traktat o Unii Europejskiej </a:t>
            </a:r>
            <a:r>
              <a:rPr lang="pl-PL" sz="2000" b="1" err="1"/>
              <a:t>Maastricht</a:t>
            </a:r>
            <a:r>
              <a:rPr lang="pl-PL" sz="2000" b="1"/>
              <a:t> z 2.7.1992 (Dz. U. z 2004 r. Nr 90, poz. 864/30 z </a:t>
            </a:r>
            <a:r>
              <a:rPr lang="pl-PL" sz="2000" b="1" err="1"/>
              <a:t>późn</a:t>
            </a:r>
            <a:r>
              <a:rPr lang="pl-PL" sz="2000" b="1"/>
              <a:t>. zm.) </a:t>
            </a:r>
            <a:endParaRPr sz="2000" b="1"/>
          </a:p>
          <a:p>
            <a:pPr marL="457200" marR="0" lvl="0" indent="-355600" algn="l" rtl="0">
              <a:lnSpc>
                <a:spcPct val="150000"/>
              </a:lnSpc>
              <a:spcBef>
                <a:spcPts val="600"/>
              </a:spcBef>
              <a:spcAft>
                <a:spcPts val="0"/>
              </a:spcAft>
              <a:buSzPts val="2000"/>
              <a:buFont typeface="Verdana"/>
              <a:buChar char="►"/>
            </a:pPr>
            <a:r>
              <a:rPr lang="pl-PL" sz="2000"/>
              <a:t>Wyznacza fundamenty prawne i polityczne oraz wartości, na jakich opiera się Unia Europejska - “Konstytucja UE”</a:t>
            </a:r>
            <a:endParaRPr sz="2000"/>
          </a:p>
          <a:p>
            <a:pPr marL="457200" marR="0" lvl="0" indent="-355600" algn="l" rtl="0">
              <a:lnSpc>
                <a:spcPct val="150000"/>
              </a:lnSpc>
              <a:spcBef>
                <a:spcPts val="600"/>
              </a:spcBef>
              <a:spcAft>
                <a:spcPts val="0"/>
              </a:spcAft>
              <a:buSzPts val="2000"/>
              <a:buFont typeface="Verdana"/>
              <a:buChar char="►"/>
            </a:pPr>
            <a:r>
              <a:rPr lang="pl-PL" sz="2000"/>
              <a:t>Artykuł  2 </a:t>
            </a:r>
            <a:endParaRPr sz="2000"/>
          </a:p>
          <a:p>
            <a:pPr marL="457200" marR="0" lvl="0" indent="-355600" algn="l" rtl="0">
              <a:lnSpc>
                <a:spcPct val="150000"/>
              </a:lnSpc>
              <a:spcBef>
                <a:spcPts val="600"/>
              </a:spcBef>
              <a:spcAft>
                <a:spcPts val="0"/>
              </a:spcAft>
              <a:buSzPts val="2000"/>
              <a:buFont typeface="Verdana"/>
              <a:buChar char="►"/>
            </a:pPr>
            <a:r>
              <a:rPr lang="pl-PL" sz="2000"/>
              <a:t>Unia opiera się na wartościach </a:t>
            </a:r>
            <a:r>
              <a:rPr lang="pl-PL" sz="2000" b="1"/>
              <a:t>poszanowania godności</a:t>
            </a:r>
            <a:r>
              <a:rPr lang="pl-PL" sz="2000"/>
              <a:t> </a:t>
            </a:r>
            <a:r>
              <a:rPr lang="pl-PL" sz="2000" b="1"/>
              <a:t>osoby ludzkiej</a:t>
            </a:r>
            <a:r>
              <a:rPr lang="pl-PL" sz="2000"/>
              <a:t>, wolności, demokracji, </a:t>
            </a:r>
            <a:r>
              <a:rPr lang="pl-PL" sz="2000" b="1"/>
              <a:t>równości</a:t>
            </a:r>
            <a:r>
              <a:rPr lang="pl-PL" sz="2000"/>
              <a:t>, państwa prawnego, jak również </a:t>
            </a:r>
            <a:r>
              <a:rPr lang="pl-PL" sz="2000" b="1"/>
              <a:t>poszanowania praw człowieka</a:t>
            </a:r>
            <a:r>
              <a:rPr lang="pl-PL" sz="2000"/>
              <a:t>, w tym praw osób należących do</a:t>
            </a:r>
            <a:r>
              <a:rPr lang="pl-PL" sz="2000" b="1"/>
              <a:t> </a:t>
            </a:r>
            <a:r>
              <a:rPr lang="pl-PL" sz="2000"/>
              <a:t>mniejszości</a:t>
            </a:r>
            <a:endParaRPr sz="2000"/>
          </a:p>
          <a:p>
            <a:pPr marL="457200" marR="0" lvl="0" indent="-355600" algn="l" rtl="0">
              <a:lnSpc>
                <a:spcPct val="150000"/>
              </a:lnSpc>
              <a:spcBef>
                <a:spcPts val="600"/>
              </a:spcBef>
              <a:spcAft>
                <a:spcPts val="0"/>
              </a:spcAft>
              <a:buSzPts val="2000"/>
              <a:buFont typeface="Verdana"/>
              <a:buChar char="►"/>
            </a:pPr>
            <a:r>
              <a:rPr lang="pl-PL" sz="2000" b="1"/>
              <a:t>Równość</a:t>
            </a:r>
            <a:r>
              <a:rPr lang="pl-PL" sz="2000"/>
              <a:t> = </a:t>
            </a:r>
            <a:r>
              <a:rPr lang="pl-PL" sz="2000" b="1"/>
              <a:t>Niedyskryminacja</a:t>
            </a:r>
            <a:endParaRPr sz="2000" b="1"/>
          </a:p>
          <a:p>
            <a:pPr marL="457200" marR="0" lvl="0" indent="-355600" algn="l" rtl="0">
              <a:lnSpc>
                <a:spcPct val="150000"/>
              </a:lnSpc>
              <a:spcBef>
                <a:spcPts val="600"/>
              </a:spcBef>
              <a:spcAft>
                <a:spcPts val="0"/>
              </a:spcAft>
              <a:buSzPts val="2000"/>
              <a:buFont typeface="Verdana"/>
              <a:buChar char="►"/>
            </a:pPr>
            <a:r>
              <a:rPr lang="pl-PL" sz="2000" b="1"/>
              <a:t>Równość to działania, które powodują niedyskryminację</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1491b4fb2c_0_12"/>
          <p:cNvSpPr txBox="1">
            <a:spLocks noGrp="1"/>
          </p:cNvSpPr>
          <p:nvPr>
            <p:ph type="title"/>
          </p:nvPr>
        </p:nvSpPr>
        <p:spPr>
          <a:xfrm>
            <a:off x="687725" y="430050"/>
            <a:ext cx="9551400" cy="630900"/>
          </a:xfrm>
          <a:prstGeom prst="rect">
            <a:avLst/>
          </a:prstGeom>
          <a:noFill/>
          <a:ln>
            <a:noFill/>
          </a:ln>
        </p:spPr>
        <p:txBody>
          <a:bodyPr spcFirstLastPara="1" wrap="square" lIns="91425" tIns="45700" rIns="91425" bIns="45700" anchor="ctr" anchorCtr="0">
            <a:spAutoFit/>
          </a:bodyPr>
          <a:lstStyle/>
          <a:p>
            <a:pPr marL="0" lvl="0" indent="0" algn="l" rtl="0">
              <a:lnSpc>
                <a:spcPct val="150000"/>
              </a:lnSpc>
              <a:spcBef>
                <a:spcPts val="0"/>
              </a:spcBef>
              <a:spcAft>
                <a:spcPts val="0"/>
              </a:spcAft>
              <a:buClr>
                <a:srgbClr val="EA3C9E"/>
              </a:buClr>
              <a:buSzPts val="990"/>
              <a:buFont typeface="Trebuchet MS"/>
              <a:buNone/>
            </a:pPr>
            <a:r>
              <a:rPr lang="pl-PL" sz="3500"/>
              <a:t>Traktat o Unii Europejskiej (2 z 2)</a:t>
            </a:r>
            <a:endParaRPr/>
          </a:p>
        </p:txBody>
      </p:sp>
      <p:sp>
        <p:nvSpPr>
          <p:cNvPr id="218" name="Google Shape;218;g31491b4fb2c_0_12"/>
          <p:cNvSpPr txBox="1">
            <a:spLocks noGrp="1"/>
          </p:cNvSpPr>
          <p:nvPr>
            <p:ph type="body" idx="1"/>
          </p:nvPr>
        </p:nvSpPr>
        <p:spPr>
          <a:xfrm>
            <a:off x="677333" y="1390047"/>
            <a:ext cx="10529400" cy="5421300"/>
          </a:xfrm>
          <a:prstGeom prst="rect">
            <a:avLst/>
          </a:prstGeom>
          <a:noFill/>
          <a:ln>
            <a:noFill/>
          </a:ln>
        </p:spPr>
        <p:txBody>
          <a:bodyPr spcFirstLastPara="1" wrap="square" lIns="91425" tIns="45700" rIns="91425" bIns="45700" anchor="t" anchorCtr="0">
            <a:noAutofit/>
          </a:bodyPr>
          <a:lstStyle/>
          <a:p>
            <a:pPr marL="457200" marR="0" lvl="0" indent="-368226" algn="l" rtl="0">
              <a:lnSpc>
                <a:spcPct val="150000"/>
              </a:lnSpc>
              <a:spcBef>
                <a:spcPts val="600"/>
              </a:spcBef>
              <a:spcAft>
                <a:spcPts val="0"/>
              </a:spcAft>
              <a:buSzPct val="112875"/>
              <a:buFont typeface="Verdana"/>
              <a:buChar char="►"/>
            </a:pPr>
            <a:r>
              <a:rPr lang="pl-PL" sz="2000" b="1"/>
              <a:t>Zasada lojalnej współpracy</a:t>
            </a:r>
            <a:endParaRPr sz="2000" b="1"/>
          </a:p>
          <a:p>
            <a:pPr marL="457200" marR="0" lvl="0" indent="-368226" algn="l" rtl="0">
              <a:lnSpc>
                <a:spcPct val="150000"/>
              </a:lnSpc>
              <a:spcBef>
                <a:spcPts val="600"/>
              </a:spcBef>
              <a:spcAft>
                <a:spcPts val="0"/>
              </a:spcAft>
              <a:buSzPct val="112875"/>
              <a:buFont typeface="Verdana"/>
              <a:buChar char="►"/>
            </a:pPr>
            <a:r>
              <a:rPr lang="pl-PL" sz="2000"/>
              <a:t>Artykuł 4 ust. 3 </a:t>
            </a:r>
            <a:endParaRPr sz="2000"/>
          </a:p>
          <a:p>
            <a:pPr marL="457200" marR="0" lvl="0" indent="-368226" algn="l" rtl="0">
              <a:lnSpc>
                <a:spcPct val="150000"/>
              </a:lnSpc>
              <a:spcBef>
                <a:spcPts val="600"/>
              </a:spcBef>
              <a:spcAft>
                <a:spcPts val="0"/>
              </a:spcAft>
              <a:buSzPct val="112875"/>
              <a:buFont typeface="Verdana"/>
              <a:buChar char="►"/>
            </a:pPr>
            <a:r>
              <a:rPr lang="pl-PL" sz="2000"/>
              <a:t>Zgodnie z </a:t>
            </a:r>
            <a:r>
              <a:rPr lang="pl-PL" sz="2000" b="1"/>
              <a:t>zasadą lojalnej współpracy</a:t>
            </a:r>
            <a:r>
              <a:rPr lang="pl-PL" sz="2000"/>
              <a:t> Unia i Państwa Członkowskie wzajemnie się szanują i udzielają sobie wzajemnego wsparcia w wykonywaniu zadań wynikających z Traktatów</a:t>
            </a:r>
            <a:endParaRPr sz="2000"/>
          </a:p>
          <a:p>
            <a:pPr marL="457200" marR="0" lvl="0" indent="-368226" algn="l" rtl="0">
              <a:lnSpc>
                <a:spcPct val="150000"/>
              </a:lnSpc>
              <a:spcBef>
                <a:spcPts val="600"/>
              </a:spcBef>
              <a:spcAft>
                <a:spcPts val="0"/>
              </a:spcAft>
              <a:buSzPct val="112875"/>
              <a:buFont typeface="Verdana"/>
              <a:buChar char="►"/>
            </a:pPr>
            <a:r>
              <a:rPr lang="pl-PL" sz="2000" b="1"/>
              <a:t>Państwa Członkowskie podejmują wszelkie środki ogólne lub szczególne właściwe dla zapewnienia wykonania zobowiązań wynikających z Traktatów lub aktów instytucji Unii</a:t>
            </a:r>
            <a:endParaRPr sz="2000" b="1"/>
          </a:p>
          <a:p>
            <a:pPr marL="457200" marR="0" lvl="0" indent="-368226" algn="l" rtl="0">
              <a:lnSpc>
                <a:spcPct val="150000"/>
              </a:lnSpc>
              <a:spcBef>
                <a:spcPts val="600"/>
              </a:spcBef>
              <a:spcAft>
                <a:spcPts val="0"/>
              </a:spcAft>
              <a:buSzPct val="112875"/>
              <a:buFont typeface="Verdana"/>
              <a:buChar char="►"/>
            </a:pPr>
            <a:r>
              <a:rPr lang="pl-PL" sz="2000"/>
              <a:t>Państwa Członkowskie ułatwiają wypełnianie przez Unię jej zadań i </a:t>
            </a:r>
            <a:r>
              <a:rPr lang="pl-PL" sz="2000" b="1"/>
              <a:t>powstrzymują się od podejmowania wszelkich środków, które mogłyby zagrażać urzeczywistnieniu celów Unii</a:t>
            </a:r>
            <a:endParaRPr sz="2000"/>
          </a:p>
        </p:txBody>
      </p:sp>
    </p:spTree>
  </p:cSld>
  <p:clrMapOvr>
    <a:masterClrMapping/>
  </p:clrMapOvr>
</p:sld>
</file>

<file path=ppt/theme/theme1.xml><?xml version="1.0" encoding="utf-8"?>
<a:theme xmlns:a="http://schemas.openxmlformats.org/drawingml/2006/main" name="Faseta">
  <a:themeElements>
    <a:clrScheme name="Facet">
      <a:dk1>
        <a:srgbClr val="000000"/>
      </a:dk1>
      <a:lt1>
        <a:srgbClr val="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7DDEDDF6562CB04C85149186304DC46A" ma:contentTypeVersion="12" ma:contentTypeDescription="Utwórz nowy dokument." ma:contentTypeScope="" ma:versionID="b83bd8824fcfca5c8819153ef2515043">
  <xsd:schema xmlns:xsd="http://www.w3.org/2001/XMLSchema" xmlns:xs="http://www.w3.org/2001/XMLSchema" xmlns:p="http://schemas.microsoft.com/office/2006/metadata/properties" xmlns:ns2="1af94647-c29b-4e80-b840-e6a7fac95146" xmlns:ns3="b1daea2a-bcd8-4446-9769-75d84d8d926f" targetNamespace="http://schemas.microsoft.com/office/2006/metadata/properties" ma:root="true" ma:fieldsID="dee357a3fdea49f0a9f7b849d5db880d" ns2:_="" ns3:_="">
    <xsd:import namespace="1af94647-c29b-4e80-b840-e6a7fac95146"/>
    <xsd:import namespace="b1daea2a-bcd8-4446-9769-75d84d8d926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f94647-c29b-4e80-b840-e6a7fac951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605fc3d7-b34b-475e-97e9-882ca6ce10d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daea2a-bcd8-4446-9769-75d84d8d926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28e897f-0457-40f7-a679-74b2b84a2865}" ma:internalName="TaxCatchAll" ma:showField="CatchAllData" ma:web="b1daea2a-bcd8-4446-9769-75d84d8d92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1daea2a-bcd8-4446-9769-75d84d8d926f" xsi:nil="true"/>
    <lcf76f155ced4ddcb4097134ff3c332f xmlns="1af94647-c29b-4e80-b840-e6a7fac9514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6A18C31-AF2D-4969-9FEA-0053FD35EA2E}">
  <ds:schemaRefs>
    <ds:schemaRef ds:uri="http://schemas.microsoft.com/sharepoint/v3/contenttype/forms"/>
  </ds:schemaRefs>
</ds:datastoreItem>
</file>

<file path=customXml/itemProps2.xml><?xml version="1.0" encoding="utf-8"?>
<ds:datastoreItem xmlns:ds="http://schemas.openxmlformats.org/officeDocument/2006/customXml" ds:itemID="{458FCF2A-30A5-4EA6-87E0-28BF7606B812}">
  <ds:schemaRefs>
    <ds:schemaRef ds:uri="1af94647-c29b-4e80-b840-e6a7fac95146"/>
    <ds:schemaRef ds:uri="b1daea2a-bcd8-4446-9769-75d84d8d926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9F2AD87-AC1E-410A-86E0-6921C9582B63}">
  <ds:schemaRefs>
    <ds:schemaRef ds:uri="1af94647-c29b-4e80-b840-e6a7fac95146"/>
    <ds:schemaRef ds:uri="b1daea2a-bcd8-4446-9769-75d84d8d926f"/>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73</Slides>
  <Notes>73</Notes>
  <HiddenSlides>2</HiddenSlide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Faseta</vt:lpstr>
      <vt:lpstr>Aspekty godnościowe i prawoczłowiecze dostępności</vt:lpstr>
      <vt:lpstr>Uczelnia dla wszystkich (1 z 2)</vt:lpstr>
      <vt:lpstr>Uczelnia dla wszystkich (2 z 2)</vt:lpstr>
      <vt:lpstr>Czy te osoby mogłyby studiować lub pracować w Uczelni?</vt:lpstr>
      <vt:lpstr>Dlaczego procedury (akty prawa wewnętrznego) są ważne lub najważniejsze</vt:lpstr>
      <vt:lpstr>Otoczenie prawne (1 z 3)</vt:lpstr>
      <vt:lpstr>Otoczenie prawne (2 z 3)</vt:lpstr>
      <vt:lpstr>Traktat o Unii Europejskiej (1 z 2)</vt:lpstr>
      <vt:lpstr>Traktat o Unii Europejskiej (2 z 2)</vt:lpstr>
      <vt:lpstr>Traktat o funkcjonowaniu UE  (1 z 2)</vt:lpstr>
      <vt:lpstr>Traktat o funkcjonowaniu UE  (2 z 2)</vt:lpstr>
      <vt:lpstr>Karta praw podstawowych UE</vt:lpstr>
      <vt:lpstr>Konwencja Definicje</vt:lpstr>
      <vt:lpstr>Konwencja Definicje (2 z 2)</vt:lpstr>
      <vt:lpstr>Konwencja Zasady</vt:lpstr>
      <vt:lpstr>Konwencja Dostępność (1 z 2)</vt:lpstr>
      <vt:lpstr>Konwencja Dostępność (2 z 2)</vt:lpstr>
      <vt:lpstr>Konwencja Niezależne życie (1 z 3)</vt:lpstr>
      <vt:lpstr>Konwencja Niezależne życie (2 z 3)</vt:lpstr>
      <vt:lpstr>Konwencja Niezależne życie (3 z 3)</vt:lpstr>
      <vt:lpstr>Konwencja Edukacja</vt:lpstr>
      <vt:lpstr>Konwencja Udział w życiu kulturalnym</vt:lpstr>
      <vt:lpstr>Konstytucja RP (1 z 4)</vt:lpstr>
      <vt:lpstr>Konstytucja RP (2 z 4)</vt:lpstr>
      <vt:lpstr>Konstytucja RP (3 z 4)</vt:lpstr>
      <vt:lpstr>Konstytucja RP (4 z 4)</vt:lpstr>
      <vt:lpstr>Ustawa o równym traktowaniu</vt:lpstr>
      <vt:lpstr>Polski Akt Dostępności – PAD  (1 z 4)</vt:lpstr>
      <vt:lpstr>Polski Akt Dostępności (2 z 4)</vt:lpstr>
      <vt:lpstr>Polski Akt Dostępności (3 z 4)</vt:lpstr>
      <vt:lpstr>Polski Akt Dostępności (4 z 4)</vt:lpstr>
      <vt:lpstr>Ustawa o zapewnianiu dostępności Definicje (1 z 2)</vt:lpstr>
      <vt:lpstr>Ustawa o zapewnianiu dostępności Definicje (2 z 3)</vt:lpstr>
      <vt:lpstr>Ustawa o zapewnianiu dostępności Definicje (3 z 3)</vt:lpstr>
      <vt:lpstr>Uniwersalne projektowanie</vt:lpstr>
      <vt:lpstr>Uniwersalne projektowanie Definicja</vt:lpstr>
      <vt:lpstr>Racjonalne usprawnienie Definicja</vt:lpstr>
      <vt:lpstr>Uniwersalne projektowanie a racjonalne usprawnienie</vt:lpstr>
      <vt:lpstr> Racjonalne usprawnienie a dyskryminacja </vt:lpstr>
      <vt:lpstr>Ustawa o zapewnianiu dostępności Zapewnianie dostępności</vt:lpstr>
      <vt:lpstr>Ustawa o zapewnianiu dostępności Dysponowanie środkami publicznymi</vt:lpstr>
      <vt:lpstr>Ustawa o zapewnianiu dostępności Postępowanie skargowe, sankcje (1 z 2)</vt:lpstr>
      <vt:lpstr>Ustawa o zapewnianiu dostępności Postępowanie skargowe, sankcje (2 z 2)</vt:lpstr>
      <vt:lpstr>Ustawa o dostępności cyfrowej stron internetowych i aplikacji mobilnych (1 z 2)</vt:lpstr>
      <vt:lpstr>Ustawa o dostępności cyfrowej …  (2 z 2)</vt:lpstr>
      <vt:lpstr>Ustawa o dostępności cyfrowej … Postępowanie skargowe, sankcje</vt:lpstr>
      <vt:lpstr>Prawo o szkolnictwie wyższym i nauce (1 z 3)</vt:lpstr>
      <vt:lpstr>Prawo o szkolnictwie wyższym i nauce (2 z 3)</vt:lpstr>
      <vt:lpstr>Prawo o szkolnictwie wyższym i nauce (3 z 3)</vt:lpstr>
      <vt:lpstr>Prawo zamówień publicznych art. 100 ust. 1 </vt:lpstr>
      <vt:lpstr>Prawo zamówień publicznych art. 100 ust. 2 (1 z 2)</vt:lpstr>
      <vt:lpstr>Prawo zamówień publicznych art. 100 ust. 2 (2 z 2)</vt:lpstr>
      <vt:lpstr>Standardy dostępności dla polityki spójności 2021-2027</vt:lpstr>
      <vt:lpstr>Dyrektywa Rady 2000/78/WE</vt:lpstr>
      <vt:lpstr>Kodeks pracy (1 z 2)</vt:lpstr>
      <vt:lpstr>Kodeks pracy (2 z 2)</vt:lpstr>
      <vt:lpstr>Ustawa o rehabilitacji zawodowej i społecznej oraz zatrudnianiu osób niepełnosprawnych (1 z 3)</vt:lpstr>
      <vt:lpstr>Ustawa o rehabilitacji zawodowej i społecznej oraz zatrudnianiu osób niepełnosprawnych (2 z 3)</vt:lpstr>
      <vt:lpstr>Ustawa o rehabilitacji zawodowej i społecznej oraz zatrudnianiu osób niepełnosprawnych (3 z 3)</vt:lpstr>
      <vt:lpstr>Rozporządzenie ogólne (ramowe) dotyczące funduszy europejskich (1 z 2)</vt:lpstr>
      <vt:lpstr>Rozporządzenie ogólne (ramowe) dotyczące funduszy europejskich (2 z 2)</vt:lpstr>
      <vt:lpstr>Orzecznictwo Trybunału Sprawiedliwości UE (1 z 2)</vt:lpstr>
      <vt:lpstr>Orzecznictwo Trybunału Sprawiedliwości UE (2 z 2)</vt:lpstr>
      <vt:lpstr>Prawnoczłowieczy aspekt dostępności</vt:lpstr>
      <vt:lpstr>Szczególne potrzeby czy prawa? (1 z 2)</vt:lpstr>
      <vt:lpstr>Szczególne potrzeby czy prawa? (2 z 2)</vt:lpstr>
      <vt:lpstr>Dostępność – prawo podmiotowe</vt:lpstr>
      <vt:lpstr>Aspekt prawnoczłowieczy i godności każdej osoby (1 z 2)</vt:lpstr>
      <vt:lpstr>Aspekt prawoczłowieczy i godności każdej osoby (2 z 2)</vt:lpstr>
      <vt:lpstr>Potrzeby a dostępność</vt:lpstr>
      <vt:lpstr>Możliwość korzystania z materiałów (1 z 2)</vt:lpstr>
      <vt:lpstr>Możliwość korzystania z materiałów (2 z 2)</vt:lpstr>
      <vt:lpstr>Pytania? Kontakt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Aleksander Waszkielewicz</dc:creator>
  <cp:revision>1</cp:revision>
  <dcterms:created xsi:type="dcterms:W3CDTF">2019-06-05T21:26:09Z</dcterms:created>
  <dcterms:modified xsi:type="dcterms:W3CDTF">2025-06-08T19:43:52Z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0x0101007DDEDDF6562CB04C85149186304DC46A</vt:lpwstr>
  </property>
  <property fmtid="{D5CDD505-2E9C-101B-9397-08002B2CF9AE}" pid="3" name="MediaServiceImageTags">
    <vt:lpwstr/>
  </property>
</Properties>
</file>